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C2234D-DA54-44AE-98C3-2A5C9658B1BA}" type="datetimeFigureOut">
              <a:rPr lang="ru-RU" smtClean="0"/>
              <a:t>13.12.2023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81BD3A-45B7-4229-A82C-09BD090737E0}" type="slidenum">
              <a:rPr lang="ru-RU" smtClean="0"/>
              <a:t>‹#›</a:t>
            </a:fld>
            <a:endParaRPr lang="ru-RU"/>
          </a:p>
        </p:txBody>
      </p:sp>
    </p:spTree>
    <p:extLst>
      <p:ext uri="{BB962C8B-B14F-4D97-AF65-F5344CB8AC3E}">
        <p14:creationId xmlns:p14="http://schemas.microsoft.com/office/powerpoint/2010/main" val="305711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48A87A34-81AB-432B-8DAE-1953F412C126}" type="datetimeFigureOut">
              <a:rPr lang="en-US" smtClean="0"/>
              <a:t>12/13/2023</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6D22F896-40B5-4ADD-8801-0D06FADFA095}" type="slidenum">
              <a:rPr lang="en-US" smtClean="0"/>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3645637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0433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45904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37643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ru-RU" smtClean="0"/>
              <a:t>Образец заголовка</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smtClean="0"/>
              <a:pPr/>
              <a:t>12/13/2023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4432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12/13/2023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11193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ru-RU" smtClean="0"/>
              <a:t>Образец текста</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12/13/2023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15565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12/13/2023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03356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12/13/2023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06767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ru-RU" smtClean="0"/>
              <a:t>Образец заголовка</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t>12/13/2023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22434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t>12/13/2023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75343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48A87A34-81AB-432B-8DAE-1953F412C126}" type="datetimeFigureOut">
              <a:rPr lang="en-US" smtClean="0"/>
              <a:pPr/>
              <a:t>12/13/2023</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5399085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7112" y="1803405"/>
            <a:ext cx="11920756" cy="1825096"/>
          </a:xfrm>
        </p:spPr>
        <p:txBody>
          <a:bodyPr>
            <a:normAutofit/>
          </a:bodyPr>
          <a:lstStyle/>
          <a:p>
            <a:pPr algn="ctr"/>
            <a:r>
              <a:rPr lang="ru-RU" sz="4000" dirty="0" smtClean="0"/>
              <a:t>« Технологическое образование школьников в странах </a:t>
            </a:r>
            <a:r>
              <a:rPr lang="ru-RU" sz="4000" dirty="0"/>
              <a:t>Е</a:t>
            </a:r>
            <a:r>
              <a:rPr lang="ru-RU" sz="4000" dirty="0" smtClean="0"/>
              <a:t>вропы и США »</a:t>
            </a:r>
            <a:endParaRPr lang="ru-RU" sz="4000" dirty="0"/>
          </a:p>
        </p:txBody>
      </p:sp>
      <p:sp>
        <p:nvSpPr>
          <p:cNvPr id="3" name="Подзаголовок 2"/>
          <p:cNvSpPr>
            <a:spLocks noGrp="1"/>
          </p:cNvSpPr>
          <p:nvPr>
            <p:ph type="subTitle" idx="1"/>
          </p:nvPr>
        </p:nvSpPr>
        <p:spPr/>
        <p:txBody>
          <a:bodyPr>
            <a:normAutofit/>
          </a:bodyPr>
          <a:lstStyle/>
          <a:p>
            <a:r>
              <a:rPr lang="ru-RU" dirty="0" smtClean="0"/>
              <a:t>Подготовила </a:t>
            </a:r>
            <a:r>
              <a:rPr lang="ru-RU" dirty="0" smtClean="0"/>
              <a:t>Кужелева В.А. </a:t>
            </a:r>
            <a:endParaRPr lang="ru-RU" dirty="0"/>
          </a:p>
        </p:txBody>
      </p:sp>
    </p:spTree>
    <p:extLst>
      <p:ext uri="{BB962C8B-B14F-4D97-AF65-F5344CB8AC3E}">
        <p14:creationId xmlns:p14="http://schemas.microsoft.com/office/powerpoint/2010/main" val="28171213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Введение</a:t>
            </a:r>
            <a:endParaRPr lang="ru-RU" dirty="0"/>
          </a:p>
        </p:txBody>
      </p:sp>
      <p:sp>
        <p:nvSpPr>
          <p:cNvPr id="3" name="Объект 2"/>
          <p:cNvSpPr>
            <a:spLocks noGrp="1"/>
          </p:cNvSpPr>
          <p:nvPr>
            <p:ph idx="1"/>
          </p:nvPr>
        </p:nvSpPr>
        <p:spPr>
          <a:xfrm>
            <a:off x="115348" y="1929468"/>
            <a:ext cx="9255155" cy="4806891"/>
          </a:xfrm>
        </p:spPr>
        <p:txBody>
          <a:bodyPr>
            <a:normAutofit fontScale="85000" lnSpcReduction="10000"/>
          </a:bodyPr>
          <a:lstStyle/>
          <a:p>
            <a:pPr marL="0" indent="0">
              <a:buNone/>
            </a:pPr>
            <a:endParaRPr lang="ru-RU" dirty="0"/>
          </a:p>
          <a:p>
            <a:r>
              <a:rPr lang="ru-RU" b="1" dirty="0"/>
              <a:t>Проблема</a:t>
            </a:r>
            <a:r>
              <a:rPr lang="ru-RU" dirty="0"/>
              <a:t> будет заключаться в изучении и рассмотрении образования в США и Европе</a:t>
            </a:r>
            <a:r>
              <a:rPr lang="ru-RU" dirty="0" smtClean="0"/>
              <a:t>.</a:t>
            </a:r>
            <a:endParaRPr lang="en-US" dirty="0" smtClean="0"/>
          </a:p>
          <a:p>
            <a:pPr marL="0" indent="0">
              <a:buNone/>
            </a:pPr>
            <a:endParaRPr lang="ru-RU" dirty="0"/>
          </a:p>
          <a:p>
            <a:r>
              <a:rPr lang="ru-RU" dirty="0"/>
              <a:t/>
            </a:r>
            <a:br>
              <a:rPr lang="ru-RU" dirty="0"/>
            </a:br>
            <a:r>
              <a:rPr lang="ru-RU" dirty="0"/>
              <a:t>Изучение технологического опыта повысит качество образования, поэтому </a:t>
            </a:r>
            <a:r>
              <a:rPr lang="ru-RU" b="1" dirty="0"/>
              <a:t>тема</a:t>
            </a:r>
            <a:r>
              <a:rPr lang="ru-RU" dirty="0"/>
              <a:t> нашей работы «Технологическое образование школьников в странах Европы и США».</a:t>
            </a:r>
          </a:p>
          <a:p>
            <a:pPr marL="0" indent="0">
              <a:buNone/>
            </a:pPr>
            <a:endParaRPr lang="ru-RU" dirty="0"/>
          </a:p>
          <a:p>
            <a:r>
              <a:rPr lang="ru-RU" b="1" dirty="0"/>
              <a:t>Цель</a:t>
            </a:r>
            <a:r>
              <a:rPr lang="ru-RU" dirty="0"/>
              <a:t>: рассмотреть и сопоставить технологическое образование в США и в  Европе</a:t>
            </a:r>
            <a:r>
              <a:rPr lang="ru-RU" dirty="0" smtClean="0"/>
              <a:t>.</a:t>
            </a:r>
            <a:endParaRPr lang="en-US" dirty="0"/>
          </a:p>
          <a:p>
            <a:pPr marL="0" indent="0">
              <a:buNone/>
            </a:pPr>
            <a:endParaRPr lang="ru-RU" dirty="0"/>
          </a:p>
          <a:p>
            <a:r>
              <a:rPr lang="ru-RU" b="1" dirty="0"/>
              <a:t>Задачи:</a:t>
            </a:r>
          </a:p>
          <a:p>
            <a:pPr lvl="0"/>
            <a:r>
              <a:rPr lang="ru-RU" dirty="0"/>
              <a:t>Рассмотреть понятия «технологии» и «технологическое образование».</a:t>
            </a:r>
          </a:p>
          <a:p>
            <a:pPr lvl="0"/>
            <a:r>
              <a:rPr lang="ru-RU" dirty="0"/>
              <a:t>Рассмотреть технологическое образование в США.</a:t>
            </a:r>
          </a:p>
          <a:p>
            <a:pPr lvl="0"/>
            <a:r>
              <a:rPr lang="ru-RU" dirty="0"/>
              <a:t>Рассмотреть технологическое образование в Европе.</a:t>
            </a:r>
          </a:p>
          <a:p>
            <a:pPr marL="0" indent="0">
              <a:buNone/>
            </a:pPr>
            <a:endParaRPr lang="ru-RU" dirty="0"/>
          </a:p>
        </p:txBody>
      </p:sp>
      <p:pic>
        <p:nvPicPr>
          <p:cNvPr id="4" name="Объект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97798" y="2386667"/>
            <a:ext cx="2894202" cy="4349692"/>
          </a:xfrm>
          <a:prstGeom prst="rect">
            <a:avLst/>
          </a:prstGeom>
        </p:spPr>
      </p:pic>
    </p:spTree>
    <p:extLst>
      <p:ext uri="{BB962C8B-B14F-4D97-AF65-F5344CB8AC3E}">
        <p14:creationId xmlns:p14="http://schemas.microsoft.com/office/powerpoint/2010/main" val="7662151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05387" y="356248"/>
            <a:ext cx="8610600" cy="1293028"/>
          </a:xfrm>
        </p:spPr>
        <p:txBody>
          <a:bodyPr>
            <a:normAutofit fontScale="90000"/>
          </a:bodyPr>
          <a:lstStyle/>
          <a:p>
            <a:r>
              <a:rPr lang="ru-RU" sz="3100" b="1" dirty="0"/>
              <a:t>1. Знакомство с понятиями технологии и технологического образования</a:t>
            </a:r>
            <a:r>
              <a:rPr lang="ru-RU" dirty="0"/>
              <a:t/>
            </a:r>
            <a:br>
              <a:rPr lang="ru-RU" dirty="0"/>
            </a:br>
            <a:endParaRPr lang="ru-RU" dirty="0"/>
          </a:p>
        </p:txBody>
      </p:sp>
      <p:sp>
        <p:nvSpPr>
          <p:cNvPr id="5" name="Объект 4"/>
          <p:cNvSpPr>
            <a:spLocks noGrp="1"/>
          </p:cNvSpPr>
          <p:nvPr>
            <p:ph idx="1"/>
          </p:nvPr>
        </p:nvSpPr>
        <p:spPr>
          <a:xfrm>
            <a:off x="685800" y="2211338"/>
            <a:ext cx="10820400" cy="1353983"/>
          </a:xfrm>
        </p:spPr>
        <p:txBody>
          <a:bodyPr/>
          <a:lstStyle/>
          <a:p>
            <a:r>
              <a:rPr lang="ru-RU" dirty="0"/>
              <a:t>Технология - это комплекс инженерных и научных знаний, что были воплощены в средствах и ш труда, наборов материально-вещественных компонентов производства, а также виды их сочетаний, которые создаются, чтобы получить определённый продукт или услугу. </a:t>
            </a:r>
          </a:p>
          <a:p>
            <a:pPr marL="0" indent="0">
              <a:buNone/>
            </a:pPr>
            <a:endParaRPr lang="ru-RU" dirty="0"/>
          </a:p>
        </p:txBody>
      </p:sp>
      <p:sp>
        <p:nvSpPr>
          <p:cNvPr id="6" name="TextBox 5"/>
          <p:cNvSpPr txBox="1"/>
          <p:nvPr/>
        </p:nvSpPr>
        <p:spPr>
          <a:xfrm>
            <a:off x="685800" y="4127383"/>
            <a:ext cx="10830187" cy="1384995"/>
          </a:xfrm>
          <a:prstGeom prst="rect">
            <a:avLst/>
          </a:prstGeom>
          <a:noFill/>
        </p:spPr>
        <p:txBody>
          <a:bodyPr wrap="square" rtlCol="0">
            <a:spAutoFit/>
          </a:bodyPr>
          <a:lstStyle/>
          <a:p>
            <a:pPr marL="285750" indent="-285750">
              <a:buFont typeface="Arial" panose="020B0604020202020204" pitchFamily="34" charset="0"/>
              <a:buChar char="•"/>
            </a:pPr>
            <a:r>
              <a:rPr lang="ru-RU" sz="2200" dirty="0"/>
              <a:t>Технологическое образование – это изучение технологии, в ходе которого обучающиеся «узнают о процессах и знаниях, связанных с технологией».</a:t>
            </a:r>
          </a:p>
          <a:p>
            <a:endParaRPr lang="ru-RU" dirty="0"/>
          </a:p>
        </p:txBody>
      </p:sp>
    </p:spTree>
    <p:extLst>
      <p:ext uri="{BB962C8B-B14F-4D97-AF65-F5344CB8AC3E}">
        <p14:creationId xmlns:p14="http://schemas.microsoft.com/office/powerpoint/2010/main" val="2260563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58451" y="197980"/>
            <a:ext cx="9692640" cy="1325562"/>
          </a:xfrm>
        </p:spPr>
        <p:txBody>
          <a:bodyPr>
            <a:normAutofit/>
          </a:bodyPr>
          <a:lstStyle/>
          <a:p>
            <a:r>
              <a:rPr lang="ru-RU" sz="3100" b="1" dirty="0"/>
              <a:t>2. Технологическое образование в </a:t>
            </a:r>
            <a:r>
              <a:rPr lang="ru-RU" sz="3100" b="1" dirty="0" smtClean="0"/>
              <a:t>США</a:t>
            </a:r>
            <a:r>
              <a:rPr lang="ru-RU" dirty="0"/>
              <a:t/>
            </a:r>
            <a:br>
              <a:rPr lang="ru-RU" dirty="0"/>
            </a:br>
            <a:endParaRPr lang="ru-RU" dirty="0"/>
          </a:p>
        </p:txBody>
      </p:sp>
      <p:sp>
        <p:nvSpPr>
          <p:cNvPr id="3" name="Объект 2"/>
          <p:cNvSpPr>
            <a:spLocks noGrp="1"/>
          </p:cNvSpPr>
          <p:nvPr>
            <p:ph idx="1"/>
          </p:nvPr>
        </p:nvSpPr>
        <p:spPr>
          <a:xfrm>
            <a:off x="183776" y="2057401"/>
            <a:ext cx="6781800" cy="4537934"/>
          </a:xfrm>
        </p:spPr>
        <p:txBody>
          <a:bodyPr>
            <a:normAutofit fontScale="85000" lnSpcReduction="20000"/>
          </a:bodyPr>
          <a:lstStyle/>
          <a:p>
            <a:r>
              <a:rPr lang="ru-RU" sz="2600" dirty="0"/>
              <a:t>На сегодняшний день США захватывают лидирующие позиции в формировании высшего образования в целом и высшего технического </a:t>
            </a:r>
            <a:r>
              <a:rPr lang="ru-RU" sz="2600" dirty="0" smtClean="0"/>
              <a:t>образования.</a:t>
            </a:r>
          </a:p>
          <a:p>
            <a:pPr marL="0" indent="0">
              <a:buNone/>
            </a:pPr>
            <a:endParaRPr lang="ru-RU" sz="2600" dirty="0" smtClean="0"/>
          </a:p>
          <a:p>
            <a:r>
              <a:rPr lang="ru-RU" sz="2600" dirty="0"/>
              <a:t>В США существуют государственные эталоны согласно разным главным дисциплинам.</a:t>
            </a:r>
          </a:p>
          <a:p>
            <a:r>
              <a:rPr lang="ru-RU" sz="2600" dirty="0"/>
              <a:t>Главной целью научно-технического формирования в США считается предоставление научно-технической грамотности любого гражданина, то что подразумевает выработку умений пользоваться, регулировать также подразумевать технологию</a:t>
            </a:r>
            <a:r>
              <a:rPr lang="ru-RU" sz="2600" dirty="0" smtClean="0"/>
              <a:t>.</a:t>
            </a:r>
          </a:p>
          <a:p>
            <a:endParaRPr lang="ru-RU" sz="2600" dirty="0" smtClean="0"/>
          </a:p>
        </p:txBody>
      </p:sp>
      <p:pic>
        <p:nvPicPr>
          <p:cNvPr id="1026" name="Picture 2" descr="https://didacticum.ru/files/folder_1/shkolnic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4189" y="2409771"/>
            <a:ext cx="4755941" cy="3193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9849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78824" y="1400962"/>
            <a:ext cx="5686255" cy="4085437"/>
          </a:xfrm>
        </p:spPr>
        <p:txBody>
          <a:bodyPr>
            <a:normAutofit/>
          </a:bodyPr>
          <a:lstStyle/>
          <a:p>
            <a:r>
              <a:rPr lang="ru-RU" dirty="0"/>
              <a:t>Главным способом преподавания считается фактическая работа обучающихся, что дает возможность привлечь их во составление плана, исследование, открытие, производство, творческий процесс также оценку.</a:t>
            </a:r>
          </a:p>
          <a:p>
            <a:r>
              <a:rPr lang="ru-RU" dirty="0"/>
              <a:t>Согласно принятым стандартам, технологическая подготовка ведется по принципу спирали, т.е. на каждом этапе обучения должны присутствовать различные учебные разделы, но по мере достижения более высокой ступени образования глубина изучения каждого модуля увеличивается</a:t>
            </a:r>
          </a:p>
          <a:p>
            <a:endParaRPr lang="ru-RU" dirty="0"/>
          </a:p>
        </p:txBody>
      </p:sp>
      <p:pic>
        <p:nvPicPr>
          <p:cNvPr id="2050" name="Picture 2" descr="https://im0-tub-ru.yandex.net/i?id=aa237c0e42426f1de062a7852012da08-l&amp;ref=rim&amp;n=13&amp;w=1080&amp;h=7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30" y="1953870"/>
            <a:ext cx="5298794" cy="3532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99871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98737" y="124691"/>
            <a:ext cx="9692640" cy="1325562"/>
          </a:xfrm>
        </p:spPr>
        <p:txBody>
          <a:bodyPr>
            <a:normAutofit fontScale="90000"/>
          </a:bodyPr>
          <a:lstStyle/>
          <a:p>
            <a:pPr algn="r"/>
            <a:r>
              <a:rPr lang="ru-RU" sz="3100" b="1" dirty="0"/>
              <a:t>3. Технологическое </a:t>
            </a:r>
            <a:r>
              <a:rPr lang="ru-RU" sz="3100" b="1" dirty="0" smtClean="0"/>
              <a:t>образование</a:t>
            </a:r>
            <a:br>
              <a:rPr lang="ru-RU" sz="3100" b="1" dirty="0" smtClean="0"/>
            </a:br>
            <a:r>
              <a:rPr lang="ru-RU" sz="3100" b="1" dirty="0" smtClean="0"/>
              <a:t>в </a:t>
            </a:r>
            <a:r>
              <a:rPr lang="ru-RU" sz="3100" b="1" dirty="0" smtClean="0"/>
              <a:t>Европе</a:t>
            </a:r>
            <a:r>
              <a:rPr lang="ru-RU" dirty="0"/>
              <a:t/>
            </a:r>
            <a:br>
              <a:rPr lang="ru-RU" dirty="0"/>
            </a:br>
            <a:endParaRPr lang="ru-RU" dirty="0"/>
          </a:p>
        </p:txBody>
      </p:sp>
      <p:sp>
        <p:nvSpPr>
          <p:cNvPr id="3" name="Объект 2"/>
          <p:cNvSpPr>
            <a:spLocks noGrp="1"/>
          </p:cNvSpPr>
          <p:nvPr>
            <p:ph idx="1"/>
          </p:nvPr>
        </p:nvSpPr>
        <p:spPr>
          <a:xfrm>
            <a:off x="112059" y="1954307"/>
            <a:ext cx="6665259" cy="4631932"/>
          </a:xfrm>
        </p:spPr>
        <p:txBody>
          <a:bodyPr>
            <a:normAutofit/>
          </a:bodyPr>
          <a:lstStyle/>
          <a:p>
            <a:r>
              <a:rPr lang="ru-RU" dirty="0"/>
              <a:t>Основной особенностью системы образования в Европе на сегодня является стремление европейских стран повысить доступность и интернациональность образования</a:t>
            </a:r>
            <a:r>
              <a:rPr lang="ru-RU" dirty="0" smtClean="0"/>
              <a:t>.</a:t>
            </a:r>
          </a:p>
          <a:p>
            <a:r>
              <a:rPr lang="ru-RU" dirty="0"/>
              <a:t>Структура и содержание системы технологической подготовки школьников во </a:t>
            </a:r>
            <a:r>
              <a:rPr lang="ru-RU" b="1" dirty="0"/>
              <a:t>Германии</a:t>
            </a:r>
            <a:r>
              <a:rPr lang="ru-RU" dirty="0"/>
              <a:t> построена в согласовании с особенностями экономики и региональной ориентации в отрасли промышленности, аграрного хозяйства и области услуг.  </a:t>
            </a:r>
          </a:p>
          <a:p>
            <a:r>
              <a:rPr lang="ru-RU" dirty="0"/>
              <a:t>Важной характерной особенностью системы технологического образования в Германии считается возможность получения школьниками начальной профессиональной подготовки. </a:t>
            </a:r>
          </a:p>
          <a:p>
            <a:endParaRPr lang="ru-RU" dirty="0"/>
          </a:p>
        </p:txBody>
      </p:sp>
      <p:pic>
        <p:nvPicPr>
          <p:cNvPr id="3074" name="Picture 2" descr="https://vuzopedia.ru/storage/app/uploads/public/601/91f/bce/60191fbce7b5c200553815.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5629" y="2251168"/>
            <a:ext cx="5048244" cy="3369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43788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9041"/>
            <a:ext cx="12192000" cy="4308382"/>
          </a:xfrm>
          <a:prstGeom prst="rect">
            <a:avLst/>
          </a:prstGeom>
        </p:spPr>
      </p:pic>
      <p:sp>
        <p:nvSpPr>
          <p:cNvPr id="3" name="Объект 2"/>
          <p:cNvSpPr>
            <a:spLocks noGrp="1"/>
          </p:cNvSpPr>
          <p:nvPr>
            <p:ph idx="1"/>
          </p:nvPr>
        </p:nvSpPr>
        <p:spPr>
          <a:xfrm>
            <a:off x="67112" y="3321078"/>
            <a:ext cx="11090246" cy="3852003"/>
          </a:xfrm>
        </p:spPr>
        <p:txBody>
          <a:bodyPr>
            <a:normAutofit/>
          </a:bodyPr>
          <a:lstStyle/>
          <a:p>
            <a:r>
              <a:rPr lang="ru-RU" dirty="0"/>
              <a:t>С позиций изучения передового навыка также современных тенденций развития большой интерес представляет структура и организация системы технологического образования в странах Содружества, ведущей с которых является </a:t>
            </a:r>
            <a:r>
              <a:rPr lang="ru-RU" b="1" dirty="0"/>
              <a:t>Великобритания. </a:t>
            </a:r>
            <a:endParaRPr lang="ru-RU" b="1" dirty="0" smtClean="0"/>
          </a:p>
          <a:p>
            <a:r>
              <a:rPr lang="ru-RU" dirty="0" smtClean="0"/>
              <a:t>Технология </a:t>
            </a:r>
            <a:r>
              <a:rPr lang="ru-RU" dirty="0"/>
              <a:t>является одним из основных предметов в школе и обязана изучаться и юношами и девушками. Целью технологического создания в государстве считается развитие активной, творческой персоны, способной к активному преображению и формированию окружающего общества в базе исследования действий также товаров работы, для предоставления людских нужд, воздействия технологические процессы в общество и культуру и подготовки учащихся к освоению быстро меняющихся технологий будущего. </a:t>
            </a:r>
          </a:p>
        </p:txBody>
      </p:sp>
    </p:spTree>
    <p:extLst>
      <p:ext uri="{BB962C8B-B14F-4D97-AF65-F5344CB8AC3E}">
        <p14:creationId xmlns:p14="http://schemas.microsoft.com/office/powerpoint/2010/main" val="7173828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Заключение</a:t>
            </a:r>
            <a:endParaRPr lang="ru-RU" dirty="0"/>
          </a:p>
        </p:txBody>
      </p:sp>
      <p:sp>
        <p:nvSpPr>
          <p:cNvPr id="3" name="Объект 2"/>
          <p:cNvSpPr>
            <a:spLocks noGrp="1"/>
          </p:cNvSpPr>
          <p:nvPr>
            <p:ph idx="1"/>
          </p:nvPr>
        </p:nvSpPr>
        <p:spPr>
          <a:xfrm>
            <a:off x="685800" y="2580043"/>
            <a:ext cx="9498435" cy="2655346"/>
          </a:xfrm>
        </p:spPr>
        <p:txBody>
          <a:bodyPr/>
          <a:lstStyle/>
          <a:p>
            <a:pPr marL="0" indent="0">
              <a:buNone/>
            </a:pPr>
            <a:r>
              <a:rPr lang="ru-RU" dirty="0"/>
              <a:t>Реализация целей и задач общего образования должна реализоваться с учетом включения ребенка в разнообразные виды практической деятельности, содействовать развитию личностных интересов, профессиональных планов и социальных позиций. Долг общества состоит в обеспечении возможностей образовательного развития школьника в базе современных достижений теории и практики технологического образования.</a:t>
            </a:r>
          </a:p>
          <a:p>
            <a:endParaRPr lang="ru-RU" dirty="0"/>
          </a:p>
        </p:txBody>
      </p:sp>
    </p:spTree>
    <p:extLst>
      <p:ext uri="{BB962C8B-B14F-4D97-AF65-F5344CB8AC3E}">
        <p14:creationId xmlns:p14="http://schemas.microsoft.com/office/powerpoint/2010/main" val="24669085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38800" y="2971800"/>
            <a:ext cx="65" cy="276999"/>
          </a:xfrm>
          <a:prstGeom prst="rect">
            <a:avLst/>
          </a:prstGeom>
          <a:noFill/>
        </p:spPr>
        <p:txBody>
          <a:bodyPr wrap="none" lIns="0" tIns="0" rIns="0" bIns="0" rtlCol="0">
            <a:spAutoFit/>
          </a:bodyPr>
          <a:lstStyle/>
          <a:p>
            <a:endParaRPr lang="ru-RU" dirty="0"/>
          </a:p>
        </p:txBody>
      </p:sp>
      <p:sp>
        <p:nvSpPr>
          <p:cNvPr id="5" name="Прямоугольник 4"/>
          <p:cNvSpPr/>
          <p:nvPr/>
        </p:nvSpPr>
        <p:spPr>
          <a:xfrm>
            <a:off x="180734" y="2323752"/>
            <a:ext cx="10666232" cy="2308324"/>
          </a:xfrm>
          <a:prstGeom prst="rect">
            <a:avLst/>
          </a:prstGeom>
          <a:noFill/>
        </p:spPr>
        <p:txBody>
          <a:bodyPr wrap="square" lIns="91440" tIns="45720" rIns="91440" bIns="45720">
            <a:spAutoFit/>
          </a:bodyPr>
          <a:lstStyle/>
          <a:p>
            <a:pPr algn="ctr"/>
            <a:r>
              <a:rPr lang="ru-RU" sz="72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СПАСИБО ЗА ВНИМАНИЕ!</a:t>
            </a:r>
            <a:endParaRPr lang="ru-RU" sz="72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4133301202"/>
      </p:ext>
    </p:extLst>
  </p:cSld>
  <p:clrMapOvr>
    <a:masterClrMapping/>
  </p:clrMapOvr>
  <p:timing>
    <p:tnLst>
      <p:par>
        <p:cTn id="1" dur="indefinite" restart="never" nodeType="tmRoot"/>
      </p:par>
    </p:tnLst>
  </p:timing>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TM03457515[[fn=Вид]]</Template>
  <TotalTime>68</TotalTime>
  <Words>418</Words>
  <Application>Microsoft Office PowerPoint</Application>
  <PresentationFormat>Широкоэкранный</PresentationFormat>
  <Paragraphs>33</Paragraphs>
  <Slides>9</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9</vt:i4>
      </vt:variant>
    </vt:vector>
  </HeadingPairs>
  <TitlesOfParts>
    <vt:vector size="14" baseType="lpstr">
      <vt:lpstr>Arial</vt:lpstr>
      <vt:lpstr>Calibri</vt:lpstr>
      <vt:lpstr>Century Schoolbook</vt:lpstr>
      <vt:lpstr>Wingdings 2</vt:lpstr>
      <vt:lpstr>View</vt:lpstr>
      <vt:lpstr>« Технологическое образование школьников в странах Европы и США »</vt:lpstr>
      <vt:lpstr>Введение</vt:lpstr>
      <vt:lpstr>1. Знакомство с понятиями технологии и технологического образования </vt:lpstr>
      <vt:lpstr>2. Технологическое образование в США </vt:lpstr>
      <vt:lpstr>Презентация PowerPoint</vt:lpstr>
      <vt:lpstr>3. Технологическое образование в Европе </vt:lpstr>
      <vt:lpstr>Презентация PowerPoint</vt:lpstr>
      <vt:lpstr>Заключение</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«Технологическое образование школьников в странах европы и сша»</dc:title>
  <dc:creator>админ</dc:creator>
  <cp:lastModifiedBy>Victoria Kuzheleva</cp:lastModifiedBy>
  <cp:revision>10</cp:revision>
  <dcterms:created xsi:type="dcterms:W3CDTF">2022-02-02T17:38:08Z</dcterms:created>
  <dcterms:modified xsi:type="dcterms:W3CDTF">2023-12-13T12:34:51Z</dcterms:modified>
</cp:coreProperties>
</file>