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43"/>
  </p:notesMasterIdLst>
  <p:sldIdLst>
    <p:sldId id="297" r:id="rId2"/>
    <p:sldId id="298" r:id="rId3"/>
    <p:sldId id="257" r:id="rId4"/>
    <p:sldId id="258" r:id="rId5"/>
    <p:sldId id="259" r:id="rId6"/>
    <p:sldId id="267" r:id="rId7"/>
    <p:sldId id="260" r:id="rId8"/>
    <p:sldId id="261" r:id="rId9"/>
    <p:sldId id="262" r:id="rId10"/>
    <p:sldId id="263" r:id="rId11"/>
    <p:sldId id="264" r:id="rId12"/>
    <p:sldId id="286" r:id="rId13"/>
    <p:sldId id="291" r:id="rId14"/>
    <p:sldId id="265" r:id="rId15"/>
    <p:sldId id="266" r:id="rId16"/>
    <p:sldId id="274" r:id="rId17"/>
    <p:sldId id="268" r:id="rId18"/>
    <p:sldId id="275" r:id="rId19"/>
    <p:sldId id="277" r:id="rId20"/>
    <p:sldId id="278" r:id="rId21"/>
    <p:sldId id="279" r:id="rId22"/>
    <p:sldId id="280" r:id="rId23"/>
    <p:sldId id="281" r:id="rId24"/>
    <p:sldId id="269" r:id="rId25"/>
    <p:sldId id="270" r:id="rId26"/>
    <p:sldId id="271" r:id="rId27"/>
    <p:sldId id="272" r:id="rId28"/>
    <p:sldId id="273" r:id="rId29"/>
    <p:sldId id="282" r:id="rId30"/>
    <p:sldId id="283" r:id="rId31"/>
    <p:sldId id="284" r:id="rId32"/>
    <p:sldId id="285" r:id="rId33"/>
    <p:sldId id="287" r:id="rId34"/>
    <p:sldId id="288" r:id="rId35"/>
    <p:sldId id="289" r:id="rId36"/>
    <p:sldId id="294" r:id="rId37"/>
    <p:sldId id="295" r:id="rId38"/>
    <p:sldId id="293" r:id="rId39"/>
    <p:sldId id="290" r:id="rId40"/>
    <p:sldId id="300" r:id="rId41"/>
    <p:sldId id="299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60"/>
  </p:normalViewPr>
  <p:slideViewPr>
    <p:cSldViewPr>
      <p:cViewPr varScale="1">
        <p:scale>
          <a:sx n="68" d="100"/>
          <a:sy n="68" d="100"/>
        </p:scale>
        <p:origin x="-1434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A7D952-64A6-427B-8275-126AB79E94F1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FA8F45A-4521-46B4-A940-FB6F3E604C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>
          <a:xfrm>
            <a:off x="685800" y="339883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63631-1861-4789-BD65-7E54EA11817A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67562-D752-433C-B63F-B887A3BB3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A4865-436F-409A-9833-AE5EB577DF83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B138E-102D-47F7-BFBC-410893680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DFE27-2DE1-4C62-8B1D-B4F269A43D70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8654D-1188-4069-9EB1-AD6BDB6640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A4FE4-0461-4BDD-BED7-6F53FFD524F1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CC91E-9C28-43A1-9B29-B78EDC268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731838" y="459898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7F1FC-B23C-40E1-99AC-94DF0346ED29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9BAFD-87FF-45A0-AD95-A7F0CE409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9BE66-F7FF-4342-93E4-A4B4D30C0CB9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11A1F-942D-45F4-ABDF-3D1038DC0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 rot="5400000">
            <a:off x="2218531" y="4045744"/>
            <a:ext cx="470852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8AB1F-90A4-4EAB-9E17-19BEEE1A3EAE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0D7C5-3D88-45C6-A8C3-DBEDDB49C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838C0-F43F-4315-9E5F-8C55152A85FC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9B7C6-5FD8-407E-A252-7B01DC553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095A8-54D6-45A8-9723-E683EBEE1384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EA80C-7FED-42CA-8A71-75DF20D17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/>
          <p:nvPr/>
        </p:nvCxnSpPr>
        <p:spPr>
          <a:xfrm rot="5400000">
            <a:off x="-13494" y="3580607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F68A8-C1D4-42C2-BF54-C01A7E3A19EE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734E3-8861-4CED-82F8-7F9D087DD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D288B-3E75-4C43-B7FB-EDFA132AB906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724E5-62FB-4969-B6C3-98D568AC9D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3572A56-83A6-4C01-A7E5-BDC6200FD88A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8324FE-C5A3-4401-9116-F18C1E767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893" r:id="rId2"/>
    <p:sldLayoutId id="2147483901" r:id="rId3"/>
    <p:sldLayoutId id="2147483894" r:id="rId4"/>
    <p:sldLayoutId id="2147483902" r:id="rId5"/>
    <p:sldLayoutId id="2147483895" r:id="rId6"/>
    <p:sldLayoutId id="2147483896" r:id="rId7"/>
    <p:sldLayoutId id="2147483903" r:id="rId8"/>
    <p:sldLayoutId id="2147483897" r:id="rId9"/>
    <p:sldLayoutId id="2147483898" r:id="rId10"/>
    <p:sldLayoutId id="214748389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182563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365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NUL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042988" y="2276475"/>
            <a:ext cx="7850187" cy="792163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Лекция </a:t>
            </a:r>
          </a:p>
          <a:p>
            <a:pPr marL="0" indent="0" algn="ctr">
              <a:buFont typeface="Arial" charset="0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Реабилитация травматологических больных</a:t>
            </a:r>
          </a:p>
        </p:txBody>
      </p:sp>
      <p:sp>
        <p:nvSpPr>
          <p:cNvPr id="59395" name="TextBox 3"/>
          <p:cNvSpPr txBox="1">
            <a:spLocks noChangeArrowheads="1"/>
          </p:cNvSpPr>
          <p:nvPr/>
        </p:nvSpPr>
        <p:spPr bwMode="auto">
          <a:xfrm rot="10800000" flipV="1">
            <a:off x="2881313" y="6262688"/>
            <a:ext cx="43545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Автор: Клочковский А.Ю.</a:t>
            </a:r>
          </a:p>
        </p:txBody>
      </p:sp>
      <p:sp>
        <p:nvSpPr>
          <p:cNvPr id="59396" name="Rectangle 7"/>
          <p:cNvSpPr>
            <a:spLocks noChangeArrowheads="1"/>
          </p:cNvSpPr>
          <p:nvPr/>
        </p:nvSpPr>
        <p:spPr bwMode="auto">
          <a:xfrm>
            <a:off x="0" y="932418"/>
            <a:ext cx="1026953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</a:rPr>
              <a:t>ПМ</a:t>
            </a:r>
            <a:r>
              <a:rPr lang="ru-RU" sz="1400" b="1" dirty="0">
                <a:latin typeface="Times New Roman" pitchFamily="18" charset="0"/>
              </a:rPr>
              <a:t>. 02 </a:t>
            </a:r>
            <a:r>
              <a:rPr lang="ru-RU" sz="1400" b="1" dirty="0" smtClean="0">
                <a:latin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</a:rPr>
              <a:t>Осуществление лечебно-диагностической деятельности</a:t>
            </a:r>
            <a:endParaRPr lang="ru-RU" sz="1400" b="1" dirty="0">
              <a:latin typeface="Times New Roman" pitchFamily="18" charset="0"/>
            </a:endParaRPr>
          </a:p>
          <a:p>
            <a:pPr algn="ctr"/>
            <a:r>
              <a:rPr lang="ru-RU" sz="1400" b="1" dirty="0">
                <a:latin typeface="Times New Roman" pitchFamily="18" charset="0"/>
              </a:rPr>
              <a:t/>
            </a:r>
            <a:br>
              <a:rPr lang="ru-RU" sz="1400" b="1" dirty="0">
                <a:latin typeface="Times New Roman" pitchFamily="18" charset="0"/>
              </a:rPr>
            </a:br>
            <a:r>
              <a:rPr lang="ru-RU" sz="1400" b="1" dirty="0">
                <a:latin typeface="Times New Roman" pitchFamily="18" charset="0"/>
              </a:rPr>
              <a:t>Специальность  </a:t>
            </a:r>
            <a:r>
              <a:rPr lang="ru-RU" sz="1400" b="1" dirty="0" smtClean="0">
                <a:latin typeface="Times New Roman" pitchFamily="18" charset="0"/>
              </a:rPr>
              <a:t>31.02.01 Лечебное </a:t>
            </a:r>
            <a:r>
              <a:rPr lang="ru-RU" sz="1400" b="1" dirty="0">
                <a:latin typeface="Times New Roman" pitchFamily="18" charset="0"/>
              </a:rPr>
              <a:t>дело</a:t>
            </a:r>
          </a:p>
        </p:txBody>
      </p:sp>
      <p:pic>
        <p:nvPicPr>
          <p:cNvPr id="593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3500438"/>
            <a:ext cx="48260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Восстановление </a:t>
            </a:r>
            <a:r>
              <a:rPr lang="ru-RU" sz="3200" dirty="0"/>
              <a:t>бытовых навыков</a:t>
            </a:r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713788" cy="5399087"/>
          </a:xfrm>
        </p:spPr>
        <p:txBody>
          <a:bodyPr/>
          <a:lstStyle/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формирование навыка самостоятельного передвижения, навыков самообслуживания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выработка умения пользоваться ортопедическими изделиями (ортезами, аппаратами), костылями, тростью, коляской, умение пользоваться городским транспортом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восстановление навыков, связанных с приемом пищи, одеванием, умыванием, причесыванием и т. д. 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важно адаптировать к возможностям больного окружающую его обстановку (в частности, расположение бытовых предметов на кухне, расстановку мебели и др.).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33825"/>
            <a:ext cx="3224213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3725" y="3636963"/>
            <a:ext cx="22002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3905250"/>
            <a:ext cx="29019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404813"/>
            <a:ext cx="89281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Восстановление </a:t>
            </a:r>
            <a:r>
              <a:rPr lang="ru-RU" sz="3200" dirty="0"/>
              <a:t>трудоспособности больного</a:t>
            </a:r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250825" y="1341438"/>
            <a:ext cx="8642350" cy="4876800"/>
          </a:xfrm>
        </p:spPr>
        <p:txBody>
          <a:bodyPr/>
          <a:lstStyle/>
          <a:p>
            <a:pPr algn="just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Эрготерапия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– проводится в медицинском учреждении, помогает улучшить функциональную способность ОДА, облегчает профессиональную ориентацию и профессиональное обучение больного. Последнее необходимо в случаях, когда в результате травм возникают стойкие деформации, резко нарушающие двигательную функцию моторного аппарата, особенно верхних конечностей.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8838" y="4005263"/>
            <a:ext cx="41243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573463"/>
            <a:ext cx="4095750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692150"/>
            <a:ext cx="8280400" cy="5976938"/>
          </a:xfrm>
        </p:spPr>
        <p:txBody>
          <a:bodyPr rtlCol="0">
            <a:normAutofit lnSpcReduction="10000"/>
          </a:bodyPr>
          <a:lstStyle/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Эрготерапия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раздел медицины, направленный на восстановление и поддержание необходимых навыков жизнедеятельности. Дословно термин переводится как «лечение через труд, занятость»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ergon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(лат.) – труд;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therapia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(греч.) – лечение).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человек, перенесший травму, нуждается и в социальной адаптации. В этом ему оказывает поддержку эрготерапевт, который помогает заново освоить мелкую моторику, развить координацию, приспособиться к повседневной жизни.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Специалист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может попросить пациента нарисовать рисунок или завязать шнурки, и, исходя из этих мини-тестов, определит, в чем именно нужно помочь человеку, какие движения необходимо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освоить.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 реабилитации известен на Западе уже более 60 лет. А вот в нашей стране он получил распространение сравнительно недавно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82296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 </a:t>
            </a:r>
            <a:r>
              <a:rPr lang="ru-RU" sz="2800" dirty="0" smtClean="0"/>
              <a:t>Основные задачи трудотерапии: </a:t>
            </a:r>
            <a:endParaRPr lang="ru-RU" dirty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179388" y="1052513"/>
            <a:ext cx="8640762" cy="54721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1.Восстановление физических функций: </a:t>
            </a:r>
          </a:p>
          <a:p>
            <a:pPr marL="0" indent="0">
              <a:buFont typeface="Arial" charset="0"/>
              <a:buNone/>
            </a:pPr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а) увеличение подвижно­сти суставов, укрепление мышц, восстановление координации движе­ний, увеличение и поддержание способности к освоению рабочих навыков; </a:t>
            </a:r>
          </a:p>
          <a:p>
            <a:pPr marL="0" indent="0">
              <a:buFont typeface="Arial" charset="0"/>
              <a:buNone/>
            </a:pPr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б) обучение каждодневным видам деятельности (прием пищи, одевание и т. д.); </a:t>
            </a:r>
          </a:p>
          <a:p>
            <a:pPr marL="0" indent="0">
              <a:buFont typeface="Arial" charset="0"/>
              <a:buNone/>
            </a:pPr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в) обучение домашней работе (уход за детьми, домом, приготовление пищи и т. д.); г) обучение обращению с протезами, особенно верхних конечностей.</a:t>
            </a:r>
          </a:p>
          <a:p>
            <a:pPr marL="0" indent="0">
              <a:buFont typeface="Arial" charset="0"/>
              <a:buNone/>
            </a:pP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2.Изготовление</a:t>
            </a:r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 в отделении трудотерапии </a:t>
            </a: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упрощенных приспо­соблений</a:t>
            </a:r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, позволяющих больному заниматься каждодневными видами деятельности.</a:t>
            </a:r>
          </a:p>
          <a:p>
            <a:pPr marL="0" indent="0">
              <a:buFont typeface="Arial" charset="0"/>
              <a:buNone/>
            </a:pP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3.Определение степени профессиональной трудоспособности </a:t>
            </a:r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с целью установления вида работы, который подходит в данном случае.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04813"/>
            <a:ext cx="82296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Важные моменты:</a:t>
            </a:r>
            <a:endParaRPr lang="ru-RU" sz="3600" dirty="0"/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179388" y="1412875"/>
            <a:ext cx="8856662" cy="4876800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При проведении реабилитационных мероприятий необходимо стремиться к раннему их началу, так как это предупреждает возникновение стойкой инвалидности.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Ранняя подготовка психологического настроя больного на возможную перемену профессии предупреждает возникновение невротических реакций, обеспечивает сознательное участие больного в процессе восстановительного лечения.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Более полноценная реабилитация больного обеспечивается сочетанием медицинской и социальной помощи, проведением медицинской, бытовой, профессиональной реабилитации.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921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/>
              <a:t>Методы восстановительной терапии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179388" y="1052513"/>
            <a:ext cx="8713787" cy="5472112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Массаж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— один из самых распространенных методов реабилитации после травм. Лечебный массаж представляет собой поглаживания, растирания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и разминания отдельных частей или всего тела. Он стимулирует циркуляцию крови, позволяет снять отеки, активизирует мышцы и является отличной подготовкой к лечебной физкультуре. Курс лечебного массажа обычно включает 10 сеансов, проводить их рекомендуется ежедневно или через день.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3284538"/>
            <a:ext cx="3433763" cy="343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952875"/>
            <a:ext cx="4795838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76250"/>
            <a:ext cx="8640762" cy="7207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dirty="0"/>
              <a:t>Приемы массажа </a:t>
            </a:r>
            <a:r>
              <a:rPr lang="ru-RU" sz="2700" dirty="0" smtClean="0"/>
              <a:t>по-разному </a:t>
            </a:r>
            <a:r>
              <a:rPr lang="ru-RU" sz="2700" dirty="0"/>
              <a:t>воздействуют на организм: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56165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а) поглаживание улучшает обмен веществ в мышце, оказывает интенсивное воздействие на сосуды, расположенные в их толще, а легкое поверхностное поглаживание способствует расслаблению мускулатуры, снимает ее рефлекторное болевое напряжение;</a:t>
            </a:r>
          </a:p>
          <a:p>
            <a:pPr marL="0" indent="0"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б) глубокое растирание также ведет к повышению тонуса мышц и возбуждает их сократительную способность. Под влиянием глубокого растирания восстанавливается подвижность (скольжение) сухожилий при склонности к сращению их с подлежащими тканями, повышаются функциональные качества связочного аппарата;</a:t>
            </a:r>
          </a:p>
          <a:p>
            <a:pPr marL="0" indent="0"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в) основным приемом, влияющим на функциональное состояние мышц, является разминание, стимулирующее их сократительную деятельность, улучшающее течение трофических процессов и способствующее укреплению мышц; данный прием усиливает кинестетические восприятия с мышц, увеличивая число афферентных импульсов, направляющихся от проприоцепторов, что имеет большое значение для перестройки различных двигательных навыков и стереотипов;</a:t>
            </a:r>
          </a:p>
          <a:p>
            <a:pPr marL="0" indent="0"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г) сократительная функция мышц усиливается, а их тонус повышается под влиянием применения приемов поколачивания и вибрации определенной частоты;</a:t>
            </a:r>
          </a:p>
          <a:p>
            <a:pPr marL="0" indent="0"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д) нежная вибрация снижает тонус мышц.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ъект 2"/>
          <p:cNvSpPr>
            <a:spLocks noGrp="1"/>
          </p:cNvSpPr>
          <p:nvPr>
            <p:ph idx="1"/>
          </p:nvPr>
        </p:nvSpPr>
        <p:spPr>
          <a:xfrm>
            <a:off x="0" y="476250"/>
            <a:ext cx="9036050" cy="6048375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Лечебная физкультура (ЛФК)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— это специально разработанный комплекс физических упражнений, выполняющихся под присмотром специалиста. Они помогают устранить дегенеративные изменения в тканях и органах, позволяют справиться с атрофией. ЛФК способствует нормализации обмена веществ, улучшает работу сердечно-сосудистой системы, укрепляет мышцы.</a:t>
            </a:r>
          </a:p>
          <a:p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4005263"/>
            <a:ext cx="4238625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284538"/>
            <a:ext cx="4249738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2296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Воздействие ЛФК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412875"/>
            <a:ext cx="8642350" cy="5184775"/>
          </a:xfrm>
        </p:spPr>
        <p:txBody>
          <a:bodyPr rtlCol="0">
            <a:normAutofit lnSpcReduction="10000"/>
          </a:bodyPr>
          <a:lstStyle/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Рельеф кости и ее толщина меняются в процессе мышечной деятельности; доказана активная роль мускулатуры в морфогенезе скелета.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Тонизирующее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влияние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упражнений предупреждает развитие осложнений со стороны органов дыхания, ЖКТ и других органов, поддерживает гомеостаз, активизирует защитные реакции организма.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воздействий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трофическую функцию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наиболее существенно стимулирующее влияние на замещение тканевых дефектов (это касается в равной мере костной и мышечной ткани, сухожилий и связочного аппарата, синовиальной оболочки, кожных покровов и др.). Основным действующим фактором является улучшение кровообращения в зоне патологически измененных тканей.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549275"/>
            <a:ext cx="8785225" cy="6192838"/>
          </a:xfrm>
        </p:spPr>
        <p:txBody>
          <a:bodyPr rtlCol="0">
            <a:normAutofit fontScale="92500" lnSpcReduction="10000"/>
          </a:bodyPr>
          <a:lstStyle/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Формирование временных компенсаций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ходе занятий ЛФК касается, прежде всего, необычных двигательных актов - таких,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приподнимание таза в положении больного лежа на спине, повороты в кровати, вставание при наличии гипсовой повязки, ходьба с помощью костылей, пользование одной верхней конечностью при самообслуживании и т.д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Нормализация функций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 влиянием физических упражнений при травматической болезни проявляется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восстановлении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способности к напряжению мышц в зоне повреждения.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Восстановление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бытовых и производственных двигательных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обеспечивается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 счет упражнений в выполнении прикладно-бытовых, элементарных производственных и спортивных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движений.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Крайне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существенна нормализация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вегетативных функций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Это касается сердечно-сосудистой системы, органов дыхания,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пищеварения 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других, функции которых извращаются при повреждениях локомоторного аппарата под влиянием шока, постельного режима, иммобилизации, длительно сохраняемых вынужденных положений и других факторов.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ctrTitle" idx="4294967295"/>
          </p:nvPr>
        </p:nvSpPr>
        <p:spPr bwMode="auto">
          <a:xfrm>
            <a:off x="720725" y="544513"/>
            <a:ext cx="7704138" cy="438150"/>
          </a:xfrm>
          <a:noFill/>
        </p:spPr>
        <p:txBody>
          <a:bodyPr wrap="square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ПЛАН ЛЕКЦИИ</a:t>
            </a:r>
          </a:p>
        </p:txBody>
      </p:sp>
      <p:sp>
        <p:nvSpPr>
          <p:cNvPr id="604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11188" y="1052513"/>
            <a:ext cx="7993062" cy="2520950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1. Понятие о реабилитации</a:t>
            </a:r>
          </a:p>
          <a:p>
            <a:pPr marL="609600" indent="-6096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 2. Основные задачи реабилитации пациентов в  травматологии</a:t>
            </a:r>
          </a:p>
          <a:p>
            <a:pPr marL="609600" indent="-6096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 3. Методы реабилитации в травматологии</a:t>
            </a:r>
          </a:p>
          <a:p>
            <a:pPr marL="609600" indent="-6096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 4. Роль медицинской сестры при реабилитации травм</a:t>
            </a:r>
          </a:p>
          <a:p>
            <a:pPr marL="609600" indent="-6096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 5. Особенности реабилитации травм различной локализации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476250"/>
            <a:ext cx="82296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Особенности ЛФК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1341438"/>
            <a:ext cx="8229600" cy="4876800"/>
          </a:xfrm>
        </p:spPr>
        <p:txBody>
          <a:bodyPr rtlCol="0">
            <a:normAutofit lnSpcReduction="10000"/>
          </a:bodyPr>
          <a:lstStyle/>
          <a:p>
            <a:pPr marL="182880" indent="-182880" fontAlgn="auto">
              <a:spcAft>
                <a:spcPts val="0"/>
              </a:spcAft>
              <a:buClr>
                <a:srgbClr val="93A299"/>
              </a:buClr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Систематические движения, даже если они выполняются с малой амплитудой (под гипсовой повязкой или при вытяжении), замедляют развитие атрофии тканей и образование контрактур суставов.</a:t>
            </a:r>
          </a:p>
          <a:p>
            <a:pPr marL="182880" indent="-182880" fontAlgn="auto">
              <a:spcAft>
                <a:spcPts val="0"/>
              </a:spcAft>
              <a:buClr>
                <a:srgbClr val="93A299"/>
              </a:buClr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При недостаточно осторожном применении упражнений после снятия иммобилизации могут появиться микроповреждения тканевых волокон и разрывы капилляров, а также некоторое увеличение количества синовиальной жидкости в суставе. Если мобилизация носит грубый характер, могут произойти кровоизлияния в ткани, сумку и полость сустава. Следствием этого обычно становятся травматическое воспаление околосуставных тканей (периартриты), реактивные травматические синовиты, выраженная болезненность, резкая слабость мышц. Поэтому растягивать ткани следует вначале только за счет активных движений. </a:t>
            </a:r>
          </a:p>
          <a:p>
            <a:pPr marL="182880" indent="-182880" fontAlgn="auto">
              <a:spcAft>
                <a:spcPts val="0"/>
              </a:spcAft>
              <a:buClr>
                <a:srgbClr val="93A299"/>
              </a:buClr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Пассивные движения обеспечивать восстановление лишь минимальной подвижности, для дальнейшего растягивания тканей и увеличения подвижности используются активные движения.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333375"/>
            <a:ext cx="82296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Двигательный </a:t>
            </a:r>
            <a:r>
              <a:rPr lang="ru-RU" sz="2800" dirty="0" smtClean="0"/>
              <a:t>режим: 3 периода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50" y="1484313"/>
            <a:ext cx="8229600" cy="487680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1-м период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иммобилизационном)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решаются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интенсивности неблагоприятных общих реакций на травму;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предупреждения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возможных осложнений (со стороны органов дыхания, сердечно-сосудистой системы и ЖКТ);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ликвидации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проявлений местного шока и локальных нарушений трофики;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стимуляции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процессов регенерации;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необходимых временных компенсаций.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ъект 2"/>
          <p:cNvSpPr>
            <a:spLocks noGrp="1"/>
          </p:cNvSpPr>
          <p:nvPr>
            <p:ph idx="1"/>
          </p:nvPr>
        </p:nvSpPr>
        <p:spPr>
          <a:xfrm>
            <a:off x="323850" y="908050"/>
            <a:ext cx="8229600" cy="4876800"/>
          </a:xfrm>
        </p:spPr>
        <p:txBody>
          <a:bodyPr/>
          <a:lstStyle/>
          <a:p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2-м периоде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(постиммобилизационном) средства ЛФК направлены:</a:t>
            </a:r>
          </a:p>
          <a:p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на стимуляцию регенеративных процессов;</a:t>
            </a:r>
          </a:p>
          <a:p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профилактику возможных контрактур и гипотрофии мышц;</a:t>
            </a:r>
          </a:p>
          <a:p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нормализацию вегетативных функций;</a:t>
            </a:r>
          </a:p>
          <a:p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восстановление адаптации к возрастающим физическим нагрузкам.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ъект 2"/>
          <p:cNvSpPr>
            <a:spLocks noGrp="1"/>
          </p:cNvSpPr>
          <p:nvPr>
            <p:ph idx="1"/>
          </p:nvPr>
        </p:nvSpPr>
        <p:spPr>
          <a:xfrm>
            <a:off x="0" y="908050"/>
            <a:ext cx="8883650" cy="5689600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3-м периоде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(восстановительном) основными задачами являются: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содействие завершению процессов заживления и приспособления тканей (в зоне повреждения или оперативного вмешательства) к функциональным требованиям;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восстановление силы, соразмерности усилий, объема движений, координации и навыков при выполнении бытовых и элементарных производственных движений;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формирование постоянных двигательных компенсаций (при наличии показаний); содействие ликвидации остаточных общих проявлений травматической болезни.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Восстановление колена после перелома</a:t>
            </a:r>
            <a:endParaRPr lang="ru-RU" sz="3200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812925"/>
            <a:ext cx="747712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Упражнения лечебной гимнастики при разрыве коленных связок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1466850"/>
            <a:ext cx="57658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288" y="476250"/>
            <a:ext cx="8229600" cy="9906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/>
              <a:t>Упражнения для восстановления плеча после травмы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1052513"/>
            <a:ext cx="48514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30350"/>
            <a:ext cx="2808287" cy="281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238" y="4348163"/>
            <a:ext cx="36195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" y="260350"/>
            <a:ext cx="82296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/>
              <a:t>Комплекс упражнений после вывиха плеча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0" y="981075"/>
            <a:ext cx="52181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341438"/>
            <a:ext cx="3168650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4149725"/>
            <a:ext cx="3810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2800" smtClean="0">
                <a:latin typeface="Times New Roman" pitchFamily="18" charset="0"/>
              </a:rPr>
              <a:t>Механотерапия как дополнение к ЛФК</a:t>
            </a:r>
            <a:r>
              <a:rPr lang="ru-RU" sz="3600" smtClean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384300"/>
            <a:ext cx="8713788" cy="2549525"/>
          </a:xfrm>
        </p:spPr>
        <p:txBody>
          <a:bodyPr rtlCol="0">
            <a:normAutofit fontScale="92500" lnSpcReduction="20000"/>
          </a:bodyPr>
          <a:lstStyle/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 же упражнения, но выполняются они пациентом не самостоятельно, а при помощи специальных аппаратов (конструкции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Armeo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Locomat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Pablo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Гиротоник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»). Это позволяет улучшить подвижность суставов и мышц, справиться с атрофическими и дегенеративными процессами, восстановить утраченные в результате травм функции. Выполнять упражнения следует под наблюдением специалиста. Только он может правильно установить и зафиксировать сегмент тела на конструкции, правильно подобрать нагрузку и верно оценить темп выполняемых движений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3933825"/>
            <a:ext cx="3808413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3956050"/>
            <a:ext cx="3527425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04813"/>
            <a:ext cx="8229600" cy="7207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Физиотерапия</a:t>
            </a:r>
            <a:endParaRPr lang="ru-RU" sz="2800" dirty="0"/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179388" y="1125538"/>
            <a:ext cx="8569325" cy="5399087"/>
          </a:xfrm>
        </p:spPr>
        <p:txBody>
          <a:bodyPr/>
          <a:lstStyle/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Это восстановление с помощью физических факторов: тепла, магнитного излучения, электрического тока, света, воздуха и других. Метод предполагает использование специальных приборов и аппаратов. 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При нарушении двигательной активности применяют электростимуляцию, то есть ток. Методы теплового воздействия, например парафиновые аппликации, используют в восстановлении после травм позвоночника.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Лазеротерапия помогает устранить боли и отеки, а магнитотерапия — улучшить общее состояние организма. Эти процедуры безболезненны, но некоторые из них имеют ряд противопоказаний, поэтому подбирается физиотерапевтическое лечение индивидуально.</a:t>
            </a:r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867150"/>
            <a:ext cx="4603750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975" y="4143375"/>
            <a:ext cx="336232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Понятие реабилитации</a:t>
            </a:r>
            <a:endParaRPr lang="ru-RU" dirty="0"/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Согласно определению экспертов ВОЗ и Международной организации труда,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реабилитация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- это система государственных, социально-экономических, медицинских, профессиональных, педагогических, психологических мероприятий, направленных на предупреждение развития патологических процессов, приводящих к временной или стойкой утрате трудоспособности, и на эффективное и раннее возвращение больных и инвалидов (детей и взрослых) в общество, к общественно полезной жизни (Прага, 1967).</a:t>
            </a: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970463"/>
            <a:ext cx="2828925" cy="188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404813"/>
            <a:ext cx="8229600" cy="863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Рефлексотерапия</a:t>
            </a:r>
            <a:endParaRPr lang="ru-RU" sz="3200" dirty="0"/>
          </a:p>
        </p:txBody>
      </p:sp>
      <p:sp>
        <p:nvSpPr>
          <p:cNvPr id="43010" name="Объект 2"/>
          <p:cNvSpPr>
            <a:spLocks noGrp="1"/>
          </p:cNvSpPr>
          <p:nvPr>
            <p:ph idx="1"/>
          </p:nvPr>
        </p:nvSpPr>
        <p:spPr>
          <a:xfrm>
            <a:off x="250825" y="1268413"/>
            <a:ext cx="8893175" cy="5400675"/>
          </a:xfrm>
        </p:spPr>
        <p:txBody>
          <a:bodyPr/>
          <a:lstStyle/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Метод заключается в воздействии на биологически активные точки на теле пациента. </a:t>
            </a:r>
          </a:p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Рефлексотерапия имеет несколько методик: иглоукалывание (акупунктура), лечение пиявками (гирудотерапия), воздействие на точки ушных раковин, точечный массаж, массаж камнями, баночный массаж. Суть рефлексотерапии заключается в мобилизации внутренних ресурсов организма и вовлечении их в активное участие в лечебном процессе.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3789363"/>
            <a:ext cx="40576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4005263"/>
            <a:ext cx="3622675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2296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Диетотерапия</a:t>
            </a:r>
            <a:endParaRPr lang="ru-RU" sz="3200" dirty="0"/>
          </a:p>
        </p:txBody>
      </p:sp>
      <p:sp>
        <p:nvSpPr>
          <p:cNvPr id="44034" name="Объект 2"/>
          <p:cNvSpPr>
            <a:spLocks noGrp="1"/>
          </p:cNvSpPr>
          <p:nvPr>
            <p:ph idx="1"/>
          </p:nvPr>
        </p:nvSpPr>
        <p:spPr>
          <a:xfrm>
            <a:off x="179388" y="1052513"/>
            <a:ext cx="8640762" cy="5545137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Организация питания с использованием определенных продуктов в лечебных целях. Так, при переломах процессу срастания костей способствует коллаген. Он содержится в холодце, заливных блюдах из рыбы и птицы.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Для формирования костной ткани нужен кальций. Большое его количество присутствует в молочных продуктах, особенно в нежирном твороге. А усвоению кальция способствует витамин D3, его много в рыбьем жире, икре, кунжуте, яичном желтке, орехах.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Необходимо употреблять свежие овощи и фрукты — в них много витаминов и клетчатки.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363" y="395288"/>
            <a:ext cx="9037637" cy="634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620713"/>
            <a:ext cx="8229600" cy="990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/>
              <a:t>Особенности реабилитации после травм различного характера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412875"/>
            <a:ext cx="8229600" cy="4876800"/>
          </a:xfrm>
        </p:spPr>
        <p:txBody>
          <a:bodyPr rtlCol="0">
            <a:normAutofit fontScale="85000" lnSpcReduction="20000"/>
          </a:bodyPr>
          <a:lstStyle/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Травмы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позвоночника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Программа и сроки реабилитации зависят от степени тяжести полученной травмы, а также от индивидуальных особенностей пациента.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Начальный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этап реабилитации нужно проводить уже в первые дни после травмы. Прежде всего больному необходимо помочь занять правильное положение на кровати, следует проводить профилактику возникновения пролежней и застойных явлений в легких. Пациентам, получившим травму позвоночника, также сразу назначают дыхательную гимнастику, диетическое питание.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втором этапе восстановления рекомендуется массаж, рефлексотерапия, физиотерапевтическое лечение, механотерапия и лечебная гимнастика.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третьем этапе комплекс упражнений меняется: к лечебной физкультуре, физиотерапии и механотерапии может быть добавлено плавание в бассейне. Для восстановления утраченных навыков проводятся занятия с эрготерапевтом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476250"/>
            <a:ext cx="1503363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Объект 2"/>
          <p:cNvSpPr>
            <a:spLocks noGrp="1"/>
          </p:cNvSpPr>
          <p:nvPr>
            <p:ph idx="1"/>
          </p:nvPr>
        </p:nvSpPr>
        <p:spPr>
          <a:xfrm>
            <a:off x="179388" y="620713"/>
            <a:ext cx="8713787" cy="6048375"/>
          </a:xfrm>
        </p:spPr>
        <p:txBody>
          <a:bodyPr/>
          <a:lstStyle/>
          <a:p>
            <a:r>
              <a:rPr lang="ru-RU" b="1" smtClean="0"/>
              <a:t>Черепно-мозговые травмы </a:t>
            </a:r>
          </a:p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Сроки реабилитации и комплекс восстановительной терапии при таких повреждениях зависят от степени тяжести травмы. </a:t>
            </a:r>
          </a:p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При легких черепно-мозговых травмах — при соблюдении режима, правильном питании и физиотерапевтическом лечении — восстановление обычно происходит в течение месяца и не требует дополнительных реабилитационных мероприятий. </a:t>
            </a:r>
          </a:p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Что касается тяжелых и среднетяжелых черепно-мозговых травм, то они способны вызвать, затруднение передвижения, пациентам становится сложно самим себя обслуживать. Могут возникнуть нарушения речи, снизиться зрение. Массаж, ЛФК и физиотерапия будут эффективны уже на первых этапах реабилитации.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4391025"/>
            <a:ext cx="32766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" y="4984750"/>
            <a:ext cx="2417763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ъект 2"/>
          <p:cNvSpPr>
            <a:spLocks noGrp="1"/>
          </p:cNvSpPr>
          <p:nvPr>
            <p:ph idx="1"/>
          </p:nvPr>
        </p:nvSpPr>
        <p:spPr>
          <a:xfrm>
            <a:off x="31750" y="620713"/>
            <a:ext cx="8861425" cy="4876800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Травмы опорно-двигательного аппарата </a:t>
            </a:r>
          </a:p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 этому виду травм относятся переломы, трещины, травмы суставов, вывихи, разрывы мышц и сухожилий, растяжения связок. </a:t>
            </a:r>
          </a:p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Во время раннего реабилитационного периода пациентам в индивидуальном порядке назначается физиотерапия, помогающая избавиться от отеков, ЛФК и механотерапия. Лечебный массаж также пойдет на пользу.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6888" y="2708275"/>
            <a:ext cx="46926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5113338"/>
            <a:ext cx="3249612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975" y="2852738"/>
            <a:ext cx="3594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76250"/>
            <a:ext cx="8229600" cy="72072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Периоды реабилитации пациентов со скелетной травмой:</a:t>
            </a:r>
            <a:endParaRPr lang="ru-RU" sz="2400" dirty="0"/>
          </a:p>
        </p:txBody>
      </p:sp>
      <p:sp>
        <p:nvSpPr>
          <p:cNvPr id="49154" name="Объект 2"/>
          <p:cNvSpPr>
            <a:spLocks noGrp="1"/>
          </p:cNvSpPr>
          <p:nvPr>
            <p:ph idx="1"/>
          </p:nvPr>
        </p:nvSpPr>
        <p:spPr>
          <a:xfrm>
            <a:off x="179388" y="1196975"/>
            <a:ext cx="8856662" cy="5545138"/>
          </a:xfrm>
        </p:spPr>
        <p:txBody>
          <a:bodyPr/>
          <a:lstStyle/>
          <a:p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Первый период</a:t>
            </a:r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 – лечебно-щадящий (продолжительность не более 1-2-х недель с момента травмы), совпадает со стадией травматического воспаления. Основными задачами периода являются: полноценное обезболивание, ликвидация отека и кровоизлияний, достижение заживления ран мягких тканей по одному из оптимальных вариантов, надежное обездвиживание костных отломков до сращения переломов.</a:t>
            </a:r>
          </a:p>
          <a:p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Второй период </a:t>
            </a:r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– функционально-тренировочный (со второй по восьмую неделю включительно). В этот период происходит рубцевание раны, перестройка мягкотканого рубца, а при переломах костей образование первичного провизорного костного регенерата. Задачи второго периода: уменьшение и ликвидация болевых проявлений; профилактика и раннее лечение трофических расстройств, тугоподвижности суставов, оптимизация условий для остеорепарации.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ъект 2"/>
          <p:cNvSpPr>
            <a:spLocks noGrp="1"/>
          </p:cNvSpPr>
          <p:nvPr>
            <p:ph idx="1"/>
          </p:nvPr>
        </p:nvSpPr>
        <p:spPr>
          <a:xfrm>
            <a:off x="107950" y="476250"/>
            <a:ext cx="8928100" cy="6381750"/>
          </a:xfrm>
        </p:spPr>
        <p:txBody>
          <a:bodyPr/>
          <a:lstStyle/>
          <a:p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Третий период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– период активного приспособления к окружающей обстановке (длится со второго по четвертый месяц после травмы). Для него характерно формирование полноценного костного регенерата с восстановлением анатомической целостности поврежденного сегмента, травмированного сустава. Основная задача – достижение полного анатомического и функционального восстановления конечностей как органа движения, опоры и труда.</a:t>
            </a:r>
          </a:p>
          <a:p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Четвертый период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– период остаточных явлений. К ним относятся нейротрофические расстройства мягких тканей, артрозы, синовиты, болевые синдромы, контрактуры суставов, нарушение опорной функции конечности, патологические компенсаторные реакции и др. Задача этого периода – восстановление нервно-мышечного аппарата, опорной функции конечности, функции отдельных мышц и движений в суставах. Успешное проведение четвертого этапа может существенно улучшить общие результаты функционального восстановления. </a:t>
            </a:r>
          </a:p>
          <a:p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Пятый период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– имеет место у лиц с неблагоприятными исходами лечения травм и характеризуется наличием ложных суставов и дефектов костей, хронического остеомиелита, стойких контрактур, длительно незаживающих трофических язв и т. д. Задачи этого периода зависят от особенностей патологического процесса и поэтапно реализуются травматологом-ортопедом.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549275"/>
            <a:ext cx="8785225" cy="990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dirty="0"/>
              <a:t>Контроль эффективности </a:t>
            </a:r>
            <a:r>
              <a:rPr lang="ru-RU" sz="2700" dirty="0" smtClean="0"/>
              <a:t>реабилитации </a:t>
            </a:r>
            <a:r>
              <a:rPr lang="ru-RU" sz="2700" dirty="0"/>
              <a:t>основывается на </a:t>
            </a:r>
            <a:r>
              <a:rPr lang="ru-RU" sz="2700" dirty="0" smtClean="0"/>
              <a:t>использовании комплекса </a:t>
            </a:r>
            <a:r>
              <a:rPr lang="ru-RU" sz="2700" dirty="0"/>
              <a:t>данных:</a:t>
            </a:r>
            <a:br>
              <a:rPr lang="ru-RU" sz="27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813" y="1268413"/>
            <a:ext cx="8940800" cy="5400675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♦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визуальная оценка (походка, поведение, состояние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кожных покровов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костно-мышечной системы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♦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клинические показатели (пульс, АД, исчезновение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патологических симптомов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объем движений в суставах в градусах,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наличие контрактур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ригидности, парезов и параличей, измерение объема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длины конечностей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массы тела;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♦ функциональные показатели отдельных систем (с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помощью функциональных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проб и тестов);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♦ лабораторные данные;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♦ инструментально-аппаратные показатели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динамометрия, рентгенография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ЭКГ, ЭЭГ,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УЗИ 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др.);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♦ оценка степени адаптации к выполнению трудовых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бытовых навыков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(тесты толерантности к физической нагрузке,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математический метод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анализа ритма и 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.).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404813"/>
            <a:ext cx="8229600" cy="6477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smtClean="0">
                <a:latin typeface="Times New Roman" pitchFamily="18" charset="0"/>
              </a:rPr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268413"/>
            <a:ext cx="8785225" cy="540067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Таким образом, реабилитация после травм и переломов — процесс сложный. Он состоит из комплекса методов восстановительной терапии. Для решения реабилитационных задач используются все средства медицинской реабилитации – как традиционные, так и нетрадиционные. Основными задачами медицинской реабилитации являются: нормализация общего состояния пострадавшего, предупреждение развития осложнений, оптимизация условий для репаративных процессов, коррекция или компенсация утраченных функций ОДА.</a:t>
            </a:r>
          </a:p>
          <a:p>
            <a:pPr marL="0" indent="0" algn="just">
              <a:lnSpc>
                <a:spcPct val="90000"/>
              </a:lnSpc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Для скорейшего восстановления пациента крайне важно создать комфортные условия и при этом обеспечить постоянный медицинский уход.</a:t>
            </a:r>
          </a:p>
          <a:p>
            <a:pPr marL="0" indent="0" algn="just">
              <a:lnSpc>
                <a:spcPct val="90000"/>
              </a:lnSpc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Непосредственное участие медицинской сестры в реабилитационных мероприятиях повышает их итоговую эффективность. Медицинская сестра  должна обладать знаниями и владеть практическими навыками в отношении реабилитации травматологических больных и осуществлять контроль за процессами восстановления.</a:t>
            </a:r>
          </a:p>
          <a:p>
            <a:pPr marL="0" indent="0">
              <a:lnSpc>
                <a:spcPct val="90000"/>
              </a:lnSpc>
            </a:pP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9906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 системе реабилитационных мероприятий необходимо учитывать два этапа: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endParaRPr lang="ru-RU" sz="2400" smtClean="0"/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•  1-й - профилактический, способствующий сохранению активной трудоспособности и предупреждающий развитие заболевания;</a:t>
            </a:r>
          </a:p>
          <a:p>
            <a:pPr marL="0" indent="0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•  2-й - заключительный (завершающий) - возвращение ранее нетрудоспособных людей к полноценной общественно-трудовой и личной жизни.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ctrTitle" idx="4294967295"/>
          </p:nvPr>
        </p:nvSpPr>
        <p:spPr bwMode="auto">
          <a:xfrm>
            <a:off x="900113" y="981075"/>
            <a:ext cx="7777162" cy="504825"/>
          </a:xfrm>
          <a:noFill/>
        </p:spPr>
        <p:txBody>
          <a:bodyPr wrap="square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6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b="1" smtClean="0">
                <a:latin typeface="Times New Roman" pitchFamily="18" charset="0"/>
                <a:cs typeface="Times New Roman" pitchFamily="18" charset="0"/>
              </a:rPr>
              <a:t>ВОПРОСЫ ДЛЯ ЗАКРЕПЛЕНИЯ ПО ТЕМЕ: </a:t>
            </a:r>
            <a:br>
              <a:rPr lang="ru-RU" sz="19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b="1" smtClean="0">
                <a:latin typeface="Times New Roman" pitchFamily="18" charset="0"/>
                <a:cs typeface="Times New Roman" pitchFamily="18" charset="0"/>
              </a:rPr>
              <a:t>«Реабилитация травматологических больных»</a:t>
            </a:r>
            <a:br>
              <a:rPr lang="ru-RU" sz="1900" b="1" smtClean="0">
                <a:latin typeface="Times New Roman" pitchFamily="18" charset="0"/>
                <a:cs typeface="Times New Roman" pitchFamily="18" charset="0"/>
              </a:rPr>
            </a:br>
            <a:endParaRPr lang="ru-RU" sz="19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4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0825" y="1916113"/>
            <a:ext cx="8713788" cy="2736850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1. Дайте понятие  о реабилитации</a:t>
            </a:r>
          </a:p>
          <a:p>
            <a:pPr marL="609600" indent="-6096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2. Что такое реабилитация пациентов в травматологии</a:t>
            </a:r>
          </a:p>
          <a:p>
            <a:pPr marL="609600" indent="-6096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3. Какие  существуют методы реабилитации в травматологии</a:t>
            </a:r>
          </a:p>
          <a:p>
            <a:pPr marL="609600" indent="-6096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4. Какова роль медицинской сестры при реабилитации травм</a:t>
            </a:r>
          </a:p>
          <a:p>
            <a:pPr marL="609600" indent="-6096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5. В чем особенность реабилитации травм различной  локализации</a:t>
            </a:r>
            <a:endParaRPr lang="ru-RU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ctrTitle" idx="4294967295"/>
          </p:nvPr>
        </p:nvSpPr>
        <p:spPr bwMode="auto">
          <a:xfrm>
            <a:off x="1187450" y="646113"/>
            <a:ext cx="7270750" cy="374650"/>
          </a:xfrm>
          <a:noFill/>
        </p:spPr>
        <p:txBody>
          <a:bodyPr wrap="square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Литература для преподавателей и студентов </a:t>
            </a:r>
            <a:br>
              <a:rPr lang="ru-RU" sz="26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6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b="1" smtClean="0">
                <a:latin typeface="Times New Roman" pitchFamily="18" charset="0"/>
                <a:cs typeface="Times New Roman" pitchFamily="18" charset="0"/>
              </a:rPr>
            </a:br>
            <a:endParaRPr lang="ru-RU" sz="3800" b="1" smtClean="0"/>
          </a:p>
        </p:txBody>
      </p:sp>
      <p:sp>
        <p:nvSpPr>
          <p:cNvPr id="6144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0825" y="836613"/>
            <a:ext cx="8569325" cy="5184775"/>
          </a:xfrm>
        </p:spPr>
        <p:txBody>
          <a:bodyPr/>
          <a:lstStyle/>
          <a:p>
            <a:pPr marL="457200" indent="-457200" algn="ctr">
              <a:lnSpc>
                <a:spcPct val="80000"/>
              </a:lnSpc>
              <a:buFont typeface="Arial" charset="0"/>
              <a:buNone/>
            </a:pPr>
            <a:r>
              <a:rPr lang="ru-RU" sz="2000" b="1" smtClean="0">
                <a:solidFill>
                  <a:schemeClr val="tx2"/>
                </a:solidFill>
                <a:latin typeface="Times New Roman" pitchFamily="18" charset="0"/>
              </a:rPr>
              <a:t>Литература для преподавателей и студентов</a:t>
            </a:r>
          </a:p>
          <a:p>
            <a:pPr marL="457200" indent="-457200" algn="ctr">
              <a:lnSpc>
                <a:spcPct val="80000"/>
              </a:lnSpc>
              <a:buFont typeface="Arial" charset="0"/>
              <a:buNone/>
            </a:pPr>
            <a:endParaRPr lang="ru-RU" sz="2000" b="1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457200" indent="-457200">
              <a:buFont typeface="Arial" charset="0"/>
              <a:buNone/>
            </a:pPr>
            <a:r>
              <a:rPr lang="ru-RU" sz="1600" b="1" smtClean="0">
                <a:latin typeface="Times New Roman" pitchFamily="18" charset="0"/>
              </a:rPr>
              <a:t>Основная:</a:t>
            </a:r>
            <a:endParaRPr lang="ru-RU" sz="1600" smtClean="0">
              <a:latin typeface="Times New Roman" pitchFamily="18" charset="0"/>
            </a:endParaRPr>
          </a:p>
          <a:p>
            <a:pPr marL="457200" indent="-4572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1. Котельников Г.П. Мирошниченко В.Ф. Травматология. Москва, 2017.</a:t>
            </a:r>
          </a:p>
          <a:p>
            <a:pPr marL="457200" indent="-4572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2.Барыкина Н. В. Хирургия- Ростов н/Д: Феникс, 2015 .  387 с</a:t>
            </a:r>
          </a:p>
          <a:p>
            <a:pPr marL="457200" indent="-4572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3. Рубан Э.Д: Хирургия. Учебник. Феникс 2016 г 6-е издание- 272 с.</a:t>
            </a:r>
          </a:p>
          <a:p>
            <a:pPr marL="457200" indent="-457200">
              <a:buFont typeface="Arial" charset="0"/>
              <a:buNone/>
            </a:pPr>
            <a:endParaRPr lang="ru-RU" sz="1600" b="1" smtClean="0">
              <a:latin typeface="Times New Roman" pitchFamily="18" charset="0"/>
            </a:endParaRPr>
          </a:p>
          <a:p>
            <a:pPr marL="457200" indent="-457200">
              <a:buFont typeface="Arial" charset="0"/>
              <a:buNone/>
            </a:pPr>
            <a:r>
              <a:rPr lang="ru-RU" sz="1600" b="1" smtClean="0">
                <a:latin typeface="Times New Roman" pitchFamily="18" charset="0"/>
              </a:rPr>
              <a:t>Дополнительная:</a:t>
            </a:r>
            <a:endParaRPr lang="ru-RU" sz="1600" smtClean="0">
              <a:latin typeface="Times New Roman" pitchFamily="18" charset="0"/>
            </a:endParaRPr>
          </a:p>
          <a:p>
            <a:pPr marL="457200" indent="-4572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4. Русаков А.Б. Транспортная иммобилизация. М. Медицина. 2015</a:t>
            </a:r>
          </a:p>
          <a:p>
            <a:pPr marL="457200" indent="-4572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5. 10. Ковалев А.И. Хирургия: учебник. М.: Медицина 2015. - 576 с.</a:t>
            </a:r>
          </a:p>
          <a:p>
            <a:pPr marL="457200" indent="-4572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6. Милютина В.А.Хирургия  - М.: Медицина 2016 - 143 с.</a:t>
            </a:r>
          </a:p>
          <a:p>
            <a:pPr marL="457200" indent="-4572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7. Пряхин В.Ф: Хирургия. Издательство: Академия. 2015 год- 219 с.</a:t>
            </a:r>
          </a:p>
          <a:p>
            <a:pPr marL="457200" indent="-4572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8. 14. Савельева В.С. Хирургия. Геоэтар медицина, 2015 г.253 с</a:t>
            </a:r>
          </a:p>
          <a:p>
            <a:pPr marL="457200" indent="-4572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9. Семенов К.С. Хирургия. Ростов н/Д.Феникс.2016г – 364 </a:t>
            </a:r>
          </a:p>
          <a:p>
            <a:pPr marL="457200" indent="-4572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10. Жуков Б.Н, Быстров С.А.:Хирургия. Издательство: Академия.2015 год</a:t>
            </a:r>
          </a:p>
          <a:p>
            <a:pPr marL="457200" indent="-457200"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 - 285с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Наиболее важные аспекты реабилитации: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182880" indent="-18288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Медицинский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вопросы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ранней диагностики и своевременной госпитализации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больных 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82880" indent="-18288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Физический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аспект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мероприятия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восстановлению работоспособности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больных с применением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средств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ЛФК,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физических факторов, мануальной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рефлексотерапии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др.</a:t>
            </a:r>
          </a:p>
          <a:p>
            <a:pPr marL="182880" indent="-18288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Психологический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аспект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преодоление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отрицательных реакций со стороны психики больного, возникающих в связи с болезнью и обусловленным ею изменением материального и социального положения больного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82880" indent="-18288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Профессиональный и социально-экономический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аспекты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вопросы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приспособления больного к соответствующему виду труда по специальности или его переквалификации, что предоставляет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возможность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материального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связи с самостоятельностью в трудовой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404813"/>
            <a:ext cx="8578850" cy="9906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/>
              <a:t>Проблема реабилитации </a:t>
            </a:r>
            <a:r>
              <a:rPr lang="ru-RU" sz="2400" dirty="0" smtClean="0"/>
              <a:t>травматологических </a:t>
            </a:r>
            <a:r>
              <a:rPr lang="ru-RU" sz="2400" dirty="0"/>
              <a:t>больных</a:t>
            </a: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Наблюдающееся в последнее время ухудшение общественного здоровья населения определяет актуальность развития реабилитационного направления в медицине. Особое значение приобретают вопросы предупреждения инвалидизации и совершенствование реабилитации больных с заболеваниями опорно-двигательной системы.</a:t>
            </a: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реабилитации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восстановление здоровья, трудоспособности, личностного и социального статуса больных и инвалидов, достижения ими материальной независимости, интеграция и реинтеграция в обычные условия жизни общества.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04813"/>
            <a:ext cx="8362950" cy="9906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Основы реабилитации травматологических больных</a:t>
            </a:r>
            <a:endParaRPr lang="ru-RU" sz="2800" dirty="0"/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250825" y="1196975"/>
            <a:ext cx="8229600" cy="4876800"/>
          </a:xfrm>
        </p:spPr>
        <p:txBody>
          <a:bodyPr/>
          <a:lstStyle/>
          <a:p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Травма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- результат воздействия на организм в целом или какую-либо его часть прежде всего механических или термических факторов (ушиб, рана, перелом кости, вывих в суставе, ожог, отморожение и др.).</a:t>
            </a:r>
          </a:p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Всякая значительная травма с момента своего возникновения становится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травматической болезнью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250" y="2859088"/>
            <a:ext cx="6769100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476250"/>
            <a:ext cx="8229600" cy="990600"/>
          </a:xfrm>
        </p:spPr>
        <p:txBody>
          <a:bodyPr>
            <a:no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400" dirty="0"/>
              <a:t>3 </a:t>
            </a:r>
            <a:r>
              <a:rPr lang="ru-RU" sz="2400" dirty="0" smtClean="0"/>
              <a:t>группы </a:t>
            </a:r>
            <a:r>
              <a:rPr lang="ru-RU" sz="2400" dirty="0"/>
              <a:t>лечебных мероприятий, направленных на реабилитацию больных с последствиями травм и заболеваниями ОДА: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876800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а) способствующие восстановлению здоровья;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б) направленные на восстановление бытовых навыков;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в) помогающие восстановить трудоспособность пострадавшего.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005263"/>
            <a:ext cx="3646488" cy="245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8963" y="3644900"/>
            <a:ext cx="455295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Восстановление здоровья больного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484313"/>
            <a:ext cx="8434388" cy="4876800"/>
          </a:xfrm>
        </p:spPr>
        <p:txBody>
          <a:bodyPr rtlCol="0">
            <a:norm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Восстановительные средства: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82880" indent="-18288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элементы спорта, физические упражнения в зале и в водной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среде, занятия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тренажерах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82880" indent="-18288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ходьбе и тренировка этого навыка в различных условиях (на ровной поверхности, перешагивание через препятствия разных высоты и объема, передвижение вперед и назад, боком, спиной вперед и др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82880" indent="-18288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различные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виды массажа (лечебный, сегментарно-рефлекторный,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точечный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82880" indent="-18288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трудотерапевтические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мероприятия (занятия в кабинете эрготерапии), психотерапия, элементы мануальной терапии и рефлексотерапии, ортопедические средства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протезирование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Ясность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265</TotalTime>
  <Words>3043</Words>
  <Application>Microsoft Office PowerPoint</Application>
  <PresentationFormat>Экран (4:3)</PresentationFormat>
  <Paragraphs>165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Ясность</vt:lpstr>
      <vt:lpstr>Слайд 1</vt:lpstr>
      <vt:lpstr>ПЛАН ЛЕКЦИИ</vt:lpstr>
      <vt:lpstr>Понятие реабилитации</vt:lpstr>
      <vt:lpstr>В системе реабилитационных мероприятий необходимо учитывать два этапа: </vt:lpstr>
      <vt:lpstr>Наиболее важные аспекты реабилитации:</vt:lpstr>
      <vt:lpstr>Проблема реабилитации травматологических больных</vt:lpstr>
      <vt:lpstr>Основы реабилитации травматологических больных</vt:lpstr>
      <vt:lpstr>3 группы лечебных мероприятий, направленных на реабилитацию больных с последствиями травм и заболеваниями ОДА:</vt:lpstr>
      <vt:lpstr>Восстановление здоровья больного</vt:lpstr>
      <vt:lpstr>Восстановление бытовых навыков</vt:lpstr>
      <vt:lpstr>Восстановление трудоспособности больного</vt:lpstr>
      <vt:lpstr>Слайд 12</vt:lpstr>
      <vt:lpstr> Основные задачи трудотерапии: </vt:lpstr>
      <vt:lpstr>Важные моменты:</vt:lpstr>
      <vt:lpstr>Методы восстановительной терапии </vt:lpstr>
      <vt:lpstr>Приемы массажа по-разному воздействуют на организм: </vt:lpstr>
      <vt:lpstr>Слайд 17</vt:lpstr>
      <vt:lpstr>Воздействие ЛФК</vt:lpstr>
      <vt:lpstr>Слайд 19</vt:lpstr>
      <vt:lpstr>Особенности ЛФК</vt:lpstr>
      <vt:lpstr>Двигательный режим: 3 периода</vt:lpstr>
      <vt:lpstr>Слайд 22</vt:lpstr>
      <vt:lpstr>Слайд 23</vt:lpstr>
      <vt:lpstr>Восстановление колена после перелома</vt:lpstr>
      <vt:lpstr>Упражнения лечебной гимнастики при разрыве коленных связок</vt:lpstr>
      <vt:lpstr>Упражнения для восстановления плеча после травмы</vt:lpstr>
      <vt:lpstr>Комплекс упражнений после вывиха плеча</vt:lpstr>
      <vt:lpstr>Механотерапия как дополнение к ЛФК </vt:lpstr>
      <vt:lpstr>Физиотерапия</vt:lpstr>
      <vt:lpstr>Рефлексотерапия</vt:lpstr>
      <vt:lpstr>Диетотерапия</vt:lpstr>
      <vt:lpstr>Слайд 32</vt:lpstr>
      <vt:lpstr>Особенности реабилитации после травм различного характера </vt:lpstr>
      <vt:lpstr>Слайд 34</vt:lpstr>
      <vt:lpstr>Слайд 35</vt:lpstr>
      <vt:lpstr>Периоды реабилитации пациентов со скелетной травмой:</vt:lpstr>
      <vt:lpstr>Слайд 37</vt:lpstr>
      <vt:lpstr>Контроль эффективности реабилитации основывается на использовании комплекса данных: </vt:lpstr>
      <vt:lpstr>Заключение</vt:lpstr>
      <vt:lpstr>  ВОПРОСЫ ДЛЯ ЗАКРЕПЛЕНИЯ ПО ТЕМЕ:  «Реабилитация травматологических больных» </vt:lpstr>
      <vt:lpstr>Литература для преподавателей и студентов   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user</cp:lastModifiedBy>
  <cp:revision>58</cp:revision>
  <dcterms:created xsi:type="dcterms:W3CDTF">2018-11-23T17:39:07Z</dcterms:created>
  <dcterms:modified xsi:type="dcterms:W3CDTF">2023-12-13T12:12:07Z</dcterms:modified>
</cp:coreProperties>
</file>