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2" r:id="rId5"/>
    <p:sldId id="264" r:id="rId6"/>
    <p:sldId id="257" r:id="rId7"/>
    <p:sldId id="265" r:id="rId8"/>
    <p:sldId id="260" r:id="rId9"/>
    <p:sldId id="266" r:id="rId10"/>
    <p:sldId id="267" r:id="rId11"/>
    <p:sldId id="268" r:id="rId12"/>
    <p:sldId id="261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50A49A-B2F9-4C44-B65B-9E645227C7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7AA76A-45DB-4878-B247-E3D0E74252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402C77-EBB7-4703-89BC-245703514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CD0FA9-9421-490F-AAF4-D532BAD1E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2FC99B-100C-448D-B665-9C7E9FB19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86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07B39-956E-4288-8D90-90D1935FE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6DAD71-0EDE-4E26-8841-6EF1117DF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305E36-BF45-4F0F-A68F-F7E1E0378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50AA94-E9A9-48F7-8F01-5E91FE518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424BE7-2185-4F21-AF49-A313BA381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4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F8A5652-FC1B-4DC5-A04B-27A7AB8A13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34E8CA-8BB7-43DC-BEB3-2FD786383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620DC1-AEB0-45AD-8277-553C1B1BF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5E9E8A-4748-41BA-9381-4A0599846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70502-EB17-4C29-867F-FFB3F1BCC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99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25DB9-DCAF-457D-8015-2E4DEA66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7B637D-8E31-4121-BDA2-B5A62935B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7C4E20-5514-4908-80A1-4193C851C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065C34-9529-47CB-BD7B-D066F4B1D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7E6E66-C49E-4113-AF9F-A7EBAA2F2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56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379B6-D918-45B7-9295-08A993D73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C26E40-9FA3-47C9-91B4-88670928F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C23AD1-7868-4DBC-A866-51E4129BC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D74844-B811-4D77-B94C-480E4192A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A735A8-460A-4DBF-8DEE-748621AF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6F98D-DE04-41B4-AD74-718C4A75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B68E8A-744E-4F5C-B833-07B977B29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D9B7C6-1DC0-476F-B2CF-668B3F873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136787-8A3A-49C0-A0E5-34725C312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8D1AA-FE5D-48AC-9605-57A490A11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8BDD33-5DCD-4BD7-B6A0-3CC7DD6B0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DEDD91-3753-4D82-8C27-22F98754B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5B9A65-9E10-42D0-BB83-943C65B2C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EC0AEF-0967-4629-AC7B-21E782F10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F1C0026-A75D-480F-B8C5-635B240A8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4E38A8C-DAA3-4D69-972D-315C82BF9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D76F7E-DE88-4E03-A6D3-B9C3812F5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A973256-1900-40AE-A03F-09F4BB5D4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EA14D52-B8D5-4C86-A28D-0C32417B6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350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82E9A-5916-45EF-8BCC-3583621CB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02D162C-D569-4EFE-AD44-0A9BC71C9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42752E-16B8-424E-AF4E-F0ADF7A99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B61702-EABA-4964-B881-2578CA6D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28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D0AFEF9-4783-45F3-AA93-0DBEF1D4B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4C90730-6B47-4610-A30E-BD2E12EC3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D4AC82-C64F-4130-8DB2-8EC80123B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438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F32D0-49F2-460B-A866-33EE692E4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96F846-C6D7-41A0-A172-EC80C434B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81A538-40DA-4055-862A-C55AD62B5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6E00EB-6CE8-433F-873F-7AF57FAEC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92275F-993F-4F4E-98D2-1CA677503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4251AF-29AD-4253-8384-D941D699D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92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784E6-A461-42E2-9D75-7CE767F91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FF43E3-0DC8-4475-A558-A480AD0A29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E639F0-158E-41B6-BDD8-A95C509391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A77C22-0BF5-4B0A-AAA3-3B006E845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33E058-1E9D-4E4C-8F67-306C963E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E90366-DC6A-4C0A-A4F1-4BC8A5455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19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9CF7B-0FD9-4B80-8DDA-B411C1981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CBCD92-8D88-48FF-858A-0221416CE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4C224C-DB2F-4452-BB4D-568258EB00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0C14B-526C-4484-A897-F52D4EF61086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A40A8F-2FFF-4826-81A3-969E64E1A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342BBD-C8A9-44A9-8F91-8CBA12F6F7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5BAAE-BB16-4641-9984-DDBA72ADD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002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7B231E-2D2A-4C4E-96B9-A7FF4AEA02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C565CF-C6DB-42EC-BC3F-19BCB6852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CC6C26-1205-475C-A6D8-000F27E54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8"/>
            <a:ext cx="12192000" cy="68561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E54878-71B9-4725-AD39-9B613BADDC2D}"/>
              </a:ext>
            </a:extLst>
          </p:cNvPr>
          <p:cNvSpPr txBox="1"/>
          <p:nvPr/>
        </p:nvSpPr>
        <p:spPr>
          <a:xfrm>
            <a:off x="2038904" y="1997839"/>
            <a:ext cx="81141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и развитие экономики и социальной сферы после ВОВ</a:t>
            </a:r>
          </a:p>
        </p:txBody>
      </p:sp>
    </p:spTree>
    <p:extLst>
      <p:ext uri="{BB962C8B-B14F-4D97-AF65-F5344CB8AC3E}">
        <p14:creationId xmlns:p14="http://schemas.microsoft.com/office/powerpoint/2010/main" val="3816514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5F428-B3A1-4891-90C9-49BEDCCF6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293764-32FB-433B-A532-32C8F7BB6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A802F1-3309-471A-A2D6-78F93572C4E5}"/>
              </a:ext>
            </a:extLst>
          </p:cNvPr>
          <p:cNvSpPr txBox="1"/>
          <p:nvPr/>
        </p:nvSpPr>
        <p:spPr>
          <a:xfrm>
            <a:off x="5450889" y="766732"/>
            <a:ext cx="620549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ыл намечен ряд мер для исправления создавшегося положения</a:t>
            </a:r>
            <a:r>
              <a:rPr lang="ru-RU" sz="2000" b="1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том числе обеспечение в каждой школе систематической работы с учащимися, организация досуга детей (спортивные секции, экскурсии, лекции, посещение кино и театров), помощь учителям в этом вопросе, массовая кружковая работа домов пионеров и других детских учреждений, шефство предприятий над детскими внешкольными учреждениями, шефство лучших комсомольцев над безнадзорными детьми, пропаганда среди родителей, организация детских комнат. Результат стал заметен в Горьком уже во второй половине марта, но был не очень стабильным: число задержанных детскими комнатами детей значительно снизилось, но уже летом снова поднялось: из них в январе 1946 г. учащиеся составили 34%, а в июне - уже 47%</a:t>
            </a:r>
            <a:r>
              <a:rPr lang="ru-RU" sz="2000" b="1" i="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0" i="0" dirty="0">
                <a:solidFill>
                  <a:srgbClr val="252525"/>
                </a:solidFill>
                <a:effectLst/>
                <a:latin typeface="LatoWeb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D56B17-53A3-495A-8578-5A31B68CD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42" y="3329126"/>
            <a:ext cx="4969368" cy="3457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1298A9-E1D8-442B-A662-2F18A31AF1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95" y="197379"/>
            <a:ext cx="4672862" cy="306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374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5F428-B3A1-4891-90C9-49BEDCCF6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293764-32FB-433B-A532-32C8F7BB6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C06410-631F-4192-A93B-D759E5B99BAC}"/>
              </a:ext>
            </a:extLst>
          </p:cNvPr>
          <p:cNvSpPr txBox="1"/>
          <p:nvPr/>
        </p:nvSpPr>
        <p:spPr>
          <a:xfrm>
            <a:off x="5904185" y="105013"/>
            <a:ext cx="5095775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преступности  в первые послевоенные годы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1945-1946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ликвидация более 10 тыс. националистических вооруженных формирований (большая их часть в Прибалтике – «лесные братья» и на Западной Украине - бандеровцы)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894FE3-B61B-4A77-9030-68AC40C231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5243"/>
            <a:ext cx="5904185" cy="36753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E2D6EA-4B9E-4145-95E7-46C195E66E03}"/>
              </a:ext>
            </a:extLst>
          </p:cNvPr>
          <p:cNvSpPr txBox="1"/>
          <p:nvPr/>
        </p:nvSpPr>
        <p:spPr>
          <a:xfrm>
            <a:off x="266330" y="1795701"/>
            <a:ext cx="5284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Ликвидация Степана Бандеры </a:t>
            </a:r>
            <a:r>
              <a:rPr lang="ru-RU" sz="2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15 октября 1959 года</a:t>
            </a:r>
            <a:r>
              <a:rPr lang="ru-RU" sz="2000" b="1" dirty="0"/>
              <a:t> агентом КГБ Богданом </a:t>
            </a:r>
            <a:r>
              <a:rPr lang="ru-RU" sz="2000" b="1" dirty="0" err="1"/>
              <a:t>Сташинским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68079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45944-A5C5-49A9-8811-7DAEA1573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6F5E56-4C52-4E4E-9134-F33E07CB7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B2E91-D5BB-4DE7-B437-AB15005F2A0A}"/>
              </a:ext>
            </a:extLst>
          </p:cNvPr>
          <p:cNvSpPr txBox="1"/>
          <p:nvPr/>
        </p:nvSpPr>
        <p:spPr>
          <a:xfrm>
            <a:off x="665825" y="435006"/>
            <a:ext cx="10515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промышленности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1945 г. возобновлены отпуска, возвращен 8-часовой рабочий день, отменены обязательные сверхурочные работы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непрерывного трудовой стажа для матерей с младенцами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Пятилетний план 1946-1950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роста объемов промышленности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«скоростников» - рабочих, выполнявших несколько дневных норм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Регулярный выпуск облигаций государственного займа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1946 г – преобразование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наркоматов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министерства, а Совнаркома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министров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4B2FA6-863A-438E-A70D-0FF8CFB02D4F}"/>
              </a:ext>
            </a:extLst>
          </p:cNvPr>
          <p:cNvSpPr/>
          <p:nvPr/>
        </p:nvSpPr>
        <p:spPr>
          <a:xfrm>
            <a:off x="1180730" y="6205491"/>
            <a:ext cx="1961965" cy="28738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58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45944-A5C5-49A9-8811-7DAEA1573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6F5E56-4C52-4E4E-9134-F33E07CB7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B2E91-D5BB-4DE7-B437-AB15005F2A0A}"/>
              </a:ext>
            </a:extLst>
          </p:cNvPr>
          <p:cNvSpPr txBox="1"/>
          <p:nvPr/>
        </p:nvSpPr>
        <p:spPr>
          <a:xfrm>
            <a:off x="665825" y="435006"/>
            <a:ext cx="1051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промышленности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B16813-B00F-487F-A3CA-90700C6D0630}"/>
              </a:ext>
            </a:extLst>
          </p:cNvPr>
          <p:cNvSpPr txBox="1"/>
          <p:nvPr/>
        </p:nvSpPr>
        <p:spPr>
          <a:xfrm>
            <a:off x="452761" y="1615736"/>
            <a:ext cx="1114147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кадровый ресурс промышленности – сельское население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Репарации Германии – поставки оборудования с немецких заводов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труда пленных немцев, японцев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новых месторождений нефти и газа на Урале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тяжелой промышленности над легкой (Холодная война)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ядерной монополии США. Создание СССР ядерной бомбы в 1949 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 г – первая в мире атомная электростанция в </a:t>
            </a:r>
            <a:r>
              <a:rPr lang="ru-RU" sz="2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г.Обинске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1957 г – СССР запустил первый искусственный спутник земли 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1950 г объем промышленной продукции превысил довоенный уровень на 70%)</a:t>
            </a:r>
          </a:p>
        </p:txBody>
      </p:sp>
    </p:spTree>
    <p:extLst>
      <p:ext uri="{BB962C8B-B14F-4D97-AF65-F5344CB8AC3E}">
        <p14:creationId xmlns:p14="http://schemas.microsoft.com/office/powerpoint/2010/main" val="2889593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45944-A5C5-49A9-8811-7DAEA1573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6F5E56-4C52-4E4E-9134-F33E07CB7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B2E91-D5BB-4DE7-B437-AB15005F2A0A}"/>
              </a:ext>
            </a:extLst>
          </p:cNvPr>
          <p:cNvSpPr txBox="1"/>
          <p:nvPr/>
        </p:nvSpPr>
        <p:spPr>
          <a:xfrm>
            <a:off x="665825" y="435006"/>
            <a:ext cx="10515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 </a:t>
            </a:r>
          </a:p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Стр.16-17, анализ текста, вопрос после пункта 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23BF16-1C6C-47C1-BE0D-13F98F694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00" y="2558664"/>
            <a:ext cx="5576148" cy="4180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08241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4EF89-6806-4F8C-8A98-264E24245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07BC7F8-CF8A-447F-9400-A782EF0DC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690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3764DB-6B1E-4235-A177-CFB7B785C98C}"/>
              </a:ext>
            </a:extLst>
          </p:cNvPr>
          <p:cNvSpPr txBox="1"/>
          <p:nvPr/>
        </p:nvSpPr>
        <p:spPr>
          <a:xfrm>
            <a:off x="653249" y="1226259"/>
            <a:ext cx="9152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стр.17-18 выпишите меры по улучшению жизни населения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FB7D78-25D9-4BD7-9B89-9EA7ED06F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42" y="2793877"/>
            <a:ext cx="7659949" cy="3829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0672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C5DE7-0AE6-4553-BC94-E7563813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AECB34-E3C3-45C8-8244-F4C8E5BDB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90BF1A-B70A-44D9-9A90-2578D1DDC064}"/>
              </a:ext>
            </a:extLst>
          </p:cNvPr>
          <p:cNvSpPr txBox="1"/>
          <p:nvPr/>
        </p:nvSpPr>
        <p:spPr>
          <a:xfrm>
            <a:off x="1137082" y="-17211"/>
            <a:ext cx="9845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войны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3FCC2E-7AF1-4287-9863-F36AC40A1662}"/>
              </a:ext>
            </a:extLst>
          </p:cNvPr>
          <p:cNvSpPr txBox="1"/>
          <p:nvPr/>
        </p:nvSpPr>
        <p:spPr>
          <a:xfrm>
            <a:off x="838200" y="1420427"/>
            <a:ext cx="1019674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Потери - 27 млн человек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Утрата плодородных земель в результате минирования +неурожайный 1946 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мужского населения      женский труд на заводах и колхозах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 жилья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Острая нехватка товаров для повседневных нужд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Карточная система на продукты до 1947 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Уничтожение инфраструктуры (мосты, школы, дороги, больницы)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 многих культурных ценностей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A10D8D71-AE22-471F-B468-1B4049D54F83}"/>
              </a:ext>
            </a:extLst>
          </p:cNvPr>
          <p:cNvSpPr/>
          <p:nvPr/>
        </p:nvSpPr>
        <p:spPr>
          <a:xfrm>
            <a:off x="7847860" y="1709223"/>
            <a:ext cx="470517" cy="1681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42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C5DE7-0AE6-4553-BC94-E7563813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AECB34-E3C3-45C8-8244-F4C8E5BDB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73165F-E190-4755-8ABE-2B22A19E9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4" y="20531"/>
            <a:ext cx="4493784" cy="6757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6FF29-7223-44CF-981C-66276BBBF91D}"/>
              </a:ext>
            </a:extLst>
          </p:cNvPr>
          <p:cNvSpPr txBox="1"/>
          <p:nvPr/>
        </p:nvSpPr>
        <p:spPr>
          <a:xfrm>
            <a:off x="4667972" y="20531"/>
            <a:ext cx="743693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на могиле Пушкина немцы обшили досками - якобы для сохранности. На самом же деле в его основании таким образом спрятали несколько противотанковых мин. Аккуратно вырыли под могилой поэта тоннель длиной около 20 метров, набив его фугасами и авиабомбами; последних насчитывалось 10 штук, по 120 килограммов каждая.</a:t>
            </a:r>
          </a:p>
          <a:p>
            <a:r>
              <a:rPr lang="ru-RU" sz="24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Обезвреживать заложенные бомбы выпало молоденьким бойцам 12-й инженерно-саперной Рижской Краснознаменной ордена Кутузова бригады резерва Верховного Главнокомандования. Старшему лейтенанту 12-й инженерно-саперной Владимиру Кононову было всего двадцать лет</a:t>
            </a:r>
          </a:p>
          <a:p>
            <a:r>
              <a:rPr lang="ru-RU" sz="24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Саперы ошибаются один раз. Боевую задачу - сохранить для потомков могилу великого национального поэта - эти ребята выполнили. И остались навсегда для всех нас героями.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679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C5DE7-0AE6-4553-BC94-E7563813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AECB34-E3C3-45C8-8244-F4C8E5BDB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56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3334F2-9D68-40A9-8543-E8BDE9518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1" y="3200400"/>
            <a:ext cx="5619750" cy="36576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3A3BB7-A098-4512-A649-DC88683158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r="3369"/>
          <a:stretch/>
        </p:blipFill>
        <p:spPr>
          <a:xfrm>
            <a:off x="5974114" y="3190562"/>
            <a:ext cx="5619749" cy="36674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726A41-265F-4044-A248-F961736B7947}"/>
              </a:ext>
            </a:extLst>
          </p:cNvPr>
          <p:cNvSpPr txBox="1"/>
          <p:nvPr/>
        </p:nvSpPr>
        <p:spPr>
          <a:xfrm>
            <a:off x="292964" y="365125"/>
            <a:ext cx="10120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Янтарная комната» – это подарок прусского короля Фридриха Вильгельма Первого Петру Великому.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ctr"/>
            <a:r>
              <a:rPr lang="ru-RU" sz="2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Во время оккупации Царского Села шедевр вывезли нацисты. Похищение века было тщательно спланировано. Янтарная комната значилась под номером один в списке из 60 предметов, которые немцы собирались вывезти. В 83-м году в Царском Селе приступили к восстановлению восьмого чуда света. К этому времени удалось найти утраченные фрагменты, большую часть изготовили заново. Над реставрацией Янтарной комнаты музейщики, ученые и архитекторы работали почти 25 лет.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627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C5DE7-0AE6-4553-BC94-E7563813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AECB34-E3C3-45C8-8244-F4C8E5BDB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2185C7-5B3A-4CFF-99B3-77E3D755ACFF}"/>
              </a:ext>
            </a:extLst>
          </p:cNvPr>
          <p:cNvSpPr txBox="1"/>
          <p:nvPr/>
        </p:nvSpPr>
        <p:spPr>
          <a:xfrm>
            <a:off x="309979" y="2274838"/>
            <a:ext cx="110438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Но: оптимизм советского народа, гордость и патриотизм, чувство единства взяли верх над горестями войны</a:t>
            </a:r>
          </a:p>
        </p:txBody>
      </p:sp>
    </p:spTree>
    <p:extLst>
      <p:ext uri="{BB962C8B-B14F-4D97-AF65-F5344CB8AC3E}">
        <p14:creationId xmlns:p14="http://schemas.microsoft.com/office/powerpoint/2010/main" val="1481697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178F6-EBD3-410C-9E43-7D8D26C5F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BFACEB-FC3E-4F0B-8F77-70EDF77E7F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18019" cy="685245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B19999-32A2-4F0A-A375-05044939E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3" y="3631126"/>
            <a:ext cx="5603238" cy="3152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40B6AE-AEBC-4D9C-9CBF-D277A1C879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166" y="35719"/>
            <a:ext cx="4840193" cy="3515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A66553-720D-4300-99A3-8ABDEAED93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8" y="35719"/>
            <a:ext cx="6095999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D48797-1854-4027-A748-6801080713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929" y="3631126"/>
            <a:ext cx="4800404" cy="3152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14437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C5DE7-0AE6-4553-BC94-E7563813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AECB34-E3C3-45C8-8244-F4C8E5BDB6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11B991-C606-43B4-A2EE-B91118276B83}"/>
              </a:ext>
            </a:extLst>
          </p:cNvPr>
          <p:cNvSpPr txBox="1"/>
          <p:nvPr/>
        </p:nvSpPr>
        <p:spPr>
          <a:xfrm>
            <a:off x="444624" y="248576"/>
            <a:ext cx="10670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адаптация фронтовиков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6D9CE0-870F-49C4-B148-98001E07923A}"/>
              </a:ext>
            </a:extLst>
          </p:cNvPr>
          <p:cNvSpPr txBox="1"/>
          <p:nvPr/>
        </p:nvSpPr>
        <p:spPr>
          <a:xfrm>
            <a:off x="727969" y="1500326"/>
            <a:ext cx="1038687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Массовая демобилизация (численность армии до 3 млн. к 1948 г.)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послевоенная смертность ветеранов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Репатриация – процесс возвращения на родину, восстановление гражданства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фронтовиков в народное хозяйство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920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5F428-B3A1-4891-90C9-49BEDCCF6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293764-32FB-433B-A532-32C8F7BB6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F9CF4F-8D05-4C2D-B894-CF0718DA6B99}"/>
              </a:ext>
            </a:extLst>
          </p:cNvPr>
          <p:cNvSpPr txBox="1"/>
          <p:nvPr/>
        </p:nvSpPr>
        <p:spPr>
          <a:xfrm>
            <a:off x="1287262" y="488272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с беспризорностью и преступностью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2C74DB-D569-4B91-84D6-F3BBE0F4E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20" y="1684430"/>
            <a:ext cx="6832754" cy="47507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9A9E79-B49B-48ED-BCA4-33E9F3398083}"/>
              </a:ext>
            </a:extLst>
          </p:cNvPr>
          <p:cNvSpPr txBox="1"/>
          <p:nvPr/>
        </p:nvSpPr>
        <p:spPr>
          <a:xfrm>
            <a:off x="7332955" y="1651692"/>
            <a:ext cx="415475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войны общая численность детей, оставшихся без присмотра родителей после войны, достигла примерно 3 млн. человек. Причем сюда не включены дети, сданные матерями-одиночками или многодетными родителями в детские учреждения, сироты, сохранившие связи с родственниками, и ряд других категорий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999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5F428-B3A1-4891-90C9-49BEDCCF6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293764-32FB-433B-A532-32C8F7BB6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3237F8-886E-481E-8F44-C6079AE6F4E9}"/>
              </a:ext>
            </a:extLst>
          </p:cNvPr>
          <p:cNvSpPr txBox="1"/>
          <p:nvPr/>
        </p:nvSpPr>
        <p:spPr>
          <a:xfrm>
            <a:off x="106532" y="639192"/>
            <a:ext cx="119937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0" i="0" dirty="0">
                <a:solidFill>
                  <a:schemeClr val="bg1"/>
                </a:solidFill>
                <a:effectLst/>
                <a:latin typeface="LatoWeb"/>
              </a:rPr>
              <a:t>Согласно "Справке о состоянии борьбы с беспризорностью и безнадзорностью по г. Горькому", в сентябре 1945 г. свыше 5000 детей школьного возраста не явилось в школу. Проводилась поквартирная проверка во всех районах с целью выявления и устранения причин, мешающих детям посещать школу. Причин оказалось немало: около 1000 учащихся были задержаны на сельхозработах; 1300 ребят не посещали школу по состоянию здоровья - им была оказана медицинская помощь, также было решено предоставить возможность вновь ходить в школу 496 детям, ранее отчисленным из школ. Многие дети не пошли в школу из-за отсутствия одежды, обуви, канцелярских принадлежностей.</a:t>
            </a:r>
          </a:p>
          <a:p>
            <a:pPr algn="just"/>
            <a:r>
              <a:rPr lang="ru-RU" sz="2400" b="0" i="0" dirty="0">
                <a:solidFill>
                  <a:schemeClr val="bg1"/>
                </a:solidFill>
                <a:effectLst/>
                <a:latin typeface="LatoWeb"/>
              </a:rPr>
              <a:t> "Большую роль в осуществлении всевобуча и борьбе с безнадзорностью детей сыграла материальная помощь, оказанная по линии шефствующих организаций и исполкомов райсоветов нуждающимся детям - только с 1 по 25 сентября было выдано 2968 пар обуви, 200 костюмов, 145 платьев и свыше 2,5 тыс. деньгами"</a:t>
            </a:r>
            <a:r>
              <a:rPr lang="ru-RU" sz="2400" b="0" i="0" baseline="30000" dirty="0">
                <a:solidFill>
                  <a:schemeClr val="bg1"/>
                </a:solidFill>
                <a:effectLst/>
                <a:latin typeface="LatoWeb"/>
              </a:rPr>
              <a:t>6</a:t>
            </a:r>
            <a:r>
              <a:rPr lang="ru-RU" sz="2400" b="0" i="0" dirty="0">
                <a:solidFill>
                  <a:schemeClr val="bg1"/>
                </a:solidFill>
                <a:effectLst/>
                <a:latin typeface="LatoWeb"/>
              </a:rPr>
              <a:t>. Часть старших подростков была трудоустроена, младшие дети направлены в детские дома, интернаты и дома дневного пребывания.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513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883</Words>
  <Application>Microsoft Office PowerPoint</Application>
  <PresentationFormat>Широкоэкранный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LatoWeb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Бук №2</dc:creator>
  <cp:lastModifiedBy>Пользователь</cp:lastModifiedBy>
  <cp:revision>18</cp:revision>
  <dcterms:created xsi:type="dcterms:W3CDTF">2023-11-29T11:14:43Z</dcterms:created>
  <dcterms:modified xsi:type="dcterms:W3CDTF">2023-11-30T04:21:23Z</dcterms:modified>
</cp:coreProperties>
</file>