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3" r:id="rId7"/>
    <p:sldId id="260" r:id="rId8"/>
    <p:sldId id="261"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1546"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4F12FE2-4D88-4B01-8BEB-C59D326AAB85}" type="datetimeFigureOut">
              <a:rPr lang="ru-RU" smtClean="0"/>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3ABCB4-55BF-4720-BDBB-0DF4F11ED009}" type="slidenum">
              <a:rPr lang="ru-RU" smtClean="0"/>
              <a:t>‹#›</a:t>
            </a:fld>
            <a:endParaRPr lang="ru-RU"/>
          </a:p>
        </p:txBody>
      </p:sp>
    </p:spTree>
    <p:extLst>
      <p:ext uri="{BB962C8B-B14F-4D97-AF65-F5344CB8AC3E}">
        <p14:creationId xmlns:p14="http://schemas.microsoft.com/office/powerpoint/2010/main" val="3311578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4F12FE2-4D88-4B01-8BEB-C59D326AAB85}" type="datetimeFigureOut">
              <a:rPr lang="ru-RU" smtClean="0"/>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3ABCB4-55BF-4720-BDBB-0DF4F11ED009}" type="slidenum">
              <a:rPr lang="ru-RU" smtClean="0"/>
              <a:t>‹#›</a:t>
            </a:fld>
            <a:endParaRPr lang="ru-RU"/>
          </a:p>
        </p:txBody>
      </p:sp>
    </p:spTree>
    <p:extLst>
      <p:ext uri="{BB962C8B-B14F-4D97-AF65-F5344CB8AC3E}">
        <p14:creationId xmlns:p14="http://schemas.microsoft.com/office/powerpoint/2010/main" val="2471624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4F12FE2-4D88-4B01-8BEB-C59D326AAB85}" type="datetimeFigureOut">
              <a:rPr lang="ru-RU" smtClean="0"/>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3ABCB4-55BF-4720-BDBB-0DF4F11ED009}" type="slidenum">
              <a:rPr lang="ru-RU" smtClean="0"/>
              <a:t>‹#›</a:t>
            </a:fld>
            <a:endParaRPr lang="ru-RU"/>
          </a:p>
        </p:txBody>
      </p:sp>
    </p:spTree>
    <p:extLst>
      <p:ext uri="{BB962C8B-B14F-4D97-AF65-F5344CB8AC3E}">
        <p14:creationId xmlns:p14="http://schemas.microsoft.com/office/powerpoint/2010/main" val="2030554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4F12FE2-4D88-4B01-8BEB-C59D326AAB85}" type="datetimeFigureOut">
              <a:rPr lang="ru-RU" smtClean="0"/>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3ABCB4-55BF-4720-BDBB-0DF4F11ED009}" type="slidenum">
              <a:rPr lang="ru-RU" smtClean="0"/>
              <a:t>‹#›</a:t>
            </a:fld>
            <a:endParaRPr lang="ru-RU"/>
          </a:p>
        </p:txBody>
      </p:sp>
    </p:spTree>
    <p:extLst>
      <p:ext uri="{BB962C8B-B14F-4D97-AF65-F5344CB8AC3E}">
        <p14:creationId xmlns:p14="http://schemas.microsoft.com/office/powerpoint/2010/main" val="2604304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4F12FE2-4D88-4B01-8BEB-C59D326AAB85}" type="datetimeFigureOut">
              <a:rPr lang="ru-RU" smtClean="0"/>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3ABCB4-55BF-4720-BDBB-0DF4F11ED009}" type="slidenum">
              <a:rPr lang="ru-RU" smtClean="0"/>
              <a:t>‹#›</a:t>
            </a:fld>
            <a:endParaRPr lang="ru-RU"/>
          </a:p>
        </p:txBody>
      </p:sp>
    </p:spTree>
    <p:extLst>
      <p:ext uri="{BB962C8B-B14F-4D97-AF65-F5344CB8AC3E}">
        <p14:creationId xmlns:p14="http://schemas.microsoft.com/office/powerpoint/2010/main" val="2512416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4F12FE2-4D88-4B01-8BEB-C59D326AAB85}" type="datetimeFigureOut">
              <a:rPr lang="ru-RU" smtClean="0"/>
              <a:t>12.12.2023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3ABCB4-55BF-4720-BDBB-0DF4F11ED009}" type="slidenum">
              <a:rPr lang="ru-RU" smtClean="0"/>
              <a:t>‹#›</a:t>
            </a:fld>
            <a:endParaRPr lang="ru-RU"/>
          </a:p>
        </p:txBody>
      </p:sp>
    </p:spTree>
    <p:extLst>
      <p:ext uri="{BB962C8B-B14F-4D97-AF65-F5344CB8AC3E}">
        <p14:creationId xmlns:p14="http://schemas.microsoft.com/office/powerpoint/2010/main" val="2476800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4F12FE2-4D88-4B01-8BEB-C59D326AAB85}" type="datetimeFigureOut">
              <a:rPr lang="ru-RU" smtClean="0"/>
              <a:t>12.12.2023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23ABCB4-55BF-4720-BDBB-0DF4F11ED009}" type="slidenum">
              <a:rPr lang="ru-RU" smtClean="0"/>
              <a:t>‹#›</a:t>
            </a:fld>
            <a:endParaRPr lang="ru-RU"/>
          </a:p>
        </p:txBody>
      </p:sp>
    </p:spTree>
    <p:extLst>
      <p:ext uri="{BB962C8B-B14F-4D97-AF65-F5344CB8AC3E}">
        <p14:creationId xmlns:p14="http://schemas.microsoft.com/office/powerpoint/2010/main" val="3820436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4F12FE2-4D88-4B01-8BEB-C59D326AAB85}" type="datetimeFigureOut">
              <a:rPr lang="ru-RU" smtClean="0"/>
              <a:t>12.12.2023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23ABCB4-55BF-4720-BDBB-0DF4F11ED009}" type="slidenum">
              <a:rPr lang="ru-RU" smtClean="0"/>
              <a:t>‹#›</a:t>
            </a:fld>
            <a:endParaRPr lang="ru-RU"/>
          </a:p>
        </p:txBody>
      </p:sp>
    </p:spTree>
    <p:extLst>
      <p:ext uri="{BB962C8B-B14F-4D97-AF65-F5344CB8AC3E}">
        <p14:creationId xmlns:p14="http://schemas.microsoft.com/office/powerpoint/2010/main" val="2954562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4F12FE2-4D88-4B01-8BEB-C59D326AAB85}" type="datetimeFigureOut">
              <a:rPr lang="ru-RU" smtClean="0"/>
              <a:t>12.12.2023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23ABCB4-55BF-4720-BDBB-0DF4F11ED009}" type="slidenum">
              <a:rPr lang="ru-RU" smtClean="0"/>
              <a:t>‹#›</a:t>
            </a:fld>
            <a:endParaRPr lang="ru-RU"/>
          </a:p>
        </p:txBody>
      </p:sp>
    </p:spTree>
    <p:extLst>
      <p:ext uri="{BB962C8B-B14F-4D97-AF65-F5344CB8AC3E}">
        <p14:creationId xmlns:p14="http://schemas.microsoft.com/office/powerpoint/2010/main" val="397591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4F12FE2-4D88-4B01-8BEB-C59D326AAB85}" type="datetimeFigureOut">
              <a:rPr lang="ru-RU" smtClean="0"/>
              <a:t>12.12.2023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3ABCB4-55BF-4720-BDBB-0DF4F11ED009}" type="slidenum">
              <a:rPr lang="ru-RU" smtClean="0"/>
              <a:t>‹#›</a:t>
            </a:fld>
            <a:endParaRPr lang="ru-RU"/>
          </a:p>
        </p:txBody>
      </p:sp>
    </p:spTree>
    <p:extLst>
      <p:ext uri="{BB962C8B-B14F-4D97-AF65-F5344CB8AC3E}">
        <p14:creationId xmlns:p14="http://schemas.microsoft.com/office/powerpoint/2010/main" val="1747662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4F12FE2-4D88-4B01-8BEB-C59D326AAB85}" type="datetimeFigureOut">
              <a:rPr lang="ru-RU" smtClean="0"/>
              <a:t>12.12.2023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3ABCB4-55BF-4720-BDBB-0DF4F11ED009}" type="slidenum">
              <a:rPr lang="ru-RU" smtClean="0"/>
              <a:t>‹#›</a:t>
            </a:fld>
            <a:endParaRPr lang="ru-RU"/>
          </a:p>
        </p:txBody>
      </p:sp>
    </p:spTree>
    <p:extLst>
      <p:ext uri="{BB962C8B-B14F-4D97-AF65-F5344CB8AC3E}">
        <p14:creationId xmlns:p14="http://schemas.microsoft.com/office/powerpoint/2010/main" val="1827087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F12FE2-4D88-4B01-8BEB-C59D326AAB85}" type="datetimeFigureOut">
              <a:rPr lang="ru-RU" smtClean="0"/>
              <a:t>12.12.2023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3ABCB4-55BF-4720-BDBB-0DF4F11ED009}" type="slidenum">
              <a:rPr lang="ru-RU" smtClean="0"/>
              <a:t>‹#›</a:t>
            </a:fld>
            <a:endParaRPr lang="ru-RU"/>
          </a:p>
        </p:txBody>
      </p:sp>
    </p:spTree>
    <p:extLst>
      <p:ext uri="{BB962C8B-B14F-4D97-AF65-F5344CB8AC3E}">
        <p14:creationId xmlns:p14="http://schemas.microsoft.com/office/powerpoint/2010/main" val="15713576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6.jpeg"/><Relationship Id="rId3" Type="http://schemas.microsoft.com/office/2007/relationships/hdphoto" Target="../media/hdphoto1.wdp"/><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0" y="93136"/>
            <a:ext cx="9143999" cy="66482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51520" y="93136"/>
            <a:ext cx="8712968" cy="6262740"/>
          </a:xfrm>
          <a:prstGeom prst="rect">
            <a:avLst/>
          </a:prstGeom>
          <a:noFill/>
        </p:spPr>
        <p:txBody>
          <a:bodyPr wrap="square" rtlCol="0">
            <a:spAutoFit/>
          </a:bodyPr>
          <a:lstStyle/>
          <a:p>
            <a:pPr lvl="0" algn="ctr">
              <a:spcBef>
                <a:spcPts val="1000"/>
              </a:spcBef>
            </a:pPr>
            <a:r>
              <a:rPr lang="ru-RU" sz="1600" dirty="0">
                <a:solidFill>
                  <a:srgbClr val="000000"/>
                </a:solidFill>
                <a:latin typeface="Times New Roman"/>
                <a:ea typeface="Times New Roman"/>
                <a:cs typeface="Times New Roman"/>
              </a:rPr>
              <a:t>Муниципальное казенное учреждение дополнительного</a:t>
            </a:r>
            <a:endParaRPr lang="ru-RU" sz="1100" dirty="0">
              <a:solidFill>
                <a:prstClr val="black"/>
              </a:solidFill>
              <a:ea typeface="Calibri"/>
              <a:cs typeface="Times New Roman"/>
            </a:endParaRPr>
          </a:p>
          <a:p>
            <a:pPr lvl="0" algn="ctr">
              <a:spcBef>
                <a:spcPts val="1000"/>
              </a:spcBef>
            </a:pPr>
            <a:r>
              <a:rPr lang="ru-RU" sz="1600" dirty="0">
                <a:solidFill>
                  <a:srgbClr val="000000"/>
                </a:solidFill>
                <a:latin typeface="Times New Roman"/>
                <a:ea typeface="Times New Roman"/>
                <a:cs typeface="Times New Roman"/>
              </a:rPr>
              <a:t>образования «Дом детского творчества» с. Новопокровка</a:t>
            </a:r>
            <a:endParaRPr lang="ru-RU" sz="1100" dirty="0">
              <a:solidFill>
                <a:prstClr val="black"/>
              </a:solidFill>
              <a:ea typeface="Calibri"/>
              <a:cs typeface="Times New Roman"/>
            </a:endParaRPr>
          </a:p>
          <a:p>
            <a:pPr marR="80645" lvl="0" algn="ctr">
              <a:spcBef>
                <a:spcPts val="1000"/>
              </a:spcBef>
            </a:pPr>
            <a:r>
              <a:rPr lang="ru-RU" sz="1600" dirty="0">
                <a:solidFill>
                  <a:srgbClr val="000000"/>
                </a:solidFill>
                <a:latin typeface="Times New Roman"/>
                <a:ea typeface="Times New Roman"/>
                <a:cs typeface="Times New Roman"/>
              </a:rPr>
              <a:t>Красноармейского муниципального района Приморского края</a:t>
            </a:r>
            <a:endParaRPr lang="ru-RU" sz="1100" dirty="0">
              <a:solidFill>
                <a:prstClr val="black"/>
              </a:solidFill>
              <a:ea typeface="Calibri"/>
              <a:cs typeface="Times New Roman"/>
            </a:endParaRPr>
          </a:p>
          <a:p>
            <a:pPr lvl="0">
              <a:lnSpc>
                <a:spcPct val="115000"/>
              </a:lnSpc>
              <a:spcBef>
                <a:spcPts val="1000"/>
              </a:spcBef>
            </a:pPr>
            <a:r>
              <a:rPr lang="ru-RU" dirty="0">
                <a:solidFill>
                  <a:prstClr val="black"/>
                </a:solidFill>
                <a:latin typeface="Times New Roman"/>
                <a:ea typeface="Calibri"/>
                <a:cs typeface="Times New Roman"/>
              </a:rPr>
              <a:t> </a:t>
            </a:r>
            <a:endParaRPr lang="ru-RU" sz="1200" dirty="0">
              <a:solidFill>
                <a:prstClr val="black"/>
              </a:solidFill>
              <a:ea typeface="Calibri"/>
              <a:cs typeface="Times New Roman"/>
            </a:endParaRPr>
          </a:p>
          <a:p>
            <a:pPr lvl="0" algn="ctr">
              <a:lnSpc>
                <a:spcPct val="115000"/>
              </a:lnSpc>
              <a:spcBef>
                <a:spcPts val="1000"/>
              </a:spcBef>
            </a:pPr>
            <a:r>
              <a:rPr lang="ru-RU" sz="2800" b="1" dirty="0" smtClean="0">
                <a:solidFill>
                  <a:prstClr val="black"/>
                </a:solidFill>
                <a:latin typeface="Times New Roman"/>
                <a:ea typeface="Calibri"/>
                <a:cs typeface="Times New Roman"/>
              </a:rPr>
              <a:t>Занятие </a:t>
            </a:r>
          </a:p>
          <a:p>
            <a:pPr lvl="0" algn="ctr">
              <a:lnSpc>
                <a:spcPct val="115000"/>
              </a:lnSpc>
              <a:spcBef>
                <a:spcPts val="1000"/>
              </a:spcBef>
            </a:pPr>
            <a:r>
              <a:rPr lang="ru-RU" sz="1400" dirty="0" smtClean="0">
                <a:solidFill>
                  <a:prstClr val="black"/>
                </a:solidFill>
                <a:latin typeface="Times New Roman"/>
                <a:ea typeface="Calibri"/>
                <a:cs typeface="Times New Roman"/>
              </a:rPr>
              <a:t>(для детей начальной школы)</a:t>
            </a:r>
            <a:endParaRPr lang="ru-RU" sz="1200" dirty="0" smtClean="0">
              <a:solidFill>
                <a:prstClr val="black"/>
              </a:solidFill>
              <a:latin typeface="Times New Roman"/>
              <a:ea typeface="Calibri"/>
              <a:cs typeface="Times New Roman"/>
            </a:endParaRPr>
          </a:p>
          <a:p>
            <a:pPr lvl="0" algn="ctr">
              <a:lnSpc>
                <a:spcPct val="115000"/>
              </a:lnSpc>
              <a:spcBef>
                <a:spcPts val="1000"/>
              </a:spcBef>
            </a:pPr>
            <a:r>
              <a:rPr lang="ru-RU" sz="2800" b="1" dirty="0" smtClean="0">
                <a:solidFill>
                  <a:prstClr val="black"/>
                </a:solidFill>
                <a:latin typeface="Times New Roman"/>
                <a:ea typeface="Calibri"/>
                <a:cs typeface="Times New Roman"/>
              </a:rPr>
              <a:t>«Новогодний сувенир»</a:t>
            </a:r>
            <a:endParaRPr lang="ru-RU" sz="1200" dirty="0">
              <a:solidFill>
                <a:prstClr val="black"/>
              </a:solidFill>
              <a:ea typeface="Calibri"/>
              <a:cs typeface="Times New Roman"/>
            </a:endParaRPr>
          </a:p>
          <a:p>
            <a:pPr lvl="0">
              <a:spcBef>
                <a:spcPts val="1000"/>
              </a:spcBef>
            </a:pPr>
            <a:r>
              <a:rPr lang="ru-RU" sz="2000" dirty="0">
                <a:solidFill>
                  <a:prstClr val="black"/>
                </a:solidFill>
                <a:latin typeface="Times New Roman"/>
                <a:ea typeface="Calibri"/>
                <a:cs typeface="Times New Roman"/>
              </a:rPr>
              <a:t> </a:t>
            </a:r>
            <a:endParaRPr lang="ru-RU" sz="2000" dirty="0" smtClean="0">
              <a:solidFill>
                <a:prstClr val="black"/>
              </a:solidFill>
              <a:latin typeface="Times New Roman"/>
              <a:ea typeface="Calibri"/>
              <a:cs typeface="Times New Roman"/>
            </a:endParaRPr>
          </a:p>
          <a:p>
            <a:pPr lvl="0">
              <a:spcBef>
                <a:spcPts val="1000"/>
              </a:spcBef>
            </a:pPr>
            <a:endParaRPr lang="ru-RU" sz="2000" dirty="0">
              <a:solidFill>
                <a:prstClr val="black"/>
              </a:solidFill>
              <a:latin typeface="Times New Roman"/>
              <a:ea typeface="Calibri"/>
              <a:cs typeface="Times New Roman"/>
            </a:endParaRPr>
          </a:p>
          <a:p>
            <a:pPr lvl="0">
              <a:spcBef>
                <a:spcPts val="1000"/>
              </a:spcBef>
            </a:pPr>
            <a:r>
              <a:rPr lang="ru-RU" sz="1400" dirty="0" smtClean="0">
                <a:solidFill>
                  <a:prstClr val="black"/>
                </a:solidFill>
                <a:latin typeface="Times New Roman"/>
                <a:ea typeface="Calibri"/>
                <a:cs typeface="Times New Roman"/>
              </a:rPr>
              <a:t>Автор</a:t>
            </a:r>
            <a:r>
              <a:rPr lang="ru-RU" sz="1400" dirty="0">
                <a:solidFill>
                  <a:prstClr val="black"/>
                </a:solidFill>
                <a:latin typeface="Times New Roman"/>
                <a:ea typeface="Calibri"/>
                <a:cs typeface="Times New Roman"/>
              </a:rPr>
              <a:t>: </a:t>
            </a:r>
            <a:endParaRPr lang="ru-RU" sz="1000" dirty="0">
              <a:solidFill>
                <a:prstClr val="black"/>
              </a:solidFill>
              <a:ea typeface="Calibri"/>
              <a:cs typeface="Times New Roman"/>
            </a:endParaRPr>
          </a:p>
          <a:p>
            <a:pPr lvl="0">
              <a:spcBef>
                <a:spcPts val="1000"/>
              </a:spcBef>
            </a:pPr>
            <a:r>
              <a:rPr lang="ru-RU" sz="1400" dirty="0" err="1">
                <a:solidFill>
                  <a:prstClr val="black"/>
                </a:solidFill>
                <a:latin typeface="Times New Roman"/>
                <a:ea typeface="Calibri"/>
                <a:cs typeface="Times New Roman"/>
              </a:rPr>
              <a:t>Матреночкина</a:t>
            </a:r>
            <a:r>
              <a:rPr lang="ru-RU" sz="1400" dirty="0">
                <a:solidFill>
                  <a:prstClr val="black"/>
                </a:solidFill>
                <a:latin typeface="Times New Roman"/>
                <a:ea typeface="Calibri"/>
                <a:cs typeface="Times New Roman"/>
              </a:rPr>
              <a:t> Виктория Петровна,</a:t>
            </a:r>
            <a:endParaRPr lang="ru-RU" sz="1000" dirty="0">
              <a:solidFill>
                <a:prstClr val="black"/>
              </a:solidFill>
              <a:ea typeface="Calibri"/>
              <a:cs typeface="Times New Roman"/>
            </a:endParaRPr>
          </a:p>
          <a:p>
            <a:pPr lvl="0">
              <a:spcBef>
                <a:spcPts val="1000"/>
              </a:spcBef>
            </a:pPr>
            <a:r>
              <a:rPr lang="ru-RU" sz="1400" dirty="0">
                <a:solidFill>
                  <a:prstClr val="black"/>
                </a:solidFill>
                <a:latin typeface="Times New Roman"/>
                <a:ea typeface="Calibri"/>
                <a:cs typeface="Times New Roman"/>
              </a:rPr>
              <a:t>Педагог дополнительного образования </a:t>
            </a:r>
            <a:endParaRPr lang="ru-RU" sz="1000" dirty="0">
              <a:solidFill>
                <a:prstClr val="black"/>
              </a:solidFill>
              <a:ea typeface="Calibri"/>
              <a:cs typeface="Times New Roman"/>
            </a:endParaRPr>
          </a:p>
          <a:p>
            <a:pPr lvl="0">
              <a:spcBef>
                <a:spcPts val="1000"/>
              </a:spcBef>
            </a:pPr>
            <a:r>
              <a:rPr lang="ru-RU" sz="1400" dirty="0">
                <a:solidFill>
                  <a:prstClr val="black"/>
                </a:solidFill>
                <a:latin typeface="Times New Roman"/>
                <a:ea typeface="Calibri"/>
                <a:cs typeface="Times New Roman"/>
              </a:rPr>
              <a:t>МКУ ДО «ДДТ</a:t>
            </a:r>
            <a:r>
              <a:rPr lang="ru-RU" sz="1400" dirty="0" smtClean="0">
                <a:solidFill>
                  <a:prstClr val="black"/>
                </a:solidFill>
                <a:latin typeface="Times New Roman"/>
                <a:ea typeface="Calibri"/>
                <a:cs typeface="Times New Roman"/>
              </a:rPr>
              <a:t>»</a:t>
            </a:r>
            <a:endParaRPr lang="ru-RU" sz="1200" dirty="0">
              <a:solidFill>
                <a:prstClr val="black"/>
              </a:solidFill>
              <a:ea typeface="Calibri"/>
              <a:cs typeface="Times New Roman"/>
            </a:endParaRPr>
          </a:p>
          <a:p>
            <a:pPr lvl="0">
              <a:lnSpc>
                <a:spcPct val="115000"/>
              </a:lnSpc>
              <a:spcBef>
                <a:spcPts val="1000"/>
              </a:spcBef>
            </a:pPr>
            <a:r>
              <a:rPr lang="ru-RU" sz="2000" dirty="0">
                <a:solidFill>
                  <a:prstClr val="black"/>
                </a:solidFill>
                <a:latin typeface="Times New Roman"/>
                <a:ea typeface="Calibri"/>
                <a:cs typeface="Times New Roman"/>
              </a:rPr>
              <a:t>                                                     </a:t>
            </a:r>
            <a:r>
              <a:rPr lang="ru-RU" sz="1400" dirty="0" err="1">
                <a:solidFill>
                  <a:prstClr val="black"/>
                </a:solidFill>
                <a:latin typeface="Times New Roman"/>
                <a:ea typeface="Calibri"/>
                <a:cs typeface="Times New Roman"/>
              </a:rPr>
              <a:t>Пгт</a:t>
            </a:r>
            <a:r>
              <a:rPr lang="ru-RU" sz="1400" dirty="0">
                <a:solidFill>
                  <a:prstClr val="black"/>
                </a:solidFill>
                <a:latin typeface="Times New Roman"/>
                <a:ea typeface="Calibri"/>
                <a:cs typeface="Times New Roman"/>
              </a:rPr>
              <a:t> Восток</a:t>
            </a:r>
            <a:endParaRPr lang="ru-RU" sz="1000" dirty="0">
              <a:solidFill>
                <a:prstClr val="black"/>
              </a:solidFill>
              <a:ea typeface="Calibri"/>
              <a:cs typeface="Times New Roman"/>
            </a:endParaRPr>
          </a:p>
          <a:p>
            <a:pPr lvl="0">
              <a:lnSpc>
                <a:spcPct val="115000"/>
              </a:lnSpc>
              <a:spcBef>
                <a:spcPts val="1000"/>
              </a:spcBef>
            </a:pPr>
            <a:r>
              <a:rPr lang="ru-RU" sz="1400" dirty="0">
                <a:solidFill>
                  <a:prstClr val="black"/>
                </a:solidFill>
                <a:latin typeface="Times New Roman"/>
                <a:ea typeface="Calibri"/>
                <a:cs typeface="Times New Roman"/>
              </a:rPr>
              <a:t>                                                                                 2023г</a:t>
            </a:r>
            <a:endParaRPr lang="ru-RU" sz="1000" dirty="0">
              <a:solidFill>
                <a:prstClr val="black"/>
              </a:solidFill>
              <a:ea typeface="Calibri"/>
              <a:cs typeface="Times New Roman"/>
            </a:endParaRPr>
          </a:p>
        </p:txBody>
      </p:sp>
    </p:spTree>
    <p:extLst>
      <p:ext uri="{BB962C8B-B14F-4D97-AF65-F5344CB8AC3E}">
        <p14:creationId xmlns:p14="http://schemas.microsoft.com/office/powerpoint/2010/main" val="2776807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0" y="93136"/>
            <a:ext cx="9143999" cy="66482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79512" y="188640"/>
            <a:ext cx="8784976" cy="3970318"/>
          </a:xfrm>
          <a:prstGeom prst="rect">
            <a:avLst/>
          </a:prstGeom>
          <a:noFill/>
        </p:spPr>
        <p:txBody>
          <a:bodyPr wrap="square" rtlCol="0">
            <a:spAutoFit/>
          </a:bodyPr>
          <a:lstStyle/>
          <a:p>
            <a:r>
              <a:rPr lang="ru-RU" sz="2800" b="1" dirty="0" smtClean="0">
                <a:solidFill>
                  <a:srgbClr val="C00000"/>
                </a:solidFill>
                <a:latin typeface="Bookman Old Style" pitchFamily="18" charset="0"/>
              </a:rPr>
              <a:t>Дети оценивают выполненные работы друг у друга.</a:t>
            </a:r>
          </a:p>
          <a:p>
            <a:r>
              <a:rPr lang="ru-RU" sz="2800" b="1" dirty="0" smtClean="0">
                <a:solidFill>
                  <a:srgbClr val="C00000"/>
                </a:solidFill>
                <a:latin typeface="Bookman Old Style" pitchFamily="18" charset="0"/>
              </a:rPr>
              <a:t>Детям раздаются красные, желтые, синие снежинки.</a:t>
            </a:r>
          </a:p>
          <a:p>
            <a:r>
              <a:rPr lang="ru-RU" sz="2800" b="1" dirty="0" smtClean="0">
                <a:solidFill>
                  <a:srgbClr val="C00000"/>
                </a:solidFill>
                <a:latin typeface="Bookman Old Style" pitchFamily="18" charset="0"/>
              </a:rPr>
              <a:t>Если вам понравилось занятие – поднимите желтую снежинку; если так себе – синюю; если не понравилось – красную.</a:t>
            </a:r>
          </a:p>
          <a:p>
            <a:pPr algn="ctr"/>
            <a:r>
              <a:rPr lang="ru-RU" sz="2800" b="1" dirty="0">
                <a:solidFill>
                  <a:srgbClr val="C00000"/>
                </a:solidFill>
                <a:latin typeface="Bookman Old Style" pitchFamily="18" charset="0"/>
              </a:rPr>
              <a:t>С</a:t>
            </a:r>
            <a:r>
              <a:rPr lang="ru-RU" sz="2800" b="1" dirty="0" smtClean="0">
                <a:solidFill>
                  <a:srgbClr val="C00000"/>
                </a:solidFill>
                <a:latin typeface="Bookman Old Style" pitchFamily="18" charset="0"/>
              </a:rPr>
              <a:t> праздником!</a:t>
            </a:r>
          </a:p>
        </p:txBody>
      </p:sp>
    </p:spTree>
    <p:extLst>
      <p:ext uri="{BB962C8B-B14F-4D97-AF65-F5344CB8AC3E}">
        <p14:creationId xmlns:p14="http://schemas.microsoft.com/office/powerpoint/2010/main" val="1090575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0" y="93136"/>
            <a:ext cx="9143999" cy="66482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79512" y="260648"/>
            <a:ext cx="8784976" cy="5262979"/>
          </a:xfrm>
          <a:prstGeom prst="rect">
            <a:avLst/>
          </a:prstGeom>
          <a:noFill/>
        </p:spPr>
        <p:txBody>
          <a:bodyPr wrap="square" rtlCol="0">
            <a:spAutoFit/>
          </a:bodyPr>
          <a:lstStyle/>
          <a:p>
            <a:r>
              <a:rPr lang="ru-RU" sz="2800" b="1" u="sng" dirty="0" smtClean="0">
                <a:solidFill>
                  <a:srgbClr val="C00000"/>
                </a:solidFill>
                <a:latin typeface="Bookman Old Style" pitchFamily="18" charset="0"/>
              </a:rPr>
              <a:t>Цель:  </a:t>
            </a:r>
            <a:r>
              <a:rPr lang="ru-RU" sz="2800" b="1" dirty="0" smtClean="0">
                <a:solidFill>
                  <a:srgbClr val="C00000"/>
                </a:solidFill>
                <a:latin typeface="Bookman Old Style" pitchFamily="18" charset="0"/>
              </a:rPr>
              <a:t>организация творческого процесса по изготовлению новогоднего сувенира на диске.</a:t>
            </a:r>
            <a:endParaRPr lang="ru-RU" sz="2800" b="1" u="sng" dirty="0" smtClean="0">
              <a:solidFill>
                <a:srgbClr val="C00000"/>
              </a:solidFill>
              <a:latin typeface="Bookman Old Style" pitchFamily="18" charset="0"/>
            </a:endParaRPr>
          </a:p>
          <a:p>
            <a:endParaRPr lang="ru-RU" sz="2800" b="1" u="sng" dirty="0">
              <a:solidFill>
                <a:srgbClr val="C00000"/>
              </a:solidFill>
              <a:latin typeface="Bookman Old Style" pitchFamily="18" charset="0"/>
            </a:endParaRPr>
          </a:p>
          <a:p>
            <a:r>
              <a:rPr lang="ru-RU" sz="2800" b="1" u="sng" dirty="0" smtClean="0">
                <a:solidFill>
                  <a:srgbClr val="C00000"/>
                </a:solidFill>
                <a:latin typeface="Bookman Old Style" pitchFamily="18" charset="0"/>
              </a:rPr>
              <a:t>Задачи:</a:t>
            </a:r>
          </a:p>
          <a:p>
            <a:pPr marL="285750" indent="-285750">
              <a:buFontTx/>
              <a:buChar char="-"/>
            </a:pPr>
            <a:r>
              <a:rPr lang="ru-RU" sz="2800" b="1" dirty="0" smtClean="0">
                <a:solidFill>
                  <a:srgbClr val="C00000"/>
                </a:solidFill>
                <a:latin typeface="Bookman Old Style" pitchFamily="18" charset="0"/>
              </a:rPr>
              <a:t>Создание праздничной атмосферы;</a:t>
            </a:r>
          </a:p>
          <a:p>
            <a:pPr marL="285750" indent="-285750">
              <a:buFontTx/>
              <a:buChar char="-"/>
            </a:pPr>
            <a:r>
              <a:rPr lang="ru-RU" sz="2800" b="1" dirty="0" smtClean="0">
                <a:solidFill>
                  <a:srgbClr val="C00000"/>
                </a:solidFill>
                <a:latin typeface="Bookman Old Style" pitchFamily="18" charset="0"/>
              </a:rPr>
              <a:t>Развитие практических навыков работы с кожей;</a:t>
            </a:r>
          </a:p>
          <a:p>
            <a:pPr marL="285750" indent="-285750">
              <a:buFontTx/>
              <a:buChar char="-"/>
            </a:pPr>
            <a:r>
              <a:rPr lang="ru-RU" sz="2800" b="1" dirty="0" smtClean="0">
                <a:solidFill>
                  <a:srgbClr val="C00000"/>
                </a:solidFill>
                <a:latin typeface="Bookman Old Style" pitchFamily="18" charset="0"/>
              </a:rPr>
              <a:t>Воспитание интереса к народным традициям;</a:t>
            </a:r>
          </a:p>
          <a:p>
            <a:pPr marL="285750" indent="-285750">
              <a:buFontTx/>
              <a:buChar char="-"/>
            </a:pPr>
            <a:r>
              <a:rPr lang="ru-RU" sz="2800" b="1" dirty="0" smtClean="0">
                <a:solidFill>
                  <a:srgbClr val="C00000"/>
                </a:solidFill>
                <a:latin typeface="Bookman Old Style" pitchFamily="18" charset="0"/>
              </a:rPr>
              <a:t>Развитие навыков работы в разновозрастных группах .</a:t>
            </a:r>
            <a:endParaRPr lang="ru-RU" sz="2800" b="1" dirty="0">
              <a:solidFill>
                <a:srgbClr val="C00000"/>
              </a:solidFill>
              <a:latin typeface="Bookman Old Style" pitchFamily="18" charset="0"/>
            </a:endParaRPr>
          </a:p>
        </p:txBody>
      </p:sp>
    </p:spTree>
    <p:extLst>
      <p:ext uri="{BB962C8B-B14F-4D97-AF65-F5344CB8AC3E}">
        <p14:creationId xmlns:p14="http://schemas.microsoft.com/office/powerpoint/2010/main" val="2129106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0" y="93136"/>
            <a:ext cx="9143999" cy="66482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51520" y="332656"/>
            <a:ext cx="8568952" cy="4524315"/>
          </a:xfrm>
          <a:prstGeom prst="rect">
            <a:avLst/>
          </a:prstGeom>
          <a:noFill/>
        </p:spPr>
        <p:txBody>
          <a:bodyPr wrap="square" rtlCol="0">
            <a:spAutoFit/>
          </a:bodyPr>
          <a:lstStyle/>
          <a:p>
            <a:pPr algn="ctr"/>
            <a:r>
              <a:rPr lang="ru-RU" sz="3600" b="1" dirty="0" smtClean="0">
                <a:solidFill>
                  <a:srgbClr val="C00000"/>
                </a:solidFill>
                <a:latin typeface="Bookman Old Style" pitchFamily="18" charset="0"/>
              </a:rPr>
              <a:t>Праздник новогодний</a:t>
            </a:r>
          </a:p>
          <a:p>
            <a:pPr algn="ctr"/>
            <a:r>
              <a:rPr lang="ru-RU" sz="3600" b="1" dirty="0" smtClean="0">
                <a:solidFill>
                  <a:srgbClr val="C00000"/>
                </a:solidFill>
                <a:latin typeface="Bookman Old Style" pitchFamily="18" charset="0"/>
              </a:rPr>
              <a:t>Самый-самый яркий,</a:t>
            </a:r>
          </a:p>
          <a:p>
            <a:pPr algn="ctr"/>
            <a:r>
              <a:rPr lang="ru-RU" sz="3600" b="1" dirty="0" smtClean="0">
                <a:solidFill>
                  <a:srgbClr val="C00000"/>
                </a:solidFill>
                <a:latin typeface="Bookman Old Style" pitchFamily="18" charset="0"/>
              </a:rPr>
              <a:t>Дарит он веселье,</a:t>
            </a:r>
          </a:p>
          <a:p>
            <a:pPr algn="ctr"/>
            <a:r>
              <a:rPr lang="ru-RU" sz="3600" b="1" dirty="0" smtClean="0">
                <a:solidFill>
                  <a:srgbClr val="C00000"/>
                </a:solidFill>
                <a:latin typeface="Bookman Old Style" pitchFamily="18" charset="0"/>
              </a:rPr>
              <a:t>Счастье и подарки,</a:t>
            </a:r>
          </a:p>
          <a:p>
            <a:pPr algn="ctr"/>
            <a:r>
              <a:rPr lang="ru-RU" sz="3600" b="1" dirty="0" smtClean="0">
                <a:solidFill>
                  <a:srgbClr val="C00000"/>
                </a:solidFill>
                <a:latin typeface="Bookman Old Style" pitchFamily="18" charset="0"/>
              </a:rPr>
              <a:t>Дарит он улыбки</a:t>
            </a:r>
          </a:p>
          <a:p>
            <a:pPr algn="ctr"/>
            <a:r>
              <a:rPr lang="ru-RU" sz="3600" b="1" dirty="0" smtClean="0">
                <a:solidFill>
                  <a:srgbClr val="C00000"/>
                </a:solidFill>
                <a:latin typeface="Bookman Old Style" pitchFamily="18" charset="0"/>
              </a:rPr>
              <a:t>И веселый смех,</a:t>
            </a:r>
          </a:p>
          <a:p>
            <a:pPr algn="ctr"/>
            <a:r>
              <a:rPr lang="ru-RU" sz="3600" b="1" dirty="0" smtClean="0">
                <a:solidFill>
                  <a:srgbClr val="C00000"/>
                </a:solidFill>
                <a:latin typeface="Bookman Old Style" pitchFamily="18" charset="0"/>
              </a:rPr>
              <a:t>Праздник самый лучший,</a:t>
            </a:r>
          </a:p>
          <a:p>
            <a:pPr algn="ctr"/>
            <a:r>
              <a:rPr lang="ru-RU" sz="3600" b="1" dirty="0" smtClean="0">
                <a:solidFill>
                  <a:srgbClr val="C00000"/>
                </a:solidFill>
                <a:latin typeface="Bookman Old Style" pitchFamily="18" charset="0"/>
              </a:rPr>
              <a:t>Радость он — для всех!</a:t>
            </a:r>
            <a:endParaRPr lang="ru-RU" sz="3600" b="1" dirty="0">
              <a:solidFill>
                <a:srgbClr val="C00000"/>
              </a:solidFill>
              <a:latin typeface="Bookman Old Style" pitchFamily="18" charset="0"/>
            </a:endParaRPr>
          </a:p>
        </p:txBody>
      </p:sp>
    </p:spTree>
    <p:extLst>
      <p:ext uri="{BB962C8B-B14F-4D97-AF65-F5344CB8AC3E}">
        <p14:creationId xmlns:p14="http://schemas.microsoft.com/office/powerpoint/2010/main" val="686382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0" y="93136"/>
            <a:ext cx="9143999" cy="66482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51520" y="260648"/>
            <a:ext cx="8496944" cy="5632311"/>
          </a:xfrm>
          <a:prstGeom prst="rect">
            <a:avLst/>
          </a:prstGeom>
          <a:noFill/>
        </p:spPr>
        <p:txBody>
          <a:bodyPr wrap="square" rtlCol="0">
            <a:spAutoFit/>
          </a:bodyPr>
          <a:lstStyle/>
          <a:p>
            <a:pPr algn="ctr"/>
            <a:r>
              <a:rPr lang="ru-RU" sz="2400" b="1" u="sng" dirty="0" smtClean="0">
                <a:solidFill>
                  <a:srgbClr val="C00000"/>
                </a:solidFill>
                <a:latin typeface="Bookman Old Style" pitchFamily="18" charset="0"/>
              </a:rPr>
              <a:t>Загадки</a:t>
            </a:r>
          </a:p>
          <a:p>
            <a:pPr algn="ctr"/>
            <a:endParaRPr lang="ru-RU" sz="2400" b="1" u="sng" dirty="0" smtClean="0">
              <a:solidFill>
                <a:srgbClr val="C00000"/>
              </a:solidFill>
              <a:latin typeface="Bookman Old Style" pitchFamily="18" charset="0"/>
            </a:endParaRPr>
          </a:p>
          <a:p>
            <a:r>
              <a:rPr lang="ru-RU" sz="2400" b="1" dirty="0" smtClean="0">
                <a:solidFill>
                  <a:srgbClr val="C00000"/>
                </a:solidFill>
                <a:latin typeface="Bookman Old Style" pitchFamily="18" charset="0"/>
              </a:rPr>
              <a:t>1) Что больше по весу — килограмм новогодних снежинок или килограмм чугуна?</a:t>
            </a:r>
          </a:p>
          <a:p>
            <a:r>
              <a:rPr lang="ru-RU" sz="2400" b="1" dirty="0" smtClean="0">
                <a:solidFill>
                  <a:srgbClr val="C00000"/>
                </a:solidFill>
                <a:latin typeface="Bookman Old Style" pitchFamily="18" charset="0"/>
              </a:rPr>
              <a:t>2) На горку тащим целый час, с горки спускаемся за секунду.</a:t>
            </a:r>
          </a:p>
          <a:p>
            <a:r>
              <a:rPr lang="ru-RU" sz="2400" b="1" dirty="0" smtClean="0">
                <a:solidFill>
                  <a:srgbClr val="C00000"/>
                </a:solidFill>
                <a:latin typeface="Bookman Old Style" pitchFamily="18" charset="0"/>
              </a:rPr>
              <a:t>3) На свете живут три типа людей. Первые знают, что Дед Мороз существует, другие не верят в это, а кто же третий?</a:t>
            </a:r>
          </a:p>
          <a:p>
            <a:r>
              <a:rPr lang="ru-RU" sz="2400" b="1" dirty="0" smtClean="0">
                <a:solidFill>
                  <a:srgbClr val="C00000"/>
                </a:solidFill>
                <a:latin typeface="Bookman Old Style" pitchFamily="18" charset="0"/>
              </a:rPr>
              <a:t>4) Ярко огоньки моргают,</a:t>
            </a:r>
          </a:p>
          <a:p>
            <a:r>
              <a:rPr lang="ru-RU" sz="2400" b="1" dirty="0" smtClean="0">
                <a:solidFill>
                  <a:srgbClr val="C00000"/>
                </a:solidFill>
                <a:latin typeface="Bookman Old Style" pitchFamily="18" charset="0"/>
              </a:rPr>
              <a:t>Резво вниз перебегают.</a:t>
            </a:r>
          </a:p>
          <a:p>
            <a:r>
              <a:rPr lang="ru-RU" sz="2400" b="1" dirty="0" smtClean="0">
                <a:solidFill>
                  <a:srgbClr val="C00000"/>
                </a:solidFill>
                <a:latin typeface="Bookman Old Style" pitchFamily="18" charset="0"/>
              </a:rPr>
              <a:t>Эта быстрая команда</a:t>
            </a:r>
          </a:p>
          <a:p>
            <a:r>
              <a:rPr lang="ru-RU" sz="2400" b="1" dirty="0" smtClean="0">
                <a:solidFill>
                  <a:srgbClr val="C00000"/>
                </a:solidFill>
                <a:latin typeface="Bookman Old Style" pitchFamily="18" charset="0"/>
              </a:rPr>
              <a:t>Называется…</a:t>
            </a:r>
          </a:p>
          <a:p>
            <a:r>
              <a:rPr lang="ru-RU" sz="2400" b="1" dirty="0" smtClean="0">
                <a:solidFill>
                  <a:srgbClr val="C00000"/>
                </a:solidFill>
                <a:latin typeface="Bookman Old Style" pitchFamily="18" charset="0"/>
              </a:rPr>
              <a:t>5) Кто никуда никогда не опаздывает и всегда приходит вовремя?</a:t>
            </a:r>
            <a:endParaRPr lang="ru-RU" sz="2400" b="1" dirty="0">
              <a:solidFill>
                <a:srgbClr val="C00000"/>
              </a:solidFill>
              <a:latin typeface="Bookman Old Style" pitchFamily="18" charset="0"/>
            </a:endParaRPr>
          </a:p>
        </p:txBody>
      </p:sp>
    </p:spTree>
    <p:extLst>
      <p:ext uri="{BB962C8B-B14F-4D97-AF65-F5344CB8AC3E}">
        <p14:creationId xmlns:p14="http://schemas.microsoft.com/office/powerpoint/2010/main" val="2359780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0" y="93136"/>
            <a:ext cx="9143999" cy="66482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51520" y="260648"/>
            <a:ext cx="8496944" cy="4524315"/>
          </a:xfrm>
          <a:prstGeom prst="rect">
            <a:avLst/>
          </a:prstGeom>
          <a:noFill/>
        </p:spPr>
        <p:txBody>
          <a:bodyPr wrap="square" rtlCol="0">
            <a:spAutoFit/>
          </a:bodyPr>
          <a:lstStyle/>
          <a:p>
            <a:pPr algn="ctr"/>
            <a:r>
              <a:rPr lang="ru-RU" sz="3200" b="1" u="sng" dirty="0" smtClean="0">
                <a:solidFill>
                  <a:srgbClr val="C00000"/>
                </a:solidFill>
                <a:latin typeface="Bookman Old Style" pitchFamily="18" charset="0"/>
              </a:rPr>
              <a:t>Поиграем в игру:</a:t>
            </a:r>
          </a:p>
          <a:p>
            <a:r>
              <a:rPr lang="ru-RU" sz="3200" b="1" dirty="0" smtClean="0">
                <a:solidFill>
                  <a:srgbClr val="C00000"/>
                </a:solidFill>
                <a:latin typeface="Bookman Old Style" pitchFamily="18" charset="0"/>
              </a:rPr>
              <a:t>Снежки (сшитые из ткани) раскидать на полу. Игрокам предлагается собрать снежки ложками в корзину. Руками трогать нельзя, иначе отморозятся руки и игрок выбывает из игры. Кто больше соберет снежков, тот победил.</a:t>
            </a:r>
          </a:p>
        </p:txBody>
      </p:sp>
    </p:spTree>
    <p:extLst>
      <p:ext uri="{BB962C8B-B14F-4D97-AF65-F5344CB8AC3E}">
        <p14:creationId xmlns:p14="http://schemas.microsoft.com/office/powerpoint/2010/main" val="483568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0" y="93136"/>
            <a:ext cx="9143999" cy="66482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51520" y="260648"/>
            <a:ext cx="8496944" cy="5693866"/>
          </a:xfrm>
          <a:prstGeom prst="rect">
            <a:avLst/>
          </a:prstGeom>
          <a:noFill/>
        </p:spPr>
        <p:txBody>
          <a:bodyPr wrap="square" rtlCol="0">
            <a:spAutoFit/>
          </a:bodyPr>
          <a:lstStyle/>
          <a:p>
            <a:r>
              <a:rPr lang="ru-RU" sz="2800" b="1" dirty="0" smtClean="0">
                <a:solidFill>
                  <a:srgbClr val="C00000"/>
                </a:solidFill>
                <a:latin typeface="Bookman Old Style" pitchFamily="18" charset="0"/>
              </a:rPr>
              <a:t>Новый год – это праздник, который любят все дети и взрослые. Одним из атрибутов Нового года - это новогодние подарки, являющиеся старой доброй традицией, возникшей, как считают, еще в дохристианскую эпоху.</a:t>
            </a:r>
          </a:p>
          <a:p>
            <a:endParaRPr lang="ru-RU" sz="2800" b="1" dirty="0" smtClean="0">
              <a:solidFill>
                <a:srgbClr val="C00000"/>
              </a:solidFill>
              <a:latin typeface="Bookman Old Style" pitchFamily="18" charset="0"/>
            </a:endParaRPr>
          </a:p>
          <a:p>
            <a:r>
              <a:rPr lang="ru-RU" sz="2800" b="1" dirty="0" smtClean="0">
                <a:solidFill>
                  <a:srgbClr val="C00000"/>
                </a:solidFill>
                <a:latin typeface="Bookman Old Style" pitchFamily="18" charset="0"/>
              </a:rPr>
              <a:t>Сейчас выбор новогодних подарков огромен и разнообразен. Но все же, несмотря на обилие различных игрушек, как и много столетий назад любой ребенок хочет сделать новогодние подарки своими руками.</a:t>
            </a:r>
          </a:p>
        </p:txBody>
      </p:sp>
    </p:spTree>
    <p:extLst>
      <p:ext uri="{BB962C8B-B14F-4D97-AF65-F5344CB8AC3E}">
        <p14:creationId xmlns:p14="http://schemas.microsoft.com/office/powerpoint/2010/main" val="3673360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0" y="93136"/>
            <a:ext cx="9143999" cy="66482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95536" y="260648"/>
            <a:ext cx="8568952" cy="5693866"/>
          </a:xfrm>
          <a:prstGeom prst="rect">
            <a:avLst/>
          </a:prstGeom>
          <a:noFill/>
        </p:spPr>
        <p:txBody>
          <a:bodyPr wrap="square" rtlCol="0">
            <a:spAutoFit/>
          </a:bodyPr>
          <a:lstStyle/>
          <a:p>
            <a:pPr algn="ctr"/>
            <a:r>
              <a:rPr lang="ru-RU" sz="2800" b="1" dirty="0" smtClean="0">
                <a:solidFill>
                  <a:srgbClr val="C00000"/>
                </a:solidFill>
                <a:latin typeface="Bookman Old Style" pitchFamily="18" charset="0"/>
              </a:rPr>
              <a:t>Материалы и инструменты:</a:t>
            </a:r>
          </a:p>
          <a:p>
            <a:pPr marL="285750" indent="-285750">
              <a:buFont typeface="Wingdings" pitchFamily="2" charset="2"/>
              <a:buChar char="v"/>
            </a:pPr>
            <a:r>
              <a:rPr lang="ru-RU" sz="2800" b="1" dirty="0" smtClean="0">
                <a:solidFill>
                  <a:srgbClr val="C00000"/>
                </a:solidFill>
                <a:latin typeface="Bookman Old Style" pitchFamily="18" charset="0"/>
              </a:rPr>
              <a:t>Компакт-диск</a:t>
            </a:r>
          </a:p>
          <a:p>
            <a:pPr marL="285750" indent="-285750">
              <a:buFont typeface="Wingdings" pitchFamily="2" charset="2"/>
              <a:buChar char="v"/>
            </a:pPr>
            <a:r>
              <a:rPr lang="ru-RU" sz="2800" b="1" dirty="0" smtClean="0">
                <a:solidFill>
                  <a:srgbClr val="C00000"/>
                </a:solidFill>
                <a:latin typeface="Bookman Old Style" pitchFamily="18" charset="0"/>
              </a:rPr>
              <a:t>Искусственная кожа белого , синего или сиреневого цвета</a:t>
            </a:r>
          </a:p>
          <a:p>
            <a:pPr marL="285750" indent="-285750">
              <a:buFont typeface="Wingdings" pitchFamily="2" charset="2"/>
              <a:buChar char="v"/>
            </a:pPr>
            <a:r>
              <a:rPr lang="ru-RU" sz="2800" b="1" dirty="0" err="1" smtClean="0">
                <a:solidFill>
                  <a:srgbClr val="C00000"/>
                </a:solidFill>
                <a:latin typeface="Bookman Old Style" pitchFamily="18" charset="0"/>
              </a:rPr>
              <a:t>Пайетки</a:t>
            </a:r>
            <a:r>
              <a:rPr lang="ru-RU" sz="2800" b="1" dirty="0" smtClean="0">
                <a:solidFill>
                  <a:srgbClr val="C00000"/>
                </a:solidFill>
                <a:latin typeface="Bookman Old Style" pitchFamily="18" charset="0"/>
              </a:rPr>
              <a:t> разного вида</a:t>
            </a:r>
          </a:p>
          <a:p>
            <a:pPr marL="285750" indent="-285750">
              <a:buFont typeface="Wingdings" pitchFamily="2" charset="2"/>
              <a:buChar char="v"/>
            </a:pPr>
            <a:r>
              <a:rPr lang="ru-RU" sz="2800" b="1" dirty="0" smtClean="0">
                <a:solidFill>
                  <a:srgbClr val="C00000"/>
                </a:solidFill>
                <a:latin typeface="Bookman Old Style" pitchFamily="18" charset="0"/>
              </a:rPr>
              <a:t>Шпажка</a:t>
            </a:r>
          </a:p>
          <a:p>
            <a:pPr marL="285750" indent="-285750">
              <a:buFont typeface="Wingdings" pitchFamily="2" charset="2"/>
              <a:buChar char="v"/>
            </a:pPr>
            <a:r>
              <a:rPr lang="ru-RU" sz="2800" b="1" dirty="0" smtClean="0">
                <a:solidFill>
                  <a:srgbClr val="C00000"/>
                </a:solidFill>
                <a:latin typeface="Bookman Old Style" pitchFamily="18" charset="0"/>
              </a:rPr>
              <a:t>Подставка под шпажку</a:t>
            </a:r>
          </a:p>
          <a:p>
            <a:pPr marL="285750" indent="-285750">
              <a:buFont typeface="Wingdings" pitchFamily="2" charset="2"/>
              <a:buChar char="v"/>
            </a:pPr>
            <a:r>
              <a:rPr lang="ru-RU" sz="2800" b="1" dirty="0" smtClean="0">
                <a:solidFill>
                  <a:srgbClr val="C00000"/>
                </a:solidFill>
                <a:latin typeface="Bookman Old Style" pitchFamily="18" charset="0"/>
              </a:rPr>
              <a:t>Картинка распечатанная дракончик</a:t>
            </a:r>
          </a:p>
          <a:p>
            <a:pPr marL="285750" indent="-285750">
              <a:buFont typeface="Wingdings" pitchFamily="2" charset="2"/>
              <a:buChar char="v"/>
            </a:pPr>
            <a:r>
              <a:rPr lang="ru-RU" sz="2800" b="1" dirty="0" smtClean="0">
                <a:solidFill>
                  <a:srgbClr val="C00000"/>
                </a:solidFill>
                <a:latin typeface="Bookman Old Style" pitchFamily="18" charset="0"/>
              </a:rPr>
              <a:t>Клей «Мастер»</a:t>
            </a:r>
          </a:p>
          <a:p>
            <a:pPr marL="285750" indent="-285750">
              <a:buFont typeface="Wingdings" pitchFamily="2" charset="2"/>
              <a:buChar char="v"/>
            </a:pPr>
            <a:r>
              <a:rPr lang="ru-RU" sz="2800" b="1" dirty="0" smtClean="0">
                <a:solidFill>
                  <a:srgbClr val="C00000"/>
                </a:solidFill>
                <a:latin typeface="Bookman Old Style" pitchFamily="18" charset="0"/>
              </a:rPr>
              <a:t>Ножницы маникюрные</a:t>
            </a:r>
          </a:p>
          <a:p>
            <a:pPr marL="285750" indent="-285750">
              <a:buFont typeface="Wingdings" pitchFamily="2" charset="2"/>
              <a:buChar char="v"/>
            </a:pPr>
            <a:r>
              <a:rPr lang="ru-RU" sz="2800" b="1" dirty="0" smtClean="0">
                <a:solidFill>
                  <a:srgbClr val="C00000"/>
                </a:solidFill>
                <a:latin typeface="Bookman Old Style" pitchFamily="18" charset="0"/>
              </a:rPr>
              <a:t>Картонный шаблон еловой ветки</a:t>
            </a:r>
          </a:p>
          <a:p>
            <a:pPr marL="285750" indent="-285750">
              <a:buFont typeface="Wingdings" pitchFamily="2" charset="2"/>
              <a:buChar char="v"/>
            </a:pPr>
            <a:r>
              <a:rPr lang="ru-RU" sz="2800" b="1" dirty="0" smtClean="0">
                <a:solidFill>
                  <a:srgbClr val="C00000"/>
                </a:solidFill>
                <a:latin typeface="Bookman Old Style" pitchFamily="18" charset="0"/>
              </a:rPr>
              <a:t>Атласные ленты разного цвета шириной 0,5 см</a:t>
            </a:r>
          </a:p>
        </p:txBody>
      </p:sp>
    </p:spTree>
    <p:extLst>
      <p:ext uri="{BB962C8B-B14F-4D97-AF65-F5344CB8AC3E}">
        <p14:creationId xmlns:p14="http://schemas.microsoft.com/office/powerpoint/2010/main" val="3954629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0" y="93136"/>
            <a:ext cx="9143999" cy="66482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79512" y="188640"/>
            <a:ext cx="8784976" cy="5262979"/>
          </a:xfrm>
          <a:prstGeom prst="rect">
            <a:avLst/>
          </a:prstGeom>
          <a:noFill/>
        </p:spPr>
        <p:txBody>
          <a:bodyPr wrap="square" rtlCol="0">
            <a:spAutoFit/>
          </a:bodyPr>
          <a:lstStyle/>
          <a:p>
            <a:r>
              <a:rPr lang="ru-RU" sz="2400" b="1" dirty="0" smtClean="0">
                <a:solidFill>
                  <a:srgbClr val="C00000"/>
                </a:solidFill>
                <a:latin typeface="Bookman Old Style" pitchFamily="18" charset="0"/>
              </a:rPr>
              <a:t>Ножницами вырезать этикетку с изображением дракона, приклеить с помощью шпажки и клея «Мастер» на середину диска. Из кожи белого и синего цвета по шаблону вырезать по две веточки. Кончиками ножниц нарезать иголочки по всему краю веточек. По обеим сторонам диска приклеить клеем «Мастер» сначала синие ветки, затем на них сверху приклеить белые веточки. Из ленты приклеить петельку к верхней части диска на лицевую сторону. На место стыка веточек приклеить бант из атласной ленты. Украсить веточки </a:t>
            </a:r>
            <a:r>
              <a:rPr lang="ru-RU" sz="2400" b="1" dirty="0" err="1" smtClean="0">
                <a:solidFill>
                  <a:srgbClr val="C00000"/>
                </a:solidFill>
                <a:latin typeface="Bookman Old Style" pitchFamily="18" charset="0"/>
              </a:rPr>
              <a:t>пайетками</a:t>
            </a:r>
            <a:r>
              <a:rPr lang="ru-RU" sz="2400" b="1" dirty="0" smtClean="0">
                <a:solidFill>
                  <a:srgbClr val="C00000"/>
                </a:solidFill>
                <a:latin typeface="Bookman Old Style" pitchFamily="18" charset="0"/>
              </a:rPr>
              <a:t>. </a:t>
            </a:r>
            <a:r>
              <a:rPr lang="ru-RU" sz="2400" b="1" dirty="0" err="1" smtClean="0">
                <a:solidFill>
                  <a:srgbClr val="C00000"/>
                </a:solidFill>
                <a:latin typeface="Bookman Old Style" pitchFamily="18" charset="0"/>
              </a:rPr>
              <a:t>Пайеткой</a:t>
            </a:r>
            <a:r>
              <a:rPr lang="ru-RU" sz="2400" b="1" dirty="0" smtClean="0">
                <a:solidFill>
                  <a:srgbClr val="C00000"/>
                </a:solidFill>
                <a:latin typeface="Bookman Old Style" pitchFamily="18" charset="0"/>
              </a:rPr>
              <a:t> «снежинка» закрыть края петельки, украсить край диска «снежинками».</a:t>
            </a:r>
            <a:endParaRPr lang="ru-RU" sz="2400" b="1" dirty="0">
              <a:solidFill>
                <a:srgbClr val="C00000"/>
              </a:solidFill>
              <a:latin typeface="Bookman Old Style" pitchFamily="18" charset="0"/>
            </a:endParaRPr>
          </a:p>
        </p:txBody>
      </p:sp>
    </p:spTree>
    <p:extLst>
      <p:ext uri="{BB962C8B-B14F-4D97-AF65-F5344CB8AC3E}">
        <p14:creationId xmlns:p14="http://schemas.microsoft.com/office/powerpoint/2010/main" val="355972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0" y="93136"/>
            <a:ext cx="9143999" cy="66482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831992">
            <a:off x="5458111" y="882046"/>
            <a:ext cx="3923928" cy="2936181"/>
          </a:xfrm>
          <a:prstGeom prst="rect">
            <a:avLst/>
          </a:prstGeom>
          <a:ln>
            <a:noFill/>
          </a:ln>
          <a:effectLst>
            <a:softEdge rad="112500"/>
          </a:effectLst>
        </p:spPr>
      </p:pic>
      <p:pic>
        <p:nvPicPr>
          <p:cNvPr id="3" name="Рисунок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691255">
            <a:off x="-70578" y="502436"/>
            <a:ext cx="3512078" cy="2628003"/>
          </a:xfrm>
          <a:prstGeom prst="rect">
            <a:avLst/>
          </a:prstGeom>
          <a:ln>
            <a:noFill/>
          </a:ln>
          <a:effectLst>
            <a:softEdge rad="112500"/>
          </a:effectLst>
        </p:spPr>
      </p:pic>
      <p:pic>
        <p:nvPicPr>
          <p:cNvPr id="4" name="Рисунок 3"/>
          <p:cNvPicPr>
            <a:picLocks noChangeAspect="1"/>
          </p:cNvPicPr>
          <p:nvPr/>
        </p:nvPicPr>
        <p:blipFill rotWithShape="1">
          <a:blip r:embed="rId6" cstate="print">
            <a:extLst>
              <a:ext uri="{28A0092B-C50C-407E-A947-70E740481C1C}">
                <a14:useLocalDpi xmlns:a14="http://schemas.microsoft.com/office/drawing/2010/main" val="0"/>
              </a:ext>
            </a:extLst>
          </a:blip>
          <a:srcRect l="13264" t="16765" r="10315" b="14726"/>
          <a:stretch/>
        </p:blipFill>
        <p:spPr>
          <a:xfrm rot="5400000">
            <a:off x="2379574" y="746110"/>
            <a:ext cx="4132781" cy="2772265"/>
          </a:xfrm>
          <a:prstGeom prst="rect">
            <a:avLst/>
          </a:prstGeom>
          <a:ln>
            <a:noFill/>
          </a:ln>
          <a:effectLst>
            <a:softEdge rad="112500"/>
          </a:effectLst>
        </p:spPr>
      </p:pic>
      <p:pic>
        <p:nvPicPr>
          <p:cNvPr id="5" name="Рисунок 4"/>
          <p:cNvPicPr>
            <a:picLocks noChangeAspect="1"/>
          </p:cNvPicPr>
          <p:nvPr/>
        </p:nvPicPr>
        <p:blipFill rotWithShape="1">
          <a:blip r:embed="rId7" cstate="print">
            <a:extLst>
              <a:ext uri="{28A0092B-C50C-407E-A947-70E740481C1C}">
                <a14:useLocalDpi xmlns:a14="http://schemas.microsoft.com/office/drawing/2010/main" val="0"/>
              </a:ext>
            </a:extLst>
          </a:blip>
          <a:srcRect t="12971"/>
          <a:stretch/>
        </p:blipFill>
        <p:spPr>
          <a:xfrm>
            <a:off x="1547664" y="3645024"/>
            <a:ext cx="2416133" cy="2809797"/>
          </a:xfrm>
          <a:prstGeom prst="rect">
            <a:avLst/>
          </a:prstGeom>
          <a:ln>
            <a:noFill/>
          </a:ln>
          <a:effectLst>
            <a:softEdge rad="112500"/>
          </a:effectLst>
        </p:spPr>
      </p:pic>
      <p:pic>
        <p:nvPicPr>
          <p:cNvPr id="6" name="Рисунок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4283924" y="4053489"/>
            <a:ext cx="3096345" cy="2316920"/>
          </a:xfrm>
          <a:prstGeom prst="rect">
            <a:avLst/>
          </a:prstGeom>
          <a:ln>
            <a:noFill/>
          </a:ln>
          <a:effectLst>
            <a:softEdge rad="112500"/>
          </a:effectLst>
        </p:spPr>
      </p:pic>
    </p:spTree>
    <p:extLst>
      <p:ext uri="{BB962C8B-B14F-4D97-AF65-F5344CB8AC3E}">
        <p14:creationId xmlns:p14="http://schemas.microsoft.com/office/powerpoint/2010/main" val="343946823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1452</TotalTime>
  <Words>467</Words>
  <Application>Microsoft Office PowerPoint</Application>
  <PresentationFormat>Экран (4:3)</PresentationFormat>
  <Paragraphs>61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ASUS VivoBook</dc:creator>
  <cp:lastModifiedBy>ASUS VivoBook</cp:lastModifiedBy>
  <cp:revision>7</cp:revision>
  <dcterms:created xsi:type="dcterms:W3CDTF">2023-12-12T12:32:29Z</dcterms:created>
  <dcterms:modified xsi:type="dcterms:W3CDTF">2023-12-13T12:44:44Z</dcterms:modified>
</cp:coreProperties>
</file>