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p:scale>
          <a:sx n="102" d="100"/>
          <a:sy n="102" d="100"/>
        </p:scale>
        <p:origin x="-90" y="-72"/>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2450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5" name="Text 2"/>
          <p:cNvSpPr/>
          <p:nvPr/>
        </p:nvSpPr>
        <p:spPr>
          <a:xfrm>
            <a:off x="6319599" y="1748671"/>
            <a:ext cx="7477601" cy="3332798"/>
          </a:xfrm>
          <a:prstGeom prst="rect">
            <a:avLst/>
          </a:prstGeom>
          <a:noFill/>
          <a:ln/>
        </p:spPr>
        <p:txBody>
          <a:bodyPr wrap="square" rtlCol="0" anchor="t"/>
          <a:lstStyle/>
          <a:p>
            <a:pPr marL="0" indent="0">
              <a:lnSpc>
                <a:spcPts val="6561"/>
              </a:lnSpc>
              <a:buNone/>
            </a:pPr>
            <a:r>
              <a:rPr lang="en-US" sz="5249" b="1" kern="0" spc="-157" dirty="0">
                <a:solidFill>
                  <a:srgbClr val="FFFFFF"/>
                </a:solidFill>
                <a:latin typeface="Inter" pitchFamily="34" charset="0"/>
                <a:ea typeface="Inter" pitchFamily="34" charset="-122"/>
                <a:cs typeface="Inter" pitchFamily="34" charset="-120"/>
              </a:rPr>
              <a:t>Биография, выдающиеся открытия Алессандро Вольта</a:t>
            </a:r>
            <a:endParaRPr lang="en-US" sz="5249" dirty="0"/>
          </a:p>
        </p:txBody>
      </p:sp>
      <p:sp>
        <p:nvSpPr>
          <p:cNvPr id="6" name="Text 3"/>
          <p:cNvSpPr/>
          <p:nvPr/>
        </p:nvSpPr>
        <p:spPr>
          <a:xfrm>
            <a:off x="6319599" y="5414724"/>
            <a:ext cx="7477601" cy="1066205"/>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Алессандро Вольта родился в 1745 году в итальянском городе Комо. Он стал одним из величайших ученых своего времени и совершил множество важных открытий в области электричества.</a:t>
            </a:r>
            <a:endParaRPr lang="en-US" sz="175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30433"/>
          </a:xfrm>
          <a:prstGeom prst="rect">
            <a:avLst/>
          </a:prstGeom>
          <a:solidFill>
            <a:srgbClr val="272525"/>
          </a:solidFill>
          <a:ln w="10716">
            <a:solidFill>
              <a:srgbClr val="565151"/>
            </a:solidFill>
            <a:prstDash val="solid"/>
          </a:ln>
        </p:spPr>
      </p:sp>
      <p:sp>
        <p:nvSpPr>
          <p:cNvPr id="4" name="Text 2"/>
          <p:cNvSpPr/>
          <p:nvPr/>
        </p:nvSpPr>
        <p:spPr>
          <a:xfrm>
            <a:off x="3238381" y="471964"/>
            <a:ext cx="8153638" cy="1609130"/>
          </a:xfrm>
          <a:prstGeom prst="rect">
            <a:avLst/>
          </a:prstGeom>
          <a:noFill/>
          <a:ln/>
        </p:spPr>
        <p:txBody>
          <a:bodyPr wrap="square" rtlCol="0" anchor="t"/>
          <a:lstStyle/>
          <a:p>
            <a:pPr marL="0" indent="0">
              <a:lnSpc>
                <a:spcPts val="4224"/>
              </a:lnSpc>
              <a:buNone/>
            </a:pPr>
            <a:r>
              <a:rPr lang="en-US" sz="3379" b="1" kern="0" spc="-101" dirty="0">
                <a:solidFill>
                  <a:srgbClr val="D8AFF8"/>
                </a:solidFill>
                <a:latin typeface="Inter" pitchFamily="34" charset="0"/>
                <a:ea typeface="Inter" pitchFamily="34" charset="-122"/>
                <a:cs typeface="Inter" pitchFamily="34" charset="-120"/>
              </a:rPr>
              <a:t>В качестве эксперимента, можно </a:t>
            </a:r>
            <a:r>
              <a:rPr lang="en-US" sz="3379" b="1" kern="0" spc="-101" dirty="0" err="1">
                <a:solidFill>
                  <a:srgbClr val="D8AFF8"/>
                </a:solidFill>
                <a:latin typeface="Inter" pitchFamily="34" charset="0"/>
                <a:ea typeface="Inter" pitchFamily="34" charset="-122"/>
                <a:cs typeface="Inter" pitchFamily="34" charset="-120"/>
              </a:rPr>
              <a:t>создать</a:t>
            </a:r>
            <a:r>
              <a:rPr lang="en-US" sz="3379" b="1" kern="0" spc="-101" dirty="0">
                <a:solidFill>
                  <a:srgbClr val="D8AFF8"/>
                </a:solidFill>
                <a:latin typeface="Inter" pitchFamily="34" charset="0"/>
                <a:ea typeface="Inter" pitchFamily="34" charset="-122"/>
                <a:cs typeface="Inter" pitchFamily="34" charset="-120"/>
              </a:rPr>
              <a:t> </a:t>
            </a:r>
            <a:r>
              <a:rPr lang="en-US" sz="3379" b="1" kern="0" spc="-101" dirty="0" err="1" smtClean="0">
                <a:solidFill>
                  <a:srgbClr val="D8AFF8"/>
                </a:solidFill>
                <a:latin typeface="Inter" pitchFamily="34" charset="0"/>
                <a:ea typeface="Inter" pitchFamily="34" charset="-122"/>
                <a:cs typeface="Inter" pitchFamily="34" charset="-120"/>
              </a:rPr>
              <a:t>Вол</a:t>
            </a:r>
            <a:r>
              <a:rPr lang="ru-RU" sz="3379" b="1" kern="0" spc="-101" dirty="0" smtClean="0">
                <a:solidFill>
                  <a:srgbClr val="D8AFF8"/>
                </a:solidFill>
                <a:latin typeface="Inter" pitchFamily="34" charset="0"/>
                <a:ea typeface="Inter" pitchFamily="34" charset="-122"/>
                <a:cs typeface="Inter" pitchFamily="34" charset="-120"/>
              </a:rPr>
              <a:t>ь</a:t>
            </a:r>
            <a:r>
              <a:rPr lang="en-US" sz="3379" b="1" kern="0" spc="-101" dirty="0" err="1" smtClean="0">
                <a:solidFill>
                  <a:srgbClr val="D8AFF8"/>
                </a:solidFill>
                <a:latin typeface="Inter" pitchFamily="34" charset="0"/>
                <a:ea typeface="Inter" pitchFamily="34" charset="-122"/>
                <a:cs typeface="Inter" pitchFamily="34" charset="-120"/>
              </a:rPr>
              <a:t>тов</a:t>
            </a:r>
            <a:r>
              <a:rPr lang="en-US" sz="3379" b="1" kern="0" spc="-101" dirty="0" smtClean="0">
                <a:solidFill>
                  <a:srgbClr val="D8AFF8"/>
                </a:solidFill>
                <a:latin typeface="Inter" pitchFamily="34" charset="0"/>
                <a:ea typeface="Inter" pitchFamily="34" charset="-122"/>
                <a:cs typeface="Inter" pitchFamily="34" charset="-120"/>
              </a:rPr>
              <a:t> </a:t>
            </a:r>
            <a:r>
              <a:rPr lang="en-US" sz="3379" b="1" kern="0" spc="-101" dirty="0">
                <a:solidFill>
                  <a:srgbClr val="D8AFF8"/>
                </a:solidFill>
                <a:latin typeface="Inter" pitchFamily="34" charset="0"/>
                <a:ea typeface="Inter" pitchFamily="34" charset="-122"/>
                <a:cs typeface="Inter" pitchFamily="34" charset="-120"/>
              </a:rPr>
              <a:t>столб своими руками из подручных средств.</a:t>
            </a:r>
            <a:endParaRPr lang="en-US" sz="3379" dirty="0"/>
          </a:p>
        </p:txBody>
      </p:sp>
      <p:pic>
        <p:nvPicPr>
          <p:cNvPr id="5" name="Image 0" descr="preencoded.png"/>
          <p:cNvPicPr>
            <a:picLocks noChangeAspect="1"/>
          </p:cNvPicPr>
          <p:nvPr/>
        </p:nvPicPr>
        <p:blipFill>
          <a:blip r:embed="rId3"/>
          <a:stretch>
            <a:fillRect/>
          </a:stretch>
        </p:blipFill>
        <p:spPr>
          <a:xfrm>
            <a:off x="3238381" y="2424351"/>
            <a:ext cx="6866215" cy="4591764"/>
          </a:xfrm>
          <a:prstGeom prst="rect">
            <a:avLst/>
          </a:prstGeom>
        </p:spPr>
      </p:pic>
      <p:sp>
        <p:nvSpPr>
          <p:cNvPr id="6" name="Text 3"/>
          <p:cNvSpPr/>
          <p:nvPr/>
        </p:nvSpPr>
        <p:spPr>
          <a:xfrm>
            <a:off x="3238381" y="7209115"/>
            <a:ext cx="8153638" cy="549354"/>
          </a:xfrm>
          <a:prstGeom prst="rect">
            <a:avLst/>
          </a:prstGeom>
          <a:noFill/>
          <a:ln/>
        </p:spPr>
        <p:txBody>
          <a:bodyPr wrap="square" rtlCol="0" anchor="t"/>
          <a:lstStyle/>
          <a:p>
            <a:pPr marL="0" indent="0">
              <a:lnSpc>
                <a:spcPts val="2163"/>
              </a:lnSpc>
              <a:buNone/>
            </a:pPr>
            <a:r>
              <a:rPr lang="en-US" sz="1352" kern="0" spc="-27" dirty="0">
                <a:solidFill>
                  <a:srgbClr val="E5E0DF"/>
                </a:solidFill>
                <a:latin typeface="Inter" pitchFamily="34" charset="0"/>
                <a:ea typeface="Inter" pitchFamily="34" charset="-122"/>
                <a:cs typeface="Inter" pitchFamily="34" charset="-120"/>
              </a:rPr>
              <a:t>Вольтов столб своими руками. Между медными монетами находится кусочки салфетки смоченные уксусом (электролитом) и кусочки алюминиевой фольги</a:t>
            </a:r>
            <a:endParaRPr lang="en-US" sz="1352"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5" name="Text 2"/>
          <p:cNvSpPr/>
          <p:nvPr/>
        </p:nvSpPr>
        <p:spPr>
          <a:xfrm>
            <a:off x="6319599" y="2542937"/>
            <a:ext cx="7477601" cy="1388745"/>
          </a:xfrm>
          <a:prstGeom prst="rect">
            <a:avLst/>
          </a:prstGeom>
          <a:noFill/>
          <a:ln/>
        </p:spPr>
        <p:txBody>
          <a:bodyPr wrap="squar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Влияние Алессандро Вольта на современность</a:t>
            </a:r>
            <a:endParaRPr lang="en-US" sz="4374" dirty="0"/>
          </a:p>
        </p:txBody>
      </p:sp>
      <p:sp>
        <p:nvSpPr>
          <p:cNvPr id="6" name="Text 3"/>
          <p:cNvSpPr/>
          <p:nvPr/>
        </p:nvSpPr>
        <p:spPr>
          <a:xfrm>
            <a:off x="6319599" y="4264938"/>
            <a:ext cx="7477601" cy="1421606"/>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Открытия Вольта внесли огромный вклад в развитие современной электротехники, энергетики и науки. Он стал одним из основоположников электричества и создал фундаментальные законы и принципы, которые используются и изучаются до сих пор.</a:t>
            </a:r>
            <a:endParaRPr lang="en-US" sz="175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5" name="Text 2"/>
          <p:cNvSpPr/>
          <p:nvPr/>
        </p:nvSpPr>
        <p:spPr>
          <a:xfrm>
            <a:off x="833199" y="1424345"/>
            <a:ext cx="4292084" cy="555427"/>
          </a:xfrm>
          <a:prstGeom prst="rect">
            <a:avLst/>
          </a:prstGeom>
          <a:noFill/>
          <a:ln/>
        </p:spPr>
        <p:txBody>
          <a:bodyPr wrap="none" rtlCol="0" anchor="t"/>
          <a:lstStyle/>
          <a:p>
            <a:pPr marL="0" indent="0">
              <a:lnSpc>
                <a:spcPts val="4374"/>
              </a:lnSpc>
              <a:buNone/>
            </a:pPr>
            <a:r>
              <a:rPr lang="en-US" sz="3499" b="1" kern="0" spc="-105" dirty="0">
                <a:solidFill>
                  <a:srgbClr val="FAA1A1"/>
                </a:solidFill>
                <a:latin typeface="Inter" pitchFamily="34" charset="0"/>
                <a:ea typeface="Inter" pitchFamily="34" charset="-122"/>
                <a:cs typeface="Inter" pitchFamily="34" charset="-120"/>
              </a:rPr>
              <a:t>Интересные факты:</a:t>
            </a:r>
            <a:endParaRPr lang="en-US" sz="3499" dirty="0"/>
          </a:p>
        </p:txBody>
      </p:sp>
      <p:sp>
        <p:nvSpPr>
          <p:cNvPr id="6" name="Text 3"/>
          <p:cNvSpPr/>
          <p:nvPr/>
        </p:nvSpPr>
        <p:spPr>
          <a:xfrm>
            <a:off x="1188601" y="2229683"/>
            <a:ext cx="7122200" cy="399812"/>
          </a:xfrm>
          <a:prstGeom prst="rect">
            <a:avLst/>
          </a:prstGeom>
          <a:noFill/>
          <a:ln/>
        </p:spPr>
        <p:txBody>
          <a:bodyPr wrap="none" rtlCol="0" anchor="t"/>
          <a:lstStyle/>
          <a:p>
            <a:pPr marL="342900" indent="-342900" algn="l">
              <a:lnSpc>
                <a:spcPts val="3149"/>
              </a:lnSpc>
              <a:buSzPct val="100000"/>
              <a:buChar char="•"/>
            </a:pPr>
            <a:r>
              <a:rPr lang="en-US" sz="1750" kern="0" spc="-35" dirty="0">
                <a:solidFill>
                  <a:srgbClr val="E5E0DF"/>
                </a:solidFill>
                <a:latin typeface="Inter" pitchFamily="34" charset="0"/>
                <a:ea typeface="Inter" pitchFamily="34" charset="-122"/>
                <a:cs typeface="Inter" pitchFamily="34" charset="-120"/>
              </a:rPr>
              <a:t>Портрет учёного был изображен на итальянской денежной купюре.</a:t>
            </a:r>
            <a:endParaRPr lang="en-US" sz="1750" dirty="0"/>
          </a:p>
        </p:txBody>
      </p:sp>
      <p:pic>
        <p:nvPicPr>
          <p:cNvPr id="7" name="Image 1" descr="preencoded.png"/>
          <p:cNvPicPr>
            <a:picLocks noChangeAspect="1"/>
          </p:cNvPicPr>
          <p:nvPr/>
        </p:nvPicPr>
        <p:blipFill>
          <a:blip r:embed="rId4"/>
          <a:stretch>
            <a:fillRect/>
          </a:stretch>
        </p:blipFill>
        <p:spPr>
          <a:xfrm>
            <a:off x="833199" y="2879408"/>
            <a:ext cx="7477601" cy="392572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5" name="Text 2"/>
          <p:cNvSpPr/>
          <p:nvPr/>
        </p:nvSpPr>
        <p:spPr>
          <a:xfrm>
            <a:off x="6675001" y="1179671"/>
            <a:ext cx="7122200" cy="799624"/>
          </a:xfrm>
          <a:prstGeom prst="rect">
            <a:avLst/>
          </a:prstGeom>
          <a:noFill/>
          <a:ln/>
        </p:spPr>
        <p:txBody>
          <a:bodyPr wrap="square" rtlCol="0" anchor="t"/>
          <a:lstStyle/>
          <a:p>
            <a:pPr marL="342900" indent="-342900" algn="l">
              <a:lnSpc>
                <a:spcPts val="3149"/>
              </a:lnSpc>
              <a:buSzPct val="100000"/>
              <a:buChar char="•"/>
            </a:pPr>
            <a:r>
              <a:rPr lang="en-US" sz="1750" kern="0" spc="-35" dirty="0">
                <a:solidFill>
                  <a:srgbClr val="E5E0DF"/>
                </a:solidFill>
                <a:latin typeface="Inter" pitchFamily="34" charset="0"/>
                <a:ea typeface="Inter" pitchFamily="34" charset="-122"/>
                <a:cs typeface="Inter" pitchFamily="34" charset="-120"/>
              </a:rPr>
              <a:t>В итальянском городе Комо есть музей </a:t>
            </a:r>
            <a:r>
              <a:rPr lang="en-US" sz="1750" kern="0" spc="-35" dirty="0" err="1">
                <a:solidFill>
                  <a:srgbClr val="E5E0DF"/>
                </a:solidFill>
                <a:latin typeface="Inter" pitchFamily="34" charset="0"/>
                <a:ea typeface="Inter" pitchFamily="34" charset="-122"/>
                <a:cs typeface="Inter" pitchFamily="34" charset="-120"/>
              </a:rPr>
              <a:t>Алессандро</a:t>
            </a:r>
            <a:r>
              <a:rPr lang="en-US" sz="1750" kern="0" spc="-35" dirty="0">
                <a:solidFill>
                  <a:srgbClr val="E5E0DF"/>
                </a:solidFill>
                <a:latin typeface="Inter" pitchFamily="34" charset="0"/>
                <a:ea typeface="Inter" pitchFamily="34" charset="-122"/>
                <a:cs typeface="Inter" pitchFamily="34" charset="-120"/>
              </a:rPr>
              <a:t> </a:t>
            </a:r>
            <a:r>
              <a:rPr lang="en-US" sz="1750" kern="0" spc="-35" dirty="0" smtClean="0">
                <a:solidFill>
                  <a:srgbClr val="E5E0DF"/>
                </a:solidFill>
                <a:latin typeface="Inter" pitchFamily="34" charset="0"/>
                <a:ea typeface="Inter" pitchFamily="34" charset="-122"/>
                <a:cs typeface="Inter" pitchFamily="34" charset="-120"/>
              </a:rPr>
              <a:t>В</a:t>
            </a:r>
            <a:r>
              <a:rPr lang="ru-RU" sz="1750" kern="0" spc="-35" dirty="0" smtClean="0">
                <a:solidFill>
                  <a:srgbClr val="E5E0DF"/>
                </a:solidFill>
                <a:latin typeface="Inter" pitchFamily="34" charset="0"/>
                <a:ea typeface="Inter" pitchFamily="34" charset="-122"/>
                <a:cs typeface="Inter" pitchFamily="34" charset="-120"/>
              </a:rPr>
              <a:t>о</a:t>
            </a:r>
            <a:r>
              <a:rPr lang="en-US" sz="1750" kern="0" spc="-35" dirty="0" err="1" smtClean="0">
                <a:solidFill>
                  <a:srgbClr val="E5E0DF"/>
                </a:solidFill>
                <a:latin typeface="Inter" pitchFamily="34" charset="0"/>
                <a:ea typeface="Inter" pitchFamily="34" charset="-122"/>
                <a:cs typeface="Inter" pitchFamily="34" charset="-120"/>
              </a:rPr>
              <a:t>льта</a:t>
            </a:r>
            <a:r>
              <a:rPr lang="en-US" sz="1750" kern="0" spc="-35" dirty="0" smtClean="0">
                <a:solidFill>
                  <a:srgbClr val="E5E0DF"/>
                </a:solidFill>
                <a:latin typeface="Inter" pitchFamily="34" charset="0"/>
                <a:ea typeface="Inter" pitchFamily="34" charset="-122"/>
                <a:cs typeface="Inter" pitchFamily="34" charset="-120"/>
              </a:rPr>
              <a:t> </a:t>
            </a:r>
            <a:r>
              <a:rPr lang="en-US" sz="1750" kern="0" spc="-35" dirty="0">
                <a:solidFill>
                  <a:srgbClr val="E5E0DF"/>
                </a:solidFill>
                <a:latin typeface="Inter" pitchFamily="34" charset="0"/>
                <a:ea typeface="Inter" pitchFamily="34" charset="-122"/>
                <a:cs typeface="Inter" pitchFamily="34" charset="-120"/>
              </a:rPr>
              <a:t>— его открыли в 1927 году к столетию со дня смерти ученого.</a:t>
            </a:r>
            <a:endParaRPr lang="en-US" sz="1750" dirty="0"/>
          </a:p>
        </p:txBody>
      </p:sp>
      <p:pic>
        <p:nvPicPr>
          <p:cNvPr id="6" name="Image 1" descr="preencoded.png"/>
          <p:cNvPicPr>
            <a:picLocks noChangeAspect="1"/>
          </p:cNvPicPr>
          <p:nvPr/>
        </p:nvPicPr>
        <p:blipFill>
          <a:blip r:embed="rId4"/>
          <a:stretch>
            <a:fillRect/>
          </a:stretch>
        </p:blipFill>
        <p:spPr>
          <a:xfrm>
            <a:off x="6319599" y="2229207"/>
            <a:ext cx="7477601" cy="507063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097">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5" name="Text 2"/>
          <p:cNvSpPr/>
          <p:nvPr/>
        </p:nvSpPr>
        <p:spPr>
          <a:xfrm>
            <a:off x="6279237" y="750689"/>
            <a:ext cx="4168497" cy="528638"/>
          </a:xfrm>
          <a:prstGeom prst="rect">
            <a:avLst/>
          </a:prstGeom>
          <a:noFill/>
          <a:ln/>
        </p:spPr>
        <p:txBody>
          <a:bodyPr wrap="none" rtlCol="0" anchor="t"/>
          <a:lstStyle/>
          <a:p>
            <a:pPr marL="0" indent="0">
              <a:lnSpc>
                <a:spcPts val="4162"/>
              </a:lnSpc>
              <a:buNone/>
            </a:pPr>
            <a:r>
              <a:rPr lang="en-US" sz="3330" b="1" kern="0" spc="-100" dirty="0">
                <a:solidFill>
                  <a:srgbClr val="B05EF1"/>
                </a:solidFill>
                <a:latin typeface="Inter" pitchFamily="34" charset="0"/>
                <a:ea typeface="Inter" pitchFamily="34" charset="-122"/>
                <a:cs typeface="Inter" pitchFamily="34" charset="-120"/>
              </a:rPr>
              <a:t>Другие изобретения</a:t>
            </a:r>
            <a:endParaRPr lang="en-US" sz="3330" dirty="0"/>
          </a:p>
        </p:txBody>
      </p:sp>
      <p:pic>
        <p:nvPicPr>
          <p:cNvPr id="6" name="Image 1" descr="preencoded.png"/>
          <p:cNvPicPr>
            <a:picLocks noChangeAspect="1"/>
          </p:cNvPicPr>
          <p:nvPr/>
        </p:nvPicPr>
        <p:blipFill>
          <a:blip r:embed="rId4"/>
          <a:stretch>
            <a:fillRect/>
          </a:stretch>
        </p:blipFill>
        <p:spPr>
          <a:xfrm>
            <a:off x="6279237" y="1517094"/>
            <a:ext cx="3559016" cy="2679621"/>
          </a:xfrm>
          <a:prstGeom prst="rect">
            <a:avLst/>
          </a:prstGeom>
        </p:spPr>
      </p:pic>
      <p:sp>
        <p:nvSpPr>
          <p:cNvPr id="7" name="Text 3"/>
          <p:cNvSpPr/>
          <p:nvPr/>
        </p:nvSpPr>
        <p:spPr>
          <a:xfrm>
            <a:off x="6279237" y="4434483"/>
            <a:ext cx="7558326" cy="3044309"/>
          </a:xfrm>
          <a:prstGeom prst="rect">
            <a:avLst/>
          </a:prstGeom>
          <a:noFill/>
          <a:ln/>
        </p:spPr>
        <p:txBody>
          <a:bodyPr wrap="square" rtlCol="0" anchor="t"/>
          <a:lstStyle/>
          <a:p>
            <a:pPr marL="0" indent="0">
              <a:lnSpc>
                <a:spcPts val="2664"/>
              </a:lnSpc>
              <a:buNone/>
            </a:pPr>
            <a:r>
              <a:rPr lang="en-US" sz="1665" kern="0" spc="-33" dirty="0">
                <a:solidFill>
                  <a:srgbClr val="E5E0DF"/>
                </a:solidFill>
                <a:latin typeface="Inter" pitchFamily="34" charset="0"/>
                <a:ea typeface="Inter" pitchFamily="34" charset="-122"/>
                <a:cs typeface="Inter" pitchFamily="34" charset="-120"/>
              </a:rPr>
              <a:t>Иногда Вольту считают создателем прототипа современной свечи зажигания, без которой невозможно представить автомобиль. Он сумел изготовить простую конструкцию, состоящую из металлического стержня, который находился внутри глиняного изолятора. Также он создал собственную электрическую батарею, названную им «короной сосудов». Она состоит из последовательно соединенных медных и цинковых пластин, которые находятся внутри сосудов с кислотой. Тогда это был солидный источник тока, которого сегодня хватило бы на приведение в действие маломощного электрического звонка.</a:t>
            </a:r>
            <a:endParaRPr lang="en-US" sz="1665"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9144000" y="0"/>
            <a:ext cx="5486400" cy="8229600"/>
          </a:xfrm>
          <a:prstGeom prst="rect">
            <a:avLst/>
          </a:prstGeom>
        </p:spPr>
      </p:pic>
      <p:pic>
        <p:nvPicPr>
          <p:cNvPr id="5" name="Image 1" descr="preencoded.png"/>
          <p:cNvPicPr>
            <a:picLocks noChangeAspect="1"/>
          </p:cNvPicPr>
          <p:nvPr/>
        </p:nvPicPr>
        <p:blipFill>
          <a:blip r:embed="rId4"/>
          <a:stretch>
            <a:fillRect/>
          </a:stretch>
        </p:blipFill>
        <p:spPr>
          <a:xfrm>
            <a:off x="833199" y="634960"/>
            <a:ext cx="3184803" cy="3599378"/>
          </a:xfrm>
          <a:prstGeom prst="rect">
            <a:avLst/>
          </a:prstGeom>
        </p:spPr>
      </p:pic>
      <p:sp>
        <p:nvSpPr>
          <p:cNvPr id="6" name="Text 2"/>
          <p:cNvSpPr/>
          <p:nvPr/>
        </p:nvSpPr>
        <p:spPr>
          <a:xfrm>
            <a:off x="833199" y="4484251"/>
            <a:ext cx="7477601" cy="3110389"/>
          </a:xfrm>
          <a:prstGeom prst="rect">
            <a:avLst/>
          </a:prstGeom>
          <a:noFill/>
          <a:ln/>
        </p:spPr>
        <p:txBody>
          <a:bodyPr wrap="square" rtlCol="0" anchor="t"/>
          <a:lstStyle/>
          <a:p>
            <a:pPr marL="0" indent="0">
              <a:lnSpc>
                <a:spcPts val="3499"/>
              </a:lnSpc>
              <a:buNone/>
            </a:pPr>
            <a:r>
              <a:rPr lang="en-US" sz="2187" kern="0" spc="-35" dirty="0">
                <a:solidFill>
                  <a:srgbClr val="E5E0DF"/>
                </a:solidFill>
                <a:latin typeface="Inter" pitchFamily="34" charset="0"/>
                <a:ea typeface="Inter" pitchFamily="34" charset="-122"/>
                <a:cs typeface="Inter" pitchFamily="34" charset="-120"/>
              </a:rPr>
              <a:t>Вольта создал специальный прибор, предназначенный для изучения свойств горящих газов, который получил название эвдиометр. Он представлял собой сосуд, наполненный водой, который в перевернутом виде опускается в специальную чашу с жидкостью. После долгой паузы в 1817 году Вольту публикует теорию града и периодичности гроз.</a:t>
            </a:r>
            <a:endParaRPr lang="en-US" sz="2187"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sp>
        <p:nvSpPr>
          <p:cNvPr id="4" name="Text 2"/>
          <p:cNvSpPr/>
          <p:nvPr/>
        </p:nvSpPr>
        <p:spPr>
          <a:xfrm>
            <a:off x="2037993" y="3012281"/>
            <a:ext cx="5687973" cy="694373"/>
          </a:xfrm>
          <a:prstGeom prst="rect">
            <a:avLst/>
          </a:prstGeom>
          <a:noFill/>
          <a:ln/>
        </p:spPr>
        <p:txBody>
          <a:bodyPr wrap="non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Спасибо за внимание</a:t>
            </a:r>
            <a:endParaRPr lang="en-US" sz="4374" dirty="0"/>
          </a:p>
        </p:txBody>
      </p:sp>
      <p:sp>
        <p:nvSpPr>
          <p:cNvPr id="5" name="Text 3"/>
          <p:cNvSpPr/>
          <p:nvPr/>
        </p:nvSpPr>
        <p:spPr>
          <a:xfrm>
            <a:off x="2037993" y="4150995"/>
            <a:ext cx="10554414" cy="1066205"/>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В результате своих исследований, Вольта установил связь между электричеством и химическими процессами, что привело к разработке первых источников постоянного тока. Его работа и открытия оказали значительное влияние на развитие электротехники и химии. Благодарим вас за внимание.</a:t>
            </a:r>
            <a:endParaRPr lang="en-US" sz="175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14630400" cy="2777490"/>
          </a:xfrm>
          <a:prstGeom prst="rect">
            <a:avLst/>
          </a:prstGeom>
        </p:spPr>
      </p:pic>
      <p:sp>
        <p:nvSpPr>
          <p:cNvPr id="5" name="Text 2"/>
          <p:cNvSpPr/>
          <p:nvPr/>
        </p:nvSpPr>
        <p:spPr>
          <a:xfrm>
            <a:off x="2037993" y="4634270"/>
            <a:ext cx="9017437" cy="694373"/>
          </a:xfrm>
          <a:prstGeom prst="rect">
            <a:avLst/>
          </a:prstGeom>
          <a:noFill/>
          <a:ln/>
        </p:spPr>
        <p:txBody>
          <a:bodyPr wrap="non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Ранняя жизнь Алессандро Вольта</a:t>
            </a:r>
            <a:endParaRPr lang="en-US" sz="4374" dirty="0"/>
          </a:p>
        </p:txBody>
      </p:sp>
      <p:sp>
        <p:nvSpPr>
          <p:cNvPr id="6" name="Text 3"/>
          <p:cNvSpPr/>
          <p:nvPr/>
        </p:nvSpPr>
        <p:spPr>
          <a:xfrm>
            <a:off x="2037993" y="5661898"/>
            <a:ext cx="10554414" cy="710803"/>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Вольта родился в семье нобилей и получил отличное образование. Его учитель математики был первым, кто заметил потенциал Вольта в научных исследованиях.</a:t>
            </a:r>
            <a:endParaRPr lang="en-US" sz="175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9113401"/>
          </a:xfrm>
          <a:prstGeom prst="rect">
            <a:avLst/>
          </a:prstGeom>
          <a:solidFill>
            <a:srgbClr val="272525"/>
          </a:solidFill>
          <a:ln w="9644">
            <a:solidFill>
              <a:srgbClr val="565151"/>
            </a:solidFill>
            <a:prstDash val="solid"/>
          </a:ln>
        </p:spPr>
      </p:sp>
      <p:sp>
        <p:nvSpPr>
          <p:cNvPr id="4" name="Text 2"/>
          <p:cNvSpPr/>
          <p:nvPr/>
        </p:nvSpPr>
        <p:spPr>
          <a:xfrm>
            <a:off x="3621167" y="427673"/>
            <a:ext cx="2694742" cy="388858"/>
          </a:xfrm>
          <a:prstGeom prst="rect">
            <a:avLst/>
          </a:prstGeom>
          <a:noFill/>
          <a:ln/>
        </p:spPr>
        <p:txBody>
          <a:bodyPr wrap="none" rtlCol="0" anchor="t"/>
          <a:lstStyle/>
          <a:p>
            <a:pPr marL="0" indent="0">
              <a:lnSpc>
                <a:spcPts val="3062"/>
              </a:lnSpc>
              <a:buNone/>
            </a:pPr>
            <a:r>
              <a:rPr lang="en-US" sz="2449" b="1" kern="0" spc="-73" dirty="0">
                <a:solidFill>
                  <a:srgbClr val="FFFFFF"/>
                </a:solidFill>
                <a:latin typeface="Inter" pitchFamily="34" charset="0"/>
                <a:ea typeface="Inter" pitchFamily="34" charset="-122"/>
                <a:cs typeface="Inter" pitchFamily="34" charset="-120"/>
              </a:rPr>
              <a:t>Первые открытия</a:t>
            </a:r>
            <a:endParaRPr lang="en-US" sz="2449" dirty="0"/>
          </a:p>
        </p:txBody>
      </p:sp>
      <p:sp>
        <p:nvSpPr>
          <p:cNvPr id="5" name="Text 3"/>
          <p:cNvSpPr/>
          <p:nvPr/>
        </p:nvSpPr>
        <p:spPr>
          <a:xfrm>
            <a:off x="3621167" y="1127522"/>
            <a:ext cx="7388066" cy="1243608"/>
          </a:xfrm>
          <a:prstGeom prst="rect">
            <a:avLst/>
          </a:prstGeom>
          <a:noFill/>
          <a:ln/>
        </p:spPr>
        <p:txBody>
          <a:bodyPr wrap="square" rtlCol="0" anchor="t"/>
          <a:lstStyle/>
          <a:p>
            <a:pPr marL="0" indent="0">
              <a:lnSpc>
                <a:spcPts val="1960"/>
              </a:lnSpc>
              <a:buNone/>
            </a:pPr>
            <a:r>
              <a:rPr lang="en-US" sz="1225" kern="0" spc="-24" dirty="0">
                <a:solidFill>
                  <a:srgbClr val="E5E0DF"/>
                </a:solidFill>
                <a:latin typeface="Inter" pitchFamily="34" charset="0"/>
                <a:ea typeface="Inter" pitchFamily="34" charset="-122"/>
                <a:cs typeface="Inter" pitchFamily="34" charset="-120"/>
              </a:rPr>
              <a:t>Ещё в годы учительства Вольта всецело предавался науке и активно занимался изучением атмосферного электричества, проводя серию опытов по электромагнетизму и электрофизиологии. Первым заметным изобретением итальянца стал конденсаторный электроскоп, оснащенный расходящимися соломинками. Такой прибор был гораздо чувствительнее своих предшественников с подвешенными на нитке шариками.</a:t>
            </a:r>
            <a:endParaRPr lang="en-US" sz="1225" dirty="0"/>
          </a:p>
        </p:txBody>
      </p:sp>
      <p:pic>
        <p:nvPicPr>
          <p:cNvPr id="6" name="Image 0" descr="preencoded.png"/>
          <p:cNvPicPr>
            <a:picLocks noChangeAspect="1"/>
          </p:cNvPicPr>
          <p:nvPr/>
        </p:nvPicPr>
        <p:blipFill>
          <a:blip r:embed="rId3"/>
          <a:stretch>
            <a:fillRect/>
          </a:stretch>
        </p:blipFill>
        <p:spPr>
          <a:xfrm>
            <a:off x="3621167" y="2546033"/>
            <a:ext cx="7035165" cy="5716072"/>
          </a:xfrm>
          <a:prstGeom prst="rect">
            <a:avLst/>
          </a:prstGeom>
        </p:spPr>
      </p:pic>
      <p:sp>
        <p:nvSpPr>
          <p:cNvPr id="7" name="Text 4"/>
          <p:cNvSpPr/>
          <p:nvPr/>
        </p:nvSpPr>
        <p:spPr>
          <a:xfrm>
            <a:off x="3621167" y="8437007"/>
            <a:ext cx="7388066" cy="248722"/>
          </a:xfrm>
          <a:prstGeom prst="rect">
            <a:avLst/>
          </a:prstGeom>
          <a:noFill/>
          <a:ln/>
        </p:spPr>
        <p:txBody>
          <a:bodyPr wrap="none" rtlCol="0" anchor="t"/>
          <a:lstStyle/>
          <a:p>
            <a:pPr marL="0" indent="0">
              <a:lnSpc>
                <a:spcPts val="1960"/>
              </a:lnSpc>
              <a:buNone/>
            </a:pPr>
            <a:r>
              <a:rPr lang="en-US" sz="1225" kern="0" spc="-24" dirty="0">
                <a:solidFill>
                  <a:srgbClr val="E5E0DF"/>
                </a:solidFill>
                <a:latin typeface="Inter" pitchFamily="34" charset="0"/>
                <a:ea typeface="Inter" pitchFamily="34" charset="-122"/>
                <a:cs typeface="Inter" pitchFamily="34" charset="-120"/>
              </a:rPr>
              <a:t>Электроскоп Вольты</a:t>
            </a:r>
            <a:endParaRPr lang="en-US" sz="1225"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sp>
        <p:nvSpPr>
          <p:cNvPr id="4" name="Text 2"/>
          <p:cNvSpPr/>
          <p:nvPr/>
        </p:nvSpPr>
        <p:spPr>
          <a:xfrm>
            <a:off x="2037993" y="830937"/>
            <a:ext cx="10554414" cy="2843213"/>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В 1775 году Алессандро изобрел электрофор (электрическую индукционную машину), способную вырабатывать разряды статического электричества. В основе работы прибора лежало явление электризации с помощью индукции. Он состоит из двух металлических дисков, один из которых покрыт смолой. В процессе его натирания происходит заряд отрицательным электричеством. При поднесении к нему другого диска последний заряжается, однако если отвести несвязанный ток в землю предмет получит положительный заряд. С помощью многократного повторения этого цикла можно существенно увеличивать заряд. Автор утверждал, что его прибор не теряет эффективности даже через трое суток после зарядки.</a:t>
            </a:r>
            <a:endParaRPr lang="en-US" sz="1750" dirty="0"/>
          </a:p>
        </p:txBody>
      </p:sp>
      <p:pic>
        <p:nvPicPr>
          <p:cNvPr id="5" name="Image 0" descr="preencoded.png"/>
          <p:cNvPicPr>
            <a:picLocks noChangeAspect="1"/>
          </p:cNvPicPr>
          <p:nvPr/>
        </p:nvPicPr>
        <p:blipFill>
          <a:blip r:embed="rId3"/>
          <a:stretch>
            <a:fillRect/>
          </a:stretch>
        </p:blipFill>
        <p:spPr>
          <a:xfrm>
            <a:off x="2037993" y="3924062"/>
            <a:ext cx="5915978" cy="3069074"/>
          </a:xfrm>
          <a:prstGeom prst="rect">
            <a:avLst/>
          </a:prstGeom>
        </p:spPr>
      </p:pic>
      <p:sp>
        <p:nvSpPr>
          <p:cNvPr id="6" name="Text 3"/>
          <p:cNvSpPr/>
          <p:nvPr/>
        </p:nvSpPr>
        <p:spPr>
          <a:xfrm>
            <a:off x="2037993" y="7243048"/>
            <a:ext cx="10554414" cy="355402"/>
          </a:xfrm>
          <a:prstGeom prst="rect">
            <a:avLst/>
          </a:prstGeom>
          <a:noFill/>
          <a:ln/>
        </p:spPr>
        <p:txBody>
          <a:bodyPr wrap="non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Электрофор Вольты</a:t>
            </a:r>
            <a:endParaRPr lang="en-US" sz="175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10972800" y="0"/>
            <a:ext cx="3657600" cy="8229600"/>
          </a:xfrm>
          <a:prstGeom prst="rect">
            <a:avLst/>
          </a:prstGeom>
        </p:spPr>
      </p:pic>
      <p:sp>
        <p:nvSpPr>
          <p:cNvPr id="5" name="Text 2"/>
          <p:cNvSpPr/>
          <p:nvPr/>
        </p:nvSpPr>
        <p:spPr>
          <a:xfrm>
            <a:off x="833199" y="712589"/>
            <a:ext cx="8538805" cy="694373"/>
          </a:xfrm>
          <a:prstGeom prst="rect">
            <a:avLst/>
          </a:prstGeom>
          <a:noFill/>
          <a:ln/>
        </p:spPr>
        <p:txBody>
          <a:bodyPr wrap="non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Образование и научная карьера</a:t>
            </a:r>
            <a:endParaRPr lang="en-US" sz="4374" dirty="0"/>
          </a:p>
        </p:txBody>
      </p:sp>
      <p:sp>
        <p:nvSpPr>
          <p:cNvPr id="6" name="Shape 3"/>
          <p:cNvSpPr/>
          <p:nvPr/>
        </p:nvSpPr>
        <p:spPr>
          <a:xfrm>
            <a:off x="1144310" y="1740218"/>
            <a:ext cx="44410" cy="5776793"/>
          </a:xfrm>
          <a:prstGeom prst="roundRect">
            <a:avLst>
              <a:gd name="adj" fmla="val 225151"/>
            </a:avLst>
          </a:prstGeom>
          <a:solidFill>
            <a:srgbClr val="140099"/>
          </a:solidFill>
          <a:ln/>
        </p:spPr>
      </p:sp>
      <p:sp>
        <p:nvSpPr>
          <p:cNvPr id="7" name="Shape 4"/>
          <p:cNvSpPr/>
          <p:nvPr/>
        </p:nvSpPr>
        <p:spPr>
          <a:xfrm>
            <a:off x="1416427" y="2141518"/>
            <a:ext cx="777597" cy="44410"/>
          </a:xfrm>
          <a:prstGeom prst="roundRect">
            <a:avLst>
              <a:gd name="adj" fmla="val 225151"/>
            </a:avLst>
          </a:prstGeom>
          <a:solidFill>
            <a:srgbClr val="140099"/>
          </a:solidFill>
          <a:ln/>
        </p:spPr>
      </p:sp>
      <p:sp>
        <p:nvSpPr>
          <p:cNvPr id="8" name="Shape 5"/>
          <p:cNvSpPr/>
          <p:nvPr/>
        </p:nvSpPr>
        <p:spPr>
          <a:xfrm>
            <a:off x="916484" y="1913811"/>
            <a:ext cx="499943" cy="499943"/>
          </a:xfrm>
          <a:prstGeom prst="roundRect">
            <a:avLst>
              <a:gd name="adj" fmla="val 20000"/>
            </a:avLst>
          </a:prstGeom>
          <a:solidFill>
            <a:srgbClr val="110080"/>
          </a:solidFill>
          <a:ln w="13811">
            <a:solidFill>
              <a:srgbClr val="140099"/>
            </a:solidFill>
            <a:prstDash val="solid"/>
          </a:ln>
        </p:spPr>
      </p:sp>
      <p:sp>
        <p:nvSpPr>
          <p:cNvPr id="9" name="Text 6"/>
          <p:cNvSpPr/>
          <p:nvPr/>
        </p:nvSpPr>
        <p:spPr>
          <a:xfrm>
            <a:off x="1087576" y="1955483"/>
            <a:ext cx="157758" cy="416481"/>
          </a:xfrm>
          <a:prstGeom prst="rect">
            <a:avLst/>
          </a:prstGeom>
          <a:noFill/>
          <a:ln/>
        </p:spPr>
        <p:txBody>
          <a:bodyPr wrap="none" rtlCol="0" anchor="t"/>
          <a:lstStyle/>
          <a:p>
            <a:pPr marL="0" indent="0" algn="ctr">
              <a:lnSpc>
                <a:spcPts val="3281"/>
              </a:lnSpc>
              <a:buNone/>
            </a:pPr>
            <a:r>
              <a:rPr lang="en-US" sz="2624" b="1" kern="0" spc="-79" dirty="0">
                <a:solidFill>
                  <a:srgbClr val="E5E0DF"/>
                </a:solidFill>
                <a:latin typeface="Inter" pitchFamily="34" charset="0"/>
                <a:ea typeface="Inter" pitchFamily="34" charset="-122"/>
                <a:cs typeface="Inter" pitchFamily="34" charset="-120"/>
              </a:rPr>
              <a:t>1</a:t>
            </a:r>
            <a:endParaRPr lang="en-US" sz="2624" dirty="0"/>
          </a:p>
        </p:txBody>
      </p:sp>
      <p:sp>
        <p:nvSpPr>
          <p:cNvPr id="10" name="Text 7"/>
          <p:cNvSpPr/>
          <p:nvPr/>
        </p:nvSpPr>
        <p:spPr>
          <a:xfrm>
            <a:off x="2388513" y="1962388"/>
            <a:ext cx="2221944" cy="347186"/>
          </a:xfrm>
          <a:prstGeom prst="rect">
            <a:avLst/>
          </a:prstGeom>
          <a:noFill/>
          <a:ln/>
        </p:spPr>
        <p:txBody>
          <a:bodyPr wrap="none" rtlCol="0" anchor="t"/>
          <a:lstStyle/>
          <a:p>
            <a:pPr marL="0" indent="0" algn="l">
              <a:lnSpc>
                <a:spcPts val="2734"/>
              </a:lnSpc>
              <a:buNone/>
            </a:pPr>
            <a:r>
              <a:rPr lang="en-US" sz="2187" b="1" kern="0" spc="-66" dirty="0">
                <a:solidFill>
                  <a:srgbClr val="E5E0DF"/>
                </a:solidFill>
                <a:latin typeface="Inter" pitchFamily="34" charset="0"/>
                <a:ea typeface="Inter" pitchFamily="34" charset="-122"/>
                <a:cs typeface="Inter" pitchFamily="34" charset="-120"/>
              </a:rPr>
              <a:t>1775</a:t>
            </a:r>
            <a:endParaRPr lang="en-US" sz="2187" dirty="0"/>
          </a:p>
        </p:txBody>
      </p:sp>
      <p:sp>
        <p:nvSpPr>
          <p:cNvPr id="11" name="Text 8"/>
          <p:cNvSpPr/>
          <p:nvPr/>
        </p:nvSpPr>
        <p:spPr>
          <a:xfrm>
            <a:off x="2388513" y="2442805"/>
            <a:ext cx="7751088" cy="710803"/>
          </a:xfrm>
          <a:prstGeom prst="rect">
            <a:avLst/>
          </a:prstGeom>
          <a:noFill/>
          <a:ln/>
        </p:spPr>
        <p:txBody>
          <a:bodyPr wrap="square" rtlCol="0" anchor="t"/>
          <a:lstStyle/>
          <a:p>
            <a:pPr marL="0" indent="0" algn="l">
              <a:lnSpc>
                <a:spcPts val="2799"/>
              </a:lnSpc>
              <a:buNone/>
            </a:pPr>
            <a:r>
              <a:rPr lang="en-US" sz="1750" kern="0" spc="-35" dirty="0">
                <a:solidFill>
                  <a:srgbClr val="E5E0DF"/>
                </a:solidFill>
                <a:latin typeface="Inter" pitchFamily="34" charset="0"/>
                <a:ea typeface="Inter" pitchFamily="34" charset="-122"/>
                <a:cs typeface="Inter" pitchFamily="34" charset="-120"/>
              </a:rPr>
              <a:t>Вольта получает степень доктора философии и начинает преподавать в университете Павии.</a:t>
            </a:r>
            <a:endParaRPr lang="en-US" sz="1750" dirty="0"/>
          </a:p>
        </p:txBody>
      </p:sp>
      <p:sp>
        <p:nvSpPr>
          <p:cNvPr id="12" name="Shape 9"/>
          <p:cNvSpPr/>
          <p:nvPr/>
        </p:nvSpPr>
        <p:spPr>
          <a:xfrm>
            <a:off x="1416427" y="4141172"/>
            <a:ext cx="777597" cy="44410"/>
          </a:xfrm>
          <a:prstGeom prst="roundRect">
            <a:avLst>
              <a:gd name="adj" fmla="val 225151"/>
            </a:avLst>
          </a:prstGeom>
          <a:solidFill>
            <a:srgbClr val="140099"/>
          </a:solidFill>
          <a:ln/>
        </p:spPr>
      </p:sp>
      <p:sp>
        <p:nvSpPr>
          <p:cNvPr id="13" name="Shape 10"/>
          <p:cNvSpPr/>
          <p:nvPr/>
        </p:nvSpPr>
        <p:spPr>
          <a:xfrm>
            <a:off x="916484" y="3913465"/>
            <a:ext cx="499943" cy="499943"/>
          </a:xfrm>
          <a:prstGeom prst="roundRect">
            <a:avLst>
              <a:gd name="adj" fmla="val 20000"/>
            </a:avLst>
          </a:prstGeom>
          <a:solidFill>
            <a:srgbClr val="110080"/>
          </a:solidFill>
          <a:ln w="13811">
            <a:solidFill>
              <a:srgbClr val="140099"/>
            </a:solidFill>
            <a:prstDash val="solid"/>
          </a:ln>
        </p:spPr>
      </p:sp>
      <p:sp>
        <p:nvSpPr>
          <p:cNvPr id="14" name="Text 11"/>
          <p:cNvSpPr/>
          <p:nvPr/>
        </p:nvSpPr>
        <p:spPr>
          <a:xfrm>
            <a:off x="1068526" y="3955137"/>
            <a:ext cx="195858" cy="416481"/>
          </a:xfrm>
          <a:prstGeom prst="rect">
            <a:avLst/>
          </a:prstGeom>
          <a:noFill/>
          <a:ln/>
        </p:spPr>
        <p:txBody>
          <a:bodyPr wrap="none" rtlCol="0" anchor="t"/>
          <a:lstStyle/>
          <a:p>
            <a:pPr marL="0" indent="0" algn="ctr">
              <a:lnSpc>
                <a:spcPts val="3281"/>
              </a:lnSpc>
              <a:buNone/>
            </a:pPr>
            <a:r>
              <a:rPr lang="en-US" sz="2624" b="1" kern="0" spc="-79" dirty="0">
                <a:solidFill>
                  <a:srgbClr val="E5E0DF"/>
                </a:solidFill>
                <a:latin typeface="Inter" pitchFamily="34" charset="0"/>
                <a:ea typeface="Inter" pitchFamily="34" charset="-122"/>
                <a:cs typeface="Inter" pitchFamily="34" charset="-120"/>
              </a:rPr>
              <a:t>2</a:t>
            </a:r>
            <a:endParaRPr lang="en-US" sz="2624" dirty="0"/>
          </a:p>
        </p:txBody>
      </p:sp>
      <p:sp>
        <p:nvSpPr>
          <p:cNvPr id="15" name="Text 12"/>
          <p:cNvSpPr/>
          <p:nvPr/>
        </p:nvSpPr>
        <p:spPr>
          <a:xfrm>
            <a:off x="2388513" y="3962043"/>
            <a:ext cx="2221944" cy="347186"/>
          </a:xfrm>
          <a:prstGeom prst="rect">
            <a:avLst/>
          </a:prstGeom>
          <a:noFill/>
          <a:ln/>
        </p:spPr>
        <p:txBody>
          <a:bodyPr wrap="none" rtlCol="0" anchor="t"/>
          <a:lstStyle/>
          <a:p>
            <a:pPr marL="0" indent="0" algn="l">
              <a:lnSpc>
                <a:spcPts val="2734"/>
              </a:lnSpc>
              <a:buNone/>
            </a:pPr>
            <a:r>
              <a:rPr lang="en-US" sz="2187" b="1" kern="0" spc="-66" dirty="0">
                <a:solidFill>
                  <a:srgbClr val="E5E0DF"/>
                </a:solidFill>
                <a:latin typeface="Inter" pitchFamily="34" charset="0"/>
                <a:ea typeface="Inter" pitchFamily="34" charset="-122"/>
                <a:cs typeface="Inter" pitchFamily="34" charset="-120"/>
              </a:rPr>
              <a:t>1781</a:t>
            </a:r>
            <a:endParaRPr lang="en-US" sz="2187" dirty="0"/>
          </a:p>
        </p:txBody>
      </p:sp>
      <p:sp>
        <p:nvSpPr>
          <p:cNvPr id="16" name="Text 13"/>
          <p:cNvSpPr/>
          <p:nvPr/>
        </p:nvSpPr>
        <p:spPr>
          <a:xfrm>
            <a:off x="2388513" y="4442460"/>
            <a:ext cx="7751088" cy="355402"/>
          </a:xfrm>
          <a:prstGeom prst="rect">
            <a:avLst/>
          </a:prstGeom>
          <a:noFill/>
          <a:ln/>
        </p:spPr>
        <p:txBody>
          <a:bodyPr wrap="none" rtlCol="0" anchor="t"/>
          <a:lstStyle/>
          <a:p>
            <a:pPr marL="0" indent="0" algn="l">
              <a:lnSpc>
                <a:spcPts val="2799"/>
              </a:lnSpc>
              <a:buNone/>
            </a:pPr>
            <a:r>
              <a:rPr lang="en-US" sz="1750" kern="0" spc="-35" dirty="0">
                <a:solidFill>
                  <a:srgbClr val="E5E0DF"/>
                </a:solidFill>
                <a:latin typeface="Inter" pitchFamily="34" charset="0"/>
                <a:ea typeface="Inter" pitchFamily="34" charset="-122"/>
                <a:cs typeface="Inter" pitchFamily="34" charset="-120"/>
              </a:rPr>
              <a:t>Он становится профессором физики и химии в университете в Павии.</a:t>
            </a:r>
            <a:endParaRPr lang="en-US" sz="1750" dirty="0"/>
          </a:p>
        </p:txBody>
      </p:sp>
      <p:sp>
        <p:nvSpPr>
          <p:cNvPr id="17" name="Shape 14"/>
          <p:cNvSpPr/>
          <p:nvPr/>
        </p:nvSpPr>
        <p:spPr>
          <a:xfrm>
            <a:off x="1416427" y="6140827"/>
            <a:ext cx="777597" cy="44410"/>
          </a:xfrm>
          <a:prstGeom prst="roundRect">
            <a:avLst>
              <a:gd name="adj" fmla="val 225151"/>
            </a:avLst>
          </a:prstGeom>
          <a:solidFill>
            <a:srgbClr val="140099"/>
          </a:solidFill>
          <a:ln/>
        </p:spPr>
      </p:sp>
      <p:sp>
        <p:nvSpPr>
          <p:cNvPr id="18" name="Shape 15"/>
          <p:cNvSpPr/>
          <p:nvPr/>
        </p:nvSpPr>
        <p:spPr>
          <a:xfrm>
            <a:off x="916484" y="5913120"/>
            <a:ext cx="499943" cy="499943"/>
          </a:xfrm>
          <a:prstGeom prst="roundRect">
            <a:avLst>
              <a:gd name="adj" fmla="val 20000"/>
            </a:avLst>
          </a:prstGeom>
          <a:solidFill>
            <a:srgbClr val="110080"/>
          </a:solidFill>
          <a:ln w="13811">
            <a:solidFill>
              <a:srgbClr val="140099"/>
            </a:solidFill>
            <a:prstDash val="solid"/>
          </a:ln>
        </p:spPr>
      </p:sp>
      <p:sp>
        <p:nvSpPr>
          <p:cNvPr id="19" name="Text 16"/>
          <p:cNvSpPr/>
          <p:nvPr/>
        </p:nvSpPr>
        <p:spPr>
          <a:xfrm>
            <a:off x="1064716" y="5954792"/>
            <a:ext cx="203478" cy="416481"/>
          </a:xfrm>
          <a:prstGeom prst="rect">
            <a:avLst/>
          </a:prstGeom>
          <a:noFill/>
          <a:ln/>
        </p:spPr>
        <p:txBody>
          <a:bodyPr wrap="none" rtlCol="0" anchor="t"/>
          <a:lstStyle/>
          <a:p>
            <a:pPr marL="0" indent="0" algn="ctr">
              <a:lnSpc>
                <a:spcPts val="3281"/>
              </a:lnSpc>
              <a:buNone/>
            </a:pPr>
            <a:r>
              <a:rPr lang="en-US" sz="2624" b="1" kern="0" spc="-79" dirty="0">
                <a:solidFill>
                  <a:srgbClr val="E5E0DF"/>
                </a:solidFill>
                <a:latin typeface="Inter" pitchFamily="34" charset="0"/>
                <a:ea typeface="Inter" pitchFamily="34" charset="-122"/>
                <a:cs typeface="Inter" pitchFamily="34" charset="-120"/>
              </a:rPr>
              <a:t>3</a:t>
            </a:r>
            <a:endParaRPr lang="en-US" sz="2624" dirty="0"/>
          </a:p>
        </p:txBody>
      </p:sp>
      <p:sp>
        <p:nvSpPr>
          <p:cNvPr id="20" name="Text 17"/>
          <p:cNvSpPr/>
          <p:nvPr/>
        </p:nvSpPr>
        <p:spPr>
          <a:xfrm>
            <a:off x="2388513" y="5961698"/>
            <a:ext cx="2221944" cy="347186"/>
          </a:xfrm>
          <a:prstGeom prst="rect">
            <a:avLst/>
          </a:prstGeom>
          <a:noFill/>
          <a:ln/>
        </p:spPr>
        <p:txBody>
          <a:bodyPr wrap="none" rtlCol="0" anchor="t"/>
          <a:lstStyle/>
          <a:p>
            <a:pPr marL="0" indent="0" algn="l">
              <a:lnSpc>
                <a:spcPts val="2734"/>
              </a:lnSpc>
              <a:buNone/>
            </a:pPr>
            <a:r>
              <a:rPr lang="en-US" sz="2187" b="1" kern="0" spc="-66" dirty="0">
                <a:solidFill>
                  <a:srgbClr val="E5E0DF"/>
                </a:solidFill>
                <a:latin typeface="Inter" pitchFamily="34" charset="0"/>
                <a:ea typeface="Inter" pitchFamily="34" charset="-122"/>
                <a:cs typeface="Inter" pitchFamily="34" charset="-120"/>
              </a:rPr>
              <a:t>1794</a:t>
            </a:r>
            <a:endParaRPr lang="en-US" sz="2187" dirty="0"/>
          </a:p>
        </p:txBody>
      </p:sp>
      <p:sp>
        <p:nvSpPr>
          <p:cNvPr id="21" name="Text 18"/>
          <p:cNvSpPr/>
          <p:nvPr/>
        </p:nvSpPr>
        <p:spPr>
          <a:xfrm>
            <a:off x="2388513" y="6442115"/>
            <a:ext cx="7751088" cy="355402"/>
          </a:xfrm>
          <a:prstGeom prst="rect">
            <a:avLst/>
          </a:prstGeom>
          <a:noFill/>
          <a:ln/>
        </p:spPr>
        <p:txBody>
          <a:bodyPr wrap="none" rtlCol="0" anchor="t"/>
          <a:lstStyle/>
          <a:p>
            <a:pPr marL="0" indent="0" algn="l">
              <a:lnSpc>
                <a:spcPts val="2799"/>
              </a:lnSpc>
              <a:buNone/>
            </a:pPr>
            <a:r>
              <a:rPr lang="en-US" sz="1750" kern="0" spc="-35" dirty="0">
                <a:solidFill>
                  <a:srgbClr val="E5E0DF"/>
                </a:solidFill>
                <a:latin typeface="Inter" pitchFamily="34" charset="0"/>
                <a:ea typeface="Inter" pitchFamily="34" charset="-122"/>
                <a:cs typeface="Inter" pitchFamily="34" charset="-120"/>
              </a:rPr>
              <a:t>Вольта избирают членом Британского королевского общества.</a:t>
            </a:r>
            <a:endParaRPr lang="en-US" sz="175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5" name="Shape 2"/>
          <p:cNvSpPr/>
          <p:nvPr/>
        </p:nvSpPr>
        <p:spPr>
          <a:xfrm>
            <a:off x="0" y="0"/>
            <a:ext cx="14630400" cy="8229600"/>
          </a:xfrm>
          <a:prstGeom prst="rect">
            <a:avLst/>
          </a:prstGeom>
          <a:solidFill>
            <a:srgbClr val="272525">
              <a:alpha val="80000"/>
            </a:srgbClr>
          </a:solidFill>
          <a:ln/>
        </p:spPr>
      </p:sp>
      <p:sp>
        <p:nvSpPr>
          <p:cNvPr id="6" name="Text 3"/>
          <p:cNvSpPr/>
          <p:nvPr/>
        </p:nvSpPr>
        <p:spPr>
          <a:xfrm>
            <a:off x="2037993" y="1380530"/>
            <a:ext cx="6963847" cy="694373"/>
          </a:xfrm>
          <a:prstGeom prst="rect">
            <a:avLst/>
          </a:prstGeom>
          <a:noFill/>
          <a:ln/>
        </p:spPr>
        <p:txBody>
          <a:bodyPr wrap="non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Открытие электромотора</a:t>
            </a:r>
            <a:endParaRPr lang="en-US" sz="4374" dirty="0"/>
          </a:p>
        </p:txBody>
      </p:sp>
      <p:pic>
        <p:nvPicPr>
          <p:cNvPr id="7" name="Image 1" descr="preencoded.png"/>
          <p:cNvPicPr>
            <a:picLocks noChangeAspect="1"/>
          </p:cNvPicPr>
          <p:nvPr/>
        </p:nvPicPr>
        <p:blipFill>
          <a:blip r:embed="rId4"/>
          <a:stretch>
            <a:fillRect/>
          </a:stretch>
        </p:blipFill>
        <p:spPr>
          <a:xfrm>
            <a:off x="2037993" y="2408158"/>
            <a:ext cx="4166235" cy="3124676"/>
          </a:xfrm>
          <a:prstGeom prst="rect">
            <a:avLst/>
          </a:prstGeom>
        </p:spPr>
      </p:pic>
      <p:sp>
        <p:nvSpPr>
          <p:cNvPr id="8" name="Text 4"/>
          <p:cNvSpPr/>
          <p:nvPr/>
        </p:nvSpPr>
        <p:spPr>
          <a:xfrm>
            <a:off x="2037993" y="5782747"/>
            <a:ext cx="10554414" cy="1066205"/>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В 1800 году Вольта удалось создать первый электромотор, который использовал химическую реакцию для создания электрического тока. Это открытие открыло новые возможности в области энергетики и привело к развитию электротехники.</a:t>
            </a:r>
            <a:endParaRPr lang="en-US" sz="175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5" name="Text 2"/>
          <p:cNvSpPr/>
          <p:nvPr/>
        </p:nvSpPr>
        <p:spPr>
          <a:xfrm>
            <a:off x="833199" y="2890123"/>
            <a:ext cx="4443889" cy="694373"/>
          </a:xfrm>
          <a:prstGeom prst="rect">
            <a:avLst/>
          </a:prstGeom>
          <a:noFill/>
          <a:ln/>
        </p:spPr>
        <p:txBody>
          <a:bodyPr wrap="non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Закон Вольта</a:t>
            </a:r>
            <a:endParaRPr lang="en-US" sz="4374" dirty="0"/>
          </a:p>
        </p:txBody>
      </p:sp>
      <p:sp>
        <p:nvSpPr>
          <p:cNvPr id="6" name="Text 3"/>
          <p:cNvSpPr/>
          <p:nvPr/>
        </p:nvSpPr>
        <p:spPr>
          <a:xfrm>
            <a:off x="833199" y="3917752"/>
            <a:ext cx="7477601" cy="1421606"/>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В 1800 году Вольта сформулировал закон, который объясняет разницу потенциалов между двумя точками в электрической цепи. Данный закон является основой для расчета и проектирования электрических схем и устройств.</a:t>
            </a:r>
            <a:endParaRPr lang="en-US" sz="175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pic>
        <p:nvPicPr>
          <p:cNvPr id="4" name="Image 0" descr="preencoded.png"/>
          <p:cNvPicPr>
            <a:picLocks noChangeAspect="1"/>
          </p:cNvPicPr>
          <p:nvPr/>
        </p:nvPicPr>
        <p:blipFill>
          <a:blip r:embed="rId3"/>
          <a:stretch>
            <a:fillRect/>
          </a:stretch>
        </p:blipFill>
        <p:spPr>
          <a:xfrm>
            <a:off x="0" y="0"/>
            <a:ext cx="3657600" cy="8229600"/>
          </a:xfrm>
          <a:prstGeom prst="rect">
            <a:avLst/>
          </a:prstGeom>
        </p:spPr>
      </p:pic>
      <p:sp>
        <p:nvSpPr>
          <p:cNvPr id="5" name="Text 2"/>
          <p:cNvSpPr/>
          <p:nvPr/>
        </p:nvSpPr>
        <p:spPr>
          <a:xfrm>
            <a:off x="4490799" y="946428"/>
            <a:ext cx="9306401" cy="1388745"/>
          </a:xfrm>
          <a:prstGeom prst="rect">
            <a:avLst/>
          </a:prstGeom>
          <a:noFill/>
          <a:ln/>
        </p:spPr>
        <p:txBody>
          <a:bodyPr wrap="squar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Исследования в области электричества и магнетизма</a:t>
            </a:r>
            <a:endParaRPr lang="en-US" sz="4374" dirty="0"/>
          </a:p>
        </p:txBody>
      </p:sp>
      <p:sp>
        <p:nvSpPr>
          <p:cNvPr id="6" name="Shape 3"/>
          <p:cNvSpPr/>
          <p:nvPr/>
        </p:nvSpPr>
        <p:spPr>
          <a:xfrm>
            <a:off x="4490799" y="2668429"/>
            <a:ext cx="4542115" cy="2729389"/>
          </a:xfrm>
          <a:prstGeom prst="roundRect">
            <a:avLst>
              <a:gd name="adj" fmla="val 3663"/>
            </a:avLst>
          </a:prstGeom>
          <a:solidFill>
            <a:srgbClr val="110080"/>
          </a:solidFill>
          <a:ln w="13811">
            <a:solidFill>
              <a:srgbClr val="140099"/>
            </a:solidFill>
            <a:prstDash val="solid"/>
          </a:ln>
        </p:spPr>
      </p:sp>
      <p:sp>
        <p:nvSpPr>
          <p:cNvPr id="7" name="Text 4"/>
          <p:cNvSpPr/>
          <p:nvPr/>
        </p:nvSpPr>
        <p:spPr>
          <a:xfrm>
            <a:off x="4726781" y="2904411"/>
            <a:ext cx="2221944" cy="347186"/>
          </a:xfrm>
          <a:prstGeom prst="rect">
            <a:avLst/>
          </a:prstGeom>
          <a:noFill/>
          <a:ln/>
        </p:spPr>
        <p:txBody>
          <a:bodyPr wrap="none" rtlCol="0" anchor="t"/>
          <a:lstStyle/>
          <a:p>
            <a:pPr marL="0" indent="0">
              <a:lnSpc>
                <a:spcPts val="2734"/>
              </a:lnSpc>
              <a:buNone/>
            </a:pPr>
            <a:r>
              <a:rPr lang="en-US" sz="2187" b="1" kern="0" spc="-66" dirty="0">
                <a:solidFill>
                  <a:srgbClr val="E5E0DF"/>
                </a:solidFill>
                <a:latin typeface="Inter" pitchFamily="34" charset="0"/>
                <a:ea typeface="Inter" pitchFamily="34" charset="-122"/>
                <a:cs typeface="Inter" pitchFamily="34" charset="-120"/>
              </a:rPr>
              <a:t>Электролиз</a:t>
            </a:r>
            <a:endParaRPr lang="en-US" sz="2187" dirty="0"/>
          </a:p>
        </p:txBody>
      </p:sp>
      <p:sp>
        <p:nvSpPr>
          <p:cNvPr id="8" name="Text 5"/>
          <p:cNvSpPr/>
          <p:nvPr/>
        </p:nvSpPr>
        <p:spPr>
          <a:xfrm>
            <a:off x="4726781" y="3384828"/>
            <a:ext cx="4070152" cy="1777008"/>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Он исследовал электролиз и установил закон, который описывает отношение между количеством выделенного газа и протекающим через раствор тока.</a:t>
            </a:r>
            <a:endParaRPr lang="en-US" sz="1750" dirty="0"/>
          </a:p>
        </p:txBody>
      </p:sp>
      <p:sp>
        <p:nvSpPr>
          <p:cNvPr id="9" name="Shape 6"/>
          <p:cNvSpPr/>
          <p:nvPr/>
        </p:nvSpPr>
        <p:spPr>
          <a:xfrm>
            <a:off x="9255085" y="2668429"/>
            <a:ext cx="4542115" cy="2729389"/>
          </a:xfrm>
          <a:prstGeom prst="roundRect">
            <a:avLst>
              <a:gd name="adj" fmla="val 3663"/>
            </a:avLst>
          </a:prstGeom>
          <a:solidFill>
            <a:srgbClr val="110080"/>
          </a:solidFill>
          <a:ln w="13811">
            <a:solidFill>
              <a:srgbClr val="140099"/>
            </a:solidFill>
            <a:prstDash val="solid"/>
          </a:ln>
        </p:spPr>
      </p:sp>
      <p:sp>
        <p:nvSpPr>
          <p:cNvPr id="10" name="Text 7"/>
          <p:cNvSpPr/>
          <p:nvPr/>
        </p:nvSpPr>
        <p:spPr>
          <a:xfrm>
            <a:off x="9491067" y="2904411"/>
            <a:ext cx="3822740" cy="347186"/>
          </a:xfrm>
          <a:prstGeom prst="rect">
            <a:avLst/>
          </a:prstGeom>
          <a:noFill/>
          <a:ln/>
        </p:spPr>
        <p:txBody>
          <a:bodyPr wrap="none" rtlCol="0" anchor="t"/>
          <a:lstStyle/>
          <a:p>
            <a:pPr marL="0" indent="0">
              <a:lnSpc>
                <a:spcPts val="2734"/>
              </a:lnSpc>
              <a:buNone/>
            </a:pPr>
            <a:r>
              <a:rPr lang="en-US" sz="2187" b="1" kern="0" spc="-66" dirty="0">
                <a:solidFill>
                  <a:srgbClr val="E5E0DF"/>
                </a:solidFill>
                <a:latin typeface="Inter" pitchFamily="34" charset="0"/>
                <a:ea typeface="Inter" pitchFamily="34" charset="-122"/>
                <a:cs typeface="Inter" pitchFamily="34" charset="-120"/>
              </a:rPr>
              <a:t>Электрический конденсатор</a:t>
            </a:r>
            <a:endParaRPr lang="en-US" sz="2187" dirty="0"/>
          </a:p>
        </p:txBody>
      </p:sp>
      <p:sp>
        <p:nvSpPr>
          <p:cNvPr id="11" name="Text 8"/>
          <p:cNvSpPr/>
          <p:nvPr/>
        </p:nvSpPr>
        <p:spPr>
          <a:xfrm>
            <a:off x="9491067" y="3384828"/>
            <a:ext cx="4070152" cy="1066205"/>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Вольта устройство для хранения электрического заряда — электрический конденсатор.</a:t>
            </a:r>
            <a:endParaRPr lang="en-US" sz="1750" dirty="0"/>
          </a:p>
        </p:txBody>
      </p:sp>
      <p:sp>
        <p:nvSpPr>
          <p:cNvPr id="12" name="Shape 9"/>
          <p:cNvSpPr/>
          <p:nvPr/>
        </p:nvSpPr>
        <p:spPr>
          <a:xfrm>
            <a:off x="4490799" y="5619988"/>
            <a:ext cx="9306401" cy="1663184"/>
          </a:xfrm>
          <a:prstGeom prst="roundRect">
            <a:avLst>
              <a:gd name="adj" fmla="val 6012"/>
            </a:avLst>
          </a:prstGeom>
          <a:solidFill>
            <a:srgbClr val="110080"/>
          </a:solidFill>
          <a:ln w="13811">
            <a:solidFill>
              <a:srgbClr val="140099"/>
            </a:solidFill>
            <a:prstDash val="solid"/>
          </a:ln>
        </p:spPr>
      </p:sp>
      <p:sp>
        <p:nvSpPr>
          <p:cNvPr id="13" name="Text 10"/>
          <p:cNvSpPr/>
          <p:nvPr/>
        </p:nvSpPr>
        <p:spPr>
          <a:xfrm>
            <a:off x="4726781" y="5855970"/>
            <a:ext cx="2221944" cy="347186"/>
          </a:xfrm>
          <a:prstGeom prst="rect">
            <a:avLst/>
          </a:prstGeom>
          <a:noFill/>
          <a:ln/>
        </p:spPr>
        <p:txBody>
          <a:bodyPr wrap="none" rtlCol="0" anchor="t"/>
          <a:lstStyle/>
          <a:p>
            <a:pPr marL="0" indent="0">
              <a:lnSpc>
                <a:spcPts val="2734"/>
              </a:lnSpc>
              <a:buNone/>
            </a:pPr>
            <a:r>
              <a:rPr lang="en-US" sz="2187" b="1" kern="0" spc="-66" dirty="0">
                <a:solidFill>
                  <a:srgbClr val="E5E0DF"/>
                </a:solidFill>
                <a:latin typeface="Inter" pitchFamily="34" charset="0"/>
                <a:ea typeface="Inter" pitchFamily="34" charset="-122"/>
                <a:cs typeface="Inter" pitchFamily="34" charset="-120"/>
              </a:rPr>
              <a:t>Магнитное поле</a:t>
            </a:r>
            <a:endParaRPr lang="en-US" sz="2187" dirty="0"/>
          </a:p>
        </p:txBody>
      </p:sp>
      <p:sp>
        <p:nvSpPr>
          <p:cNvPr id="14" name="Text 11"/>
          <p:cNvSpPr/>
          <p:nvPr/>
        </p:nvSpPr>
        <p:spPr>
          <a:xfrm>
            <a:off x="4726781" y="6336387"/>
            <a:ext cx="8834438" cy="710803"/>
          </a:xfrm>
          <a:prstGeom prst="rect">
            <a:avLst/>
          </a:prstGeom>
          <a:noFill/>
          <a:ln/>
        </p:spPr>
        <p:txBody>
          <a:bodyPr wrap="square" rtlCol="0" anchor="t"/>
          <a:lstStyle/>
          <a:p>
            <a:pPr marL="0" indent="0">
              <a:lnSpc>
                <a:spcPts val="2799"/>
              </a:lnSpc>
              <a:buNone/>
            </a:pPr>
            <a:r>
              <a:rPr lang="en-US" sz="1750" kern="0" spc="-35" dirty="0">
                <a:solidFill>
                  <a:srgbClr val="E5E0DF"/>
                </a:solidFill>
                <a:latin typeface="Inter" pitchFamily="34" charset="0"/>
                <a:ea typeface="Inter" pitchFamily="34" charset="-122"/>
                <a:cs typeface="Inter" pitchFamily="34" charset="-120"/>
              </a:rPr>
              <a:t>Он изучал магнетизм и опубликовал работы, в которых описывается существование магнитных полей вокруг проводящих контуров.</a:t>
            </a:r>
            <a:endParaRPr lang="en-US" sz="175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0C0C0C"/>
          </a:solidFill>
          <a:ln/>
        </p:spPr>
      </p:sp>
      <p:sp>
        <p:nvSpPr>
          <p:cNvPr id="3" name="Shape 1"/>
          <p:cNvSpPr/>
          <p:nvPr/>
        </p:nvSpPr>
        <p:spPr>
          <a:xfrm>
            <a:off x="0" y="0"/>
            <a:ext cx="14630400" cy="8229600"/>
          </a:xfrm>
          <a:prstGeom prst="rect">
            <a:avLst/>
          </a:prstGeom>
          <a:solidFill>
            <a:srgbClr val="272525"/>
          </a:solidFill>
          <a:ln w="13811">
            <a:solidFill>
              <a:srgbClr val="565151"/>
            </a:solidFill>
            <a:prstDash val="solid"/>
          </a:ln>
        </p:spPr>
      </p:sp>
      <p:sp>
        <p:nvSpPr>
          <p:cNvPr id="4" name="Text 2"/>
          <p:cNvSpPr/>
          <p:nvPr/>
        </p:nvSpPr>
        <p:spPr>
          <a:xfrm>
            <a:off x="2037993" y="912138"/>
            <a:ext cx="10554414" cy="1388745"/>
          </a:xfrm>
          <a:prstGeom prst="rect">
            <a:avLst/>
          </a:prstGeom>
          <a:noFill/>
          <a:ln/>
        </p:spPr>
        <p:txBody>
          <a:bodyPr wrap="square" rtlCol="0" anchor="t"/>
          <a:lstStyle/>
          <a:p>
            <a:pPr marL="0" indent="0">
              <a:lnSpc>
                <a:spcPts val="5468"/>
              </a:lnSpc>
              <a:buNone/>
            </a:pPr>
            <a:r>
              <a:rPr lang="en-US" sz="4374" b="1" kern="0" spc="-131" dirty="0">
                <a:solidFill>
                  <a:srgbClr val="FFFFFF"/>
                </a:solidFill>
                <a:latin typeface="Inter" pitchFamily="34" charset="0"/>
                <a:ea typeface="Inter" pitchFamily="34" charset="-122"/>
                <a:cs typeface="Inter" pitchFamily="34" charset="-120"/>
              </a:rPr>
              <a:t>Применение открытий Вольта в науке и технике</a:t>
            </a:r>
            <a:endParaRPr lang="en-US" sz="4374" dirty="0"/>
          </a:p>
        </p:txBody>
      </p:sp>
      <p:pic>
        <p:nvPicPr>
          <p:cNvPr id="5" name="Image 0" descr="preencoded.png"/>
          <p:cNvPicPr>
            <a:picLocks noChangeAspect="1"/>
          </p:cNvPicPr>
          <p:nvPr/>
        </p:nvPicPr>
        <p:blipFill>
          <a:blip r:embed="rId3"/>
          <a:stretch>
            <a:fillRect/>
          </a:stretch>
        </p:blipFill>
        <p:spPr>
          <a:xfrm>
            <a:off x="2037993" y="2745224"/>
            <a:ext cx="3295888" cy="2036921"/>
          </a:xfrm>
          <a:prstGeom prst="rect">
            <a:avLst/>
          </a:prstGeom>
        </p:spPr>
      </p:pic>
      <p:sp>
        <p:nvSpPr>
          <p:cNvPr id="6" name="Text 3"/>
          <p:cNvSpPr/>
          <p:nvPr/>
        </p:nvSpPr>
        <p:spPr>
          <a:xfrm>
            <a:off x="2037993" y="5059799"/>
            <a:ext cx="2358509" cy="347186"/>
          </a:xfrm>
          <a:prstGeom prst="rect">
            <a:avLst/>
          </a:prstGeom>
          <a:noFill/>
          <a:ln/>
        </p:spPr>
        <p:txBody>
          <a:bodyPr wrap="none" rtlCol="0" anchor="t"/>
          <a:lstStyle/>
          <a:p>
            <a:pPr marL="0" indent="0" algn="l">
              <a:lnSpc>
                <a:spcPts val="2734"/>
              </a:lnSpc>
              <a:buNone/>
            </a:pPr>
            <a:r>
              <a:rPr lang="en-US" sz="2187" b="1" kern="0" spc="-66" dirty="0">
                <a:solidFill>
                  <a:srgbClr val="FFFFFF"/>
                </a:solidFill>
                <a:latin typeface="Inter" pitchFamily="34" charset="0"/>
                <a:ea typeface="Inter" pitchFamily="34" charset="-122"/>
                <a:cs typeface="Inter" pitchFamily="34" charset="-120"/>
              </a:rPr>
              <a:t>Вольтова батарея</a:t>
            </a:r>
            <a:endParaRPr lang="en-US" sz="2187" dirty="0"/>
          </a:p>
        </p:txBody>
      </p:sp>
      <p:sp>
        <p:nvSpPr>
          <p:cNvPr id="7" name="Text 4"/>
          <p:cNvSpPr/>
          <p:nvPr/>
        </p:nvSpPr>
        <p:spPr>
          <a:xfrm>
            <a:off x="2037993" y="5540216"/>
            <a:ext cx="3295888" cy="1421606"/>
          </a:xfrm>
          <a:prstGeom prst="rect">
            <a:avLst/>
          </a:prstGeom>
          <a:noFill/>
          <a:ln/>
        </p:spPr>
        <p:txBody>
          <a:bodyPr wrap="square" rtlCol="0" anchor="t"/>
          <a:lstStyle/>
          <a:p>
            <a:pPr marL="0" indent="0" algn="l">
              <a:lnSpc>
                <a:spcPts val="2799"/>
              </a:lnSpc>
              <a:buNone/>
            </a:pPr>
            <a:r>
              <a:rPr lang="en-US" sz="1750" kern="0" spc="-35" dirty="0">
                <a:solidFill>
                  <a:srgbClr val="E5E0DF"/>
                </a:solidFill>
                <a:latin typeface="Inter" pitchFamily="34" charset="0"/>
                <a:ea typeface="Inter" pitchFamily="34" charset="-122"/>
                <a:cs typeface="Inter" pitchFamily="34" charset="-120"/>
              </a:rPr>
              <a:t>Вольта создал первую электрохимическую батарею, которая стала важной для развития электротехники.</a:t>
            </a:r>
            <a:endParaRPr lang="en-US" sz="1750" dirty="0"/>
          </a:p>
        </p:txBody>
      </p:sp>
      <p:pic>
        <p:nvPicPr>
          <p:cNvPr id="8" name="Image 1" descr="preencoded.png"/>
          <p:cNvPicPr>
            <a:picLocks noChangeAspect="1"/>
          </p:cNvPicPr>
          <p:nvPr/>
        </p:nvPicPr>
        <p:blipFill>
          <a:blip r:embed="rId4"/>
          <a:stretch>
            <a:fillRect/>
          </a:stretch>
        </p:blipFill>
        <p:spPr>
          <a:xfrm>
            <a:off x="5667137" y="2745224"/>
            <a:ext cx="3296007" cy="2037040"/>
          </a:xfrm>
          <a:prstGeom prst="rect">
            <a:avLst/>
          </a:prstGeom>
        </p:spPr>
      </p:pic>
      <p:sp>
        <p:nvSpPr>
          <p:cNvPr id="9" name="Text 5"/>
          <p:cNvSpPr/>
          <p:nvPr/>
        </p:nvSpPr>
        <p:spPr>
          <a:xfrm>
            <a:off x="5667137" y="5059918"/>
            <a:ext cx="2221944" cy="347186"/>
          </a:xfrm>
          <a:prstGeom prst="rect">
            <a:avLst/>
          </a:prstGeom>
          <a:noFill/>
          <a:ln/>
        </p:spPr>
        <p:txBody>
          <a:bodyPr wrap="none" rtlCol="0" anchor="t"/>
          <a:lstStyle/>
          <a:p>
            <a:pPr marL="0" indent="0" algn="l">
              <a:lnSpc>
                <a:spcPts val="2734"/>
              </a:lnSpc>
              <a:buNone/>
            </a:pPr>
            <a:r>
              <a:rPr lang="en-US" sz="2187" b="1" kern="0" spc="-66" dirty="0">
                <a:solidFill>
                  <a:srgbClr val="FFFFFF"/>
                </a:solidFill>
                <a:latin typeface="Inter" pitchFamily="34" charset="0"/>
                <a:ea typeface="Inter" pitchFamily="34" charset="-122"/>
                <a:cs typeface="Inter" pitchFamily="34" charset="-120"/>
              </a:rPr>
              <a:t>Вольтова группа</a:t>
            </a:r>
            <a:endParaRPr lang="en-US" sz="2187" dirty="0"/>
          </a:p>
        </p:txBody>
      </p:sp>
      <p:sp>
        <p:nvSpPr>
          <p:cNvPr id="10" name="Text 6"/>
          <p:cNvSpPr/>
          <p:nvPr/>
        </p:nvSpPr>
        <p:spPr>
          <a:xfrm>
            <a:off x="5667137" y="5540335"/>
            <a:ext cx="3296007" cy="1777008"/>
          </a:xfrm>
          <a:prstGeom prst="rect">
            <a:avLst/>
          </a:prstGeom>
          <a:noFill/>
          <a:ln/>
        </p:spPr>
        <p:txBody>
          <a:bodyPr wrap="square" rtlCol="0" anchor="t"/>
          <a:lstStyle/>
          <a:p>
            <a:pPr marL="0" indent="0" algn="l">
              <a:lnSpc>
                <a:spcPts val="2799"/>
              </a:lnSpc>
              <a:buNone/>
            </a:pPr>
            <a:r>
              <a:rPr lang="en-US" sz="1750" kern="0" spc="-35" dirty="0">
                <a:solidFill>
                  <a:srgbClr val="E5E0DF"/>
                </a:solidFill>
                <a:latin typeface="Inter" pitchFamily="34" charset="0"/>
                <a:ea typeface="Inter" pitchFamily="34" charset="-122"/>
                <a:cs typeface="Inter" pitchFamily="34" charset="-120"/>
              </a:rPr>
              <a:t>Он изобрел «вольтову группу» - устройство, состоящее из нескольких электрохимических элементов.</a:t>
            </a:r>
            <a:endParaRPr lang="en-US" sz="1750" dirty="0"/>
          </a:p>
        </p:txBody>
      </p:sp>
      <p:pic>
        <p:nvPicPr>
          <p:cNvPr id="11" name="Image 2" descr="preencoded.png"/>
          <p:cNvPicPr>
            <a:picLocks noChangeAspect="1"/>
          </p:cNvPicPr>
          <p:nvPr/>
        </p:nvPicPr>
        <p:blipFill>
          <a:blip r:embed="rId5"/>
          <a:stretch>
            <a:fillRect/>
          </a:stretch>
        </p:blipFill>
        <p:spPr>
          <a:xfrm>
            <a:off x="9296400" y="2745224"/>
            <a:ext cx="3296007" cy="2037040"/>
          </a:xfrm>
          <a:prstGeom prst="rect">
            <a:avLst/>
          </a:prstGeom>
        </p:spPr>
      </p:pic>
      <p:sp>
        <p:nvSpPr>
          <p:cNvPr id="12" name="Text 7"/>
          <p:cNvSpPr/>
          <p:nvPr/>
        </p:nvSpPr>
        <p:spPr>
          <a:xfrm>
            <a:off x="9296400" y="5059918"/>
            <a:ext cx="3296007" cy="694373"/>
          </a:xfrm>
          <a:prstGeom prst="rect">
            <a:avLst/>
          </a:prstGeom>
          <a:noFill/>
          <a:ln/>
        </p:spPr>
        <p:txBody>
          <a:bodyPr wrap="square" rtlCol="0" anchor="t"/>
          <a:lstStyle/>
          <a:p>
            <a:pPr marL="0" indent="0" algn="l">
              <a:lnSpc>
                <a:spcPts val="2734"/>
              </a:lnSpc>
              <a:buNone/>
            </a:pPr>
            <a:r>
              <a:rPr lang="en-US" sz="2187" b="1" kern="0" spc="-66" dirty="0">
                <a:solidFill>
                  <a:srgbClr val="FFFFFF"/>
                </a:solidFill>
                <a:latin typeface="Inter" pitchFamily="34" charset="0"/>
                <a:ea typeface="Inter" pitchFamily="34" charset="-122"/>
                <a:cs typeface="Inter" pitchFamily="34" charset="-120"/>
              </a:rPr>
              <a:t>Электрический потенциал</a:t>
            </a:r>
            <a:endParaRPr lang="en-US" sz="2187" dirty="0"/>
          </a:p>
        </p:txBody>
      </p:sp>
      <p:sp>
        <p:nvSpPr>
          <p:cNvPr id="13" name="Text 8"/>
          <p:cNvSpPr/>
          <p:nvPr/>
        </p:nvSpPr>
        <p:spPr>
          <a:xfrm>
            <a:off x="9296400" y="5887522"/>
            <a:ext cx="3296007" cy="1421606"/>
          </a:xfrm>
          <a:prstGeom prst="rect">
            <a:avLst/>
          </a:prstGeom>
          <a:noFill/>
          <a:ln/>
        </p:spPr>
        <p:txBody>
          <a:bodyPr wrap="square" rtlCol="0" anchor="t"/>
          <a:lstStyle/>
          <a:p>
            <a:pPr marL="0" indent="0" algn="l">
              <a:lnSpc>
                <a:spcPts val="2799"/>
              </a:lnSpc>
              <a:buNone/>
            </a:pPr>
            <a:r>
              <a:rPr lang="en-US" sz="1750" kern="0" spc="-35" dirty="0">
                <a:solidFill>
                  <a:srgbClr val="E5E0DF"/>
                </a:solidFill>
                <a:latin typeface="Inter" pitchFamily="34" charset="0"/>
                <a:ea typeface="Inter" pitchFamily="34" charset="-122"/>
                <a:cs typeface="Inter" pitchFamily="34" charset="-120"/>
              </a:rPr>
              <a:t>Он внес вклад в понимание электрического потенциала и его влияния на различные процессы и устройства.</a:t>
            </a:r>
            <a:endParaRPr lang="en-US" sz="175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740</Words>
  <Application>Microsoft Office PowerPoint</Application>
  <PresentationFormat>Произвольный</PresentationFormat>
  <Paragraphs>65</Paragraphs>
  <Slides>16</Slides>
  <Notes>16</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Пользователь Windows</cp:lastModifiedBy>
  <cp:revision>2</cp:revision>
  <dcterms:created xsi:type="dcterms:W3CDTF">2023-12-13T09:13:43Z</dcterms:created>
  <dcterms:modified xsi:type="dcterms:W3CDTF">2023-12-13T10:40:37Z</dcterms:modified>
</cp:coreProperties>
</file>