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9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93" r:id="rId13"/>
    <p:sldId id="294" r:id="rId14"/>
    <p:sldId id="289" r:id="rId15"/>
    <p:sldId id="292" r:id="rId16"/>
    <p:sldId id="290" r:id="rId17"/>
    <p:sldId id="266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-75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4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Развитие познавательных процессов, ВПФ - 31%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в начале учебного года</c:v>
                </c:pt>
                <c:pt idx="1">
                  <c:v>в конце учебного года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0.55000000000000004</c:v>
                </c:pt>
                <c:pt idx="1">
                  <c:v>0.8600000000000001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Зрительно – моторная координация - 9%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в начале учебного года</c:v>
                </c:pt>
                <c:pt idx="1">
                  <c:v>в конце учебного года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0.65000000000000013</c:v>
                </c:pt>
                <c:pt idx="1">
                  <c:v>0.7400000000000001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Аудиомоторная координация - 48%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в начале учебного года</c:v>
                </c:pt>
                <c:pt idx="1">
                  <c:v>в конце учебного года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0.34000000000000008</c:v>
                </c:pt>
                <c:pt idx="1">
                  <c:v>0.82000000000000006</c:v>
                </c:pt>
              </c:numCache>
            </c:numRef>
          </c:val>
        </c:ser>
        <c:axId val="198574080"/>
        <c:axId val="198575616"/>
      </c:barChart>
      <c:catAx>
        <c:axId val="198574080"/>
        <c:scaling>
          <c:orientation val="minMax"/>
        </c:scaling>
        <c:axPos val="b"/>
        <c:tickLblPos val="nextTo"/>
        <c:crossAx val="198575616"/>
        <c:crosses val="autoZero"/>
        <c:auto val="1"/>
        <c:lblAlgn val="ctr"/>
        <c:lblOffset val="100"/>
      </c:catAx>
      <c:valAx>
        <c:axId val="198575616"/>
        <c:scaling>
          <c:orientation val="minMax"/>
        </c:scaling>
        <c:axPos val="l"/>
        <c:majorGridlines/>
        <c:numFmt formatCode="0%" sourceLinked="1"/>
        <c:tickLblPos val="nextTo"/>
        <c:crossAx val="19857408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CD62-0523-4C0D-A426-EF20029D8208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A8FE-5459-469E-8F8E-7C7807B138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780741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CD62-0523-4C0D-A426-EF20029D8208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A8FE-5459-469E-8F8E-7C7807B138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1692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CD62-0523-4C0D-A426-EF20029D8208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A8FE-5459-469E-8F8E-7C7807B138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345271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CD62-0523-4C0D-A426-EF20029D8208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A8FE-5459-469E-8F8E-7C7807B138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98121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CD62-0523-4C0D-A426-EF20029D8208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A8FE-5459-469E-8F8E-7C7807B138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87814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CD62-0523-4C0D-A426-EF20029D8208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A8FE-5459-469E-8F8E-7C7807B138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54585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CD62-0523-4C0D-A426-EF20029D8208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A8FE-5459-469E-8F8E-7C7807B138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79629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CD62-0523-4C0D-A426-EF20029D8208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A8FE-5459-469E-8F8E-7C7807B138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44468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CD62-0523-4C0D-A426-EF20029D8208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A8FE-5459-469E-8F8E-7C7807B138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6475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CD62-0523-4C0D-A426-EF20029D8208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A8FE-5459-469E-8F8E-7C7807B138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78689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CD62-0523-4C0D-A426-EF20029D8208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A8FE-5459-469E-8F8E-7C7807B138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369496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2CD62-0523-4C0D-A426-EF20029D8208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FA8FE-5459-469E-8F8E-7C7807B138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9681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6068" y="997797"/>
            <a:ext cx="9177218" cy="2672681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>МУНИЦИПАЛЬНОЕ ОБЩЕОБРАЗОВАТЕЛЬНОЕ БЮДЖЕТНОЕ УЧРЕЖДЕНИЕ «СРЕДНЯЯ ОБЩЕОБРАЗОВАТЕЛЬНАЯ ШКОЛА №21» ГОРОДСКОГО ОКРУГА «ГОРОД ЯКУТСК»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опыта работы</a:t>
            </a:r>
            <a: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когнитивной сферы у младших школьников посредством реализации авторской программы «Дум </a:t>
            </a:r>
            <a:r>
              <a:rPr lang="ru-RU" sz="3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Думыч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педагог-психолог: Прокопьева Оксана Кирилловна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sessiya-ua.com/pars_docs/refs/19/18439/18439_html_m5e5b8d8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7771" y="3385398"/>
            <a:ext cx="5071544" cy="32716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201190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К КОНЦУ ГОДА У ОБУЧАЮЩИХСЯ ДОЛЖНЫ СФОРМИРОВАТЬСЯ СЛЕДУЮЩИЕ УМЕНИЯ И НАВЫКИ: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6007" y="1311916"/>
            <a:ext cx="10515600" cy="5242995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* готовность к самоанализу и самооценке, реальному уровню притязаний;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* положительная мотивация на учебную деятельность;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* основные мыслительные операции (анализ, сравнение, обобщение, синтез, умение выделять существенные признаки и закономерности);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* адекватное восприятие обучающимися действительности и самого себя;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* адаптивность поведения обучающихся в соответствии с ролевыми ожиданиями других;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* уровень работоспособности;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* уровень развития мелкой моторики пальцев рук;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* уровень развития памяти;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* внимания;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* мышления;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* восприятия;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* произвольной сферы;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* интеллектуального развития;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* воображения.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* работоспособности;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* речевой активности;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* познавательной активности.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0144" y="332216"/>
            <a:ext cx="104385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базе МОБУ СОШ №21 данная программа реализуется с 2020 –го года с учащимися 1 класса. Занятия проводятся 1 раз в неделю по 30-35 минут. Рабочие тетради распечатывают сами родители.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C:\Users\Психолог\Desktop\71f00e76-2cca-44e7-8f67-0af4cec41bca.jpg"/>
          <p:cNvPicPr>
            <a:picLocks noChangeAspect="1" noChangeArrowheads="1"/>
          </p:cNvPicPr>
          <p:nvPr/>
        </p:nvPicPr>
        <p:blipFill>
          <a:blip r:embed="rId2" cstate="print"/>
          <a:srcRect b="22974"/>
          <a:stretch>
            <a:fillRect/>
          </a:stretch>
        </p:blipFill>
        <p:spPr bwMode="auto">
          <a:xfrm rot="21251128">
            <a:off x="1187593" y="2126207"/>
            <a:ext cx="4863886" cy="436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Психолог\Documents\Scanned Documents\Рисуно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20204">
            <a:off x="6901612" y="2086578"/>
            <a:ext cx="3211961" cy="441742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27578" y="865518"/>
            <a:ext cx="10511658" cy="563231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Отличие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данной программы от других программ состоит в том, что основной задачей ставит задачу формирования потребности ребенка в познании, что является необходимым условием полноценного развития ребенка и играет неоценимую роль в формировании личности.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Занятия построены таким образом,  что один вид деятельности сменяется  другим. Это позволяет сделать работу  детей динамичной,     насыщенной и менее утомительной.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01385" y="760286"/>
          <a:ext cx="9616610" cy="5948739"/>
        </p:xfrm>
        <a:graphic>
          <a:graphicData uri="http://schemas.openxmlformats.org/drawingml/2006/table">
            <a:tbl>
              <a:tblPr/>
              <a:tblGrid>
                <a:gridCol w="2778751"/>
                <a:gridCol w="1153914"/>
                <a:gridCol w="5683945"/>
              </a:tblGrid>
              <a:tr h="5948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Этап занятия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Время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Содержание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794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Организационный момент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1-5 минут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Разминка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Упражнения на формирование </a:t>
                      </a:r>
                      <a:r>
                        <a:rPr lang="ru-RU" sz="2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межфункционального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взаимодействия  (ФМВ – проводятся в начале каждого занятия)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48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Изучаем материал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 минут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Работает в рабочих тетрадях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897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Физ.минутка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3-4 минуты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Игры на внимание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48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Изучаем материал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 минут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Работает в рабочих тетрадях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48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 занятия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 минут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Игры в группе. Подводим итог занятия.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719191" y="-9759"/>
            <a:ext cx="83015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Схема занятия: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676" y="1165254"/>
            <a:ext cx="1051046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1885950" algn="l"/>
              </a:tabLs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Вся психологическая диагностика, которую проводили с детьми, разделена на следующие составляющие:</a:t>
            </a:r>
            <a:endParaRPr lang="ru-RU" sz="2000" dirty="0" smtClean="0">
              <a:ea typeface="Calibri" pitchFamily="34" charset="0"/>
              <a:cs typeface="Times New Roman" pitchFamily="18" charset="0"/>
            </a:endParaRPr>
          </a:p>
          <a:p>
            <a:pPr algn="just">
              <a:tabLst>
                <a:tab pos="1885950" algn="l"/>
              </a:tabLst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•</a:t>
            </a:r>
            <a:r>
              <a:rPr lang="ru-RU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познавательных процессов</a:t>
            </a:r>
            <a:r>
              <a:rPr lang="ru-RU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Характеризует компоненты интеллектуальной деятельности ребенка, его умственную работоспособность.</a:t>
            </a:r>
            <a:endParaRPr lang="ru-RU" sz="2000" dirty="0" smtClean="0">
              <a:ea typeface="Calibri" pitchFamily="34" charset="0"/>
              <a:cs typeface="Times New Roman" pitchFamily="18" charset="0"/>
            </a:endParaRPr>
          </a:p>
          <a:p>
            <a:pPr algn="just">
              <a:tabLst>
                <a:tab pos="1885950" algn="l"/>
              </a:tabLst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•</a:t>
            </a:r>
            <a:r>
              <a:rPr lang="ru-RU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Зрительно </a:t>
            </a:r>
            <a:r>
              <a:rPr lang="ru-RU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моторная координация</a:t>
            </a:r>
            <a:r>
              <a:rPr lang="ru-RU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Осуществление координированных движений, осуществляемых под контролем зрения.</a:t>
            </a:r>
            <a:endParaRPr lang="ru-RU" sz="2000" dirty="0" smtClean="0">
              <a:ea typeface="Calibri" pitchFamily="34" charset="0"/>
              <a:cs typeface="Times New Roman" pitchFamily="18" charset="0"/>
            </a:endParaRPr>
          </a:p>
          <a:p>
            <a:pPr algn="just">
              <a:tabLst>
                <a:tab pos="1885950" algn="l"/>
              </a:tabLst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•</a:t>
            </a:r>
            <a:r>
              <a:rPr lang="ru-RU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Аудиомоторная координация</a:t>
            </a:r>
            <a:r>
              <a:rPr lang="ru-RU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Показывает уровень развития ориентировки в пространстве</a:t>
            </a:r>
            <a:endParaRPr lang="ru-RU" sz="2000" dirty="0" smtClean="0">
              <a:ea typeface="Calibri" pitchFamily="34" charset="0"/>
              <a:cs typeface="Times New Roman" pitchFamily="18" charset="0"/>
            </a:endParaRPr>
          </a:p>
          <a:p>
            <a:pPr algn="just">
              <a:tabLst>
                <a:tab pos="1885950" algn="l"/>
              </a:tabLs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проведения психодиагностических мероприятий использовались следующие 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методики:</a:t>
            </a:r>
            <a:endParaRPr lang="ru-RU" sz="2000" dirty="0" smtClean="0">
              <a:ea typeface="Calibri" pitchFamily="34" charset="0"/>
              <a:cs typeface="Times New Roman" pitchFamily="18" charset="0"/>
            </a:endParaRPr>
          </a:p>
          <a:p>
            <a:pPr algn="just">
              <a:tabLst>
                <a:tab pos="1885950" algn="l"/>
              </a:tabLs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Корректурная проба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Бурдона (упрощенная форма);</a:t>
            </a:r>
            <a:endParaRPr lang="ru-RU" sz="2000" dirty="0" smtClean="0">
              <a:ea typeface="Calibri" pitchFamily="34" charset="0"/>
              <a:cs typeface="Times New Roman" pitchFamily="18" charset="0"/>
            </a:endParaRPr>
          </a:p>
          <a:p>
            <a:pPr algn="just">
              <a:tabLst>
                <a:tab pos="1885950" algn="l"/>
              </a:tabLs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Методика 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Рисование по точкам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endParaRPr lang="ru-RU" sz="2000" dirty="0" smtClean="0">
              <a:ea typeface="Calibri" pitchFamily="34" charset="0"/>
              <a:cs typeface="Times New Roman" pitchFamily="18" charset="0"/>
            </a:endParaRPr>
          </a:p>
          <a:p>
            <a:pPr algn="just">
              <a:buFontTx/>
              <a:buChar char="-"/>
              <a:tabLst>
                <a:tab pos="1885950" algn="l"/>
              </a:tabLs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Графический диктант</a:t>
            </a:r>
          </a:p>
          <a:p>
            <a:pPr algn="just">
              <a:buFontTx/>
              <a:buChar char="-"/>
              <a:tabLst>
                <a:tab pos="1885950" algn="l"/>
              </a:tabLs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Методика 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Прослушай и нарисуй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endParaRPr lang="ru-RU" sz="2000" dirty="0" smtClean="0">
              <a:ea typeface="Calibri" pitchFamily="34" charset="0"/>
              <a:cs typeface="Times New Roman" pitchFamily="18" charset="0"/>
            </a:endParaRPr>
          </a:p>
          <a:p>
            <a:pPr algn="just">
              <a:tabLst>
                <a:tab pos="1885950" algn="l"/>
              </a:tabLs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Методика 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Назови 10 слов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endParaRPr lang="ru-RU" sz="2000" dirty="0" smtClean="0">
              <a:ea typeface="Calibri" pitchFamily="34" charset="0"/>
              <a:cs typeface="Times New Roman" pitchFamily="18" charset="0"/>
            </a:endParaRPr>
          </a:p>
          <a:p>
            <a:pPr algn="just">
              <a:tabLst>
                <a:tab pos="1885950" algn="l"/>
              </a:tabLs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Методика 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Назови 16 картинок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endParaRPr lang="ru-RU" sz="2000" dirty="0" smtClean="0">
              <a:ea typeface="Calibri" pitchFamily="34" charset="0"/>
              <a:cs typeface="Times New Roman" pitchFamily="18" charset="0"/>
            </a:endParaRPr>
          </a:p>
          <a:p>
            <a:pPr algn="just">
              <a:tabLst>
                <a:tab pos="1885950" algn="l"/>
              </a:tabLs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Методика 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Исключение лишнего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(зрительный и слуховой анализ 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синтез)</a:t>
            </a:r>
            <a:endParaRPr lang="ru-RU" sz="2000" dirty="0" smtClean="0">
              <a:ea typeface="Calibri" pitchFamily="34" charset="0"/>
              <a:cs typeface="Times New Roman" pitchFamily="18" charset="0"/>
            </a:endParaRPr>
          </a:p>
          <a:p>
            <a:pPr algn="just">
              <a:tabLst>
                <a:tab pos="1885950" algn="l"/>
              </a:tabLs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Методика 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Простые аналогии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lang="ru-RU" sz="2000" dirty="0" smtClean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Средние показатели диагностической работы </a:t>
            </a:r>
            <a:r>
              <a:rPr lang="ru-RU" dirty="0" err="1" smtClean="0"/>
              <a:t>ыв</a:t>
            </a:r>
            <a:r>
              <a:rPr lang="ru-RU" dirty="0" smtClean="0"/>
              <a:t> 2022-23 учебный год (1 классы)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92102" y="1076549"/>
            <a:ext cx="10719053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Предполагаемая система занятий позволяет успешно решать задачи развития когнитивных способностей мозга: внимания, памяти, воображения, быстроты реакции, скорость восприятия и обработки информации.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счет малых групп, происходит активное «сотрудничество» между учеником и педагогом, за счет индивидуальной проработки программного материала различной степени сложности соответствующим индивидуальным способностям ученика. Педагог  рассматривает, как слушает обучающийся, как запомнил и т. д. Постоянно напоминают, что надо делать. В результате развивается произвольность как особое качество психических процессов.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Выполнение учебных заданий требует действий по заданному порядку. Контроль взрослого развивает самоконтроль и самоотчет у детей, умение развернуто обосновывать правильность своих ответов. В результате появляются такие ценнейшие новообразования интеллекта, как внутренний план действий и внутренний самоотчет - рефлексия.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851" y="365125"/>
            <a:ext cx="11513711" cy="6228858"/>
          </a:xfrm>
          <a:scene3d>
            <a:camera prst="isometricOffAxis1Right"/>
            <a:lightRig rig="threePt" dir="t"/>
          </a:scene3d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61949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1621" y="603000"/>
            <a:ext cx="10515600" cy="435133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400" i="1" dirty="0" smtClean="0"/>
              <a:t>«Когда думаешь о детском мозге, представляешь нежный цветок розы, на котором дрожит капелька росы. Какая осторожность и нежность нужны, чтобы, сорвав цветок, не уронить каплю».</a:t>
            </a:r>
            <a:r>
              <a:rPr lang="ru-RU" sz="4400" dirty="0" smtClean="0"/>
              <a:t> </a:t>
            </a:r>
          </a:p>
          <a:p>
            <a:pPr>
              <a:buNone/>
            </a:pPr>
            <a:endParaRPr lang="ru-RU" sz="4400" dirty="0" smtClean="0"/>
          </a:p>
          <a:p>
            <a:pPr algn="r">
              <a:buNone/>
            </a:pPr>
            <a:r>
              <a:rPr lang="ru-RU" sz="4400" i="1" dirty="0" smtClean="0"/>
              <a:t>В.А.Сухомлинский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4935" y="1921267"/>
            <a:ext cx="1078786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Обучение ребенка в начальной школе - первая и очень значительная ступень в его школьной жизни. От степени освоения им новой учебной деятельности, приобретения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умения учиться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 многом зависит дальнейшее обучение ребенка, развитие его как субъекта учебного процесса и формирование его отношения к школе.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F77267D-E0AD-460F-A667-A8AD746C3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Когнитивная сфера учащихся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E761C5F-4EEE-4D77-B8D2-3037573BCA18}"/>
              </a:ext>
            </a:extLst>
          </p:cNvPr>
          <p:cNvSpPr txBox="1"/>
          <p:nvPr/>
        </p:nvSpPr>
        <p:spPr>
          <a:xfrm>
            <a:off x="2088430" y="1455018"/>
            <a:ext cx="956820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когнитивной сферы учеников младшего возраста сегодня считается особо актуальным, поскольку познавательна сфера ребенка — это область развития его умственных качеств.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C9EBC389-6814-42F6-9074-1E757681202B}"/>
              </a:ext>
            </a:extLst>
          </p:cNvPr>
          <p:cNvSpPr txBox="1"/>
          <p:nvPr/>
        </p:nvSpPr>
        <p:spPr>
          <a:xfrm>
            <a:off x="535363" y="2889935"/>
            <a:ext cx="1112127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Когнитивное развитие </a:t>
            </a:r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 это развитие всех видов мыслительных процессов, включая восприятие, память, формирование понятий, воображение и логику.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DA84C23-4AD3-4977-A2F5-B5A60B9D459C}"/>
              </a:ext>
            </a:extLst>
          </p:cNvPr>
          <p:cNvSpPr txBox="1"/>
          <p:nvPr/>
        </p:nvSpPr>
        <p:spPr>
          <a:xfrm>
            <a:off x="2088430" y="4424351"/>
            <a:ext cx="894878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Когнитивные процессы 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совокупность процессов, обеспечивающих преобразование сенсорной информации от момента воздействия стимула на рецепторные поверхности до получения ответа в виде знания.</a:t>
            </a:r>
          </a:p>
        </p:txBody>
      </p:sp>
    </p:spTree>
    <p:extLst>
      <p:ext uri="{BB962C8B-B14F-4D97-AF65-F5344CB8AC3E}">
        <p14:creationId xmlns="" xmlns:p14="http://schemas.microsoft.com/office/powerpoint/2010/main" val="28015724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7D0EBC2-AB00-48FC-A08D-7CD77CBCD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Составляющие когнитивной сферы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48E35562-7174-4C87-BEFB-57E4B9DE6725}"/>
              </a:ext>
            </a:extLst>
          </p:cNvPr>
          <p:cNvSpPr txBox="1"/>
          <p:nvPr/>
        </p:nvSpPr>
        <p:spPr>
          <a:xfrm>
            <a:off x="398033" y="1850315"/>
            <a:ext cx="967018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Когнитивная сфера личности включает несколько центральных категорий психики: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ощущение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восприятие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внимание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память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мышление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воля</a:t>
            </a:r>
          </a:p>
        </p:txBody>
      </p:sp>
    </p:spTree>
    <p:extLst>
      <p:ext uri="{BB962C8B-B14F-4D97-AF65-F5344CB8AC3E}">
        <p14:creationId xmlns="" xmlns:p14="http://schemas.microsoft.com/office/powerpoint/2010/main" val="3125564479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5B7F9CB-867F-4A45-A6A3-BC9E7F7B94C9}"/>
              </a:ext>
            </a:extLst>
          </p:cNvPr>
          <p:cNvSpPr txBox="1"/>
          <p:nvPr/>
        </p:nvSpPr>
        <p:spPr>
          <a:xfrm>
            <a:off x="4489908" y="3101667"/>
            <a:ext cx="321218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когнитивных процессов младшего школьника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296EF122-5449-4FFE-AFFE-4B71BFCB7B5B}"/>
              </a:ext>
            </a:extLst>
          </p:cNvPr>
          <p:cNvSpPr/>
          <p:nvPr/>
        </p:nvSpPr>
        <p:spPr>
          <a:xfrm>
            <a:off x="4232635" y="2771480"/>
            <a:ext cx="3091992" cy="1583704"/>
          </a:xfrm>
          <a:prstGeom prst="roundRect">
            <a:avLst/>
          </a:prstGeom>
          <a:noFill/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="" xmlns:a16="http://schemas.microsoft.com/office/drawing/2014/main" id="{A95D5EE5-D5B6-451A-92A3-C6FEEABCC6B3}"/>
              </a:ext>
            </a:extLst>
          </p:cNvPr>
          <p:cNvSpPr/>
          <p:nvPr/>
        </p:nvSpPr>
        <p:spPr>
          <a:xfrm>
            <a:off x="862038" y="102922"/>
            <a:ext cx="2375554" cy="2413261"/>
          </a:xfrm>
          <a:prstGeom prst="roundRect">
            <a:avLst/>
          </a:prstGeom>
          <a:noFill/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28683E2-07B2-4E56-831D-059FF147ED1E}"/>
              </a:ext>
            </a:extLst>
          </p:cNvPr>
          <p:cNvSpPr txBox="1"/>
          <p:nvPr/>
        </p:nvSpPr>
        <p:spPr>
          <a:xfrm>
            <a:off x="1513395" y="532018"/>
            <a:ext cx="609442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ощущение</a:t>
            </a:r>
          </a:p>
          <a:p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восприятие</a:t>
            </a:r>
          </a:p>
          <a:p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внимание</a:t>
            </a:r>
          </a:p>
          <a:p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память</a:t>
            </a:r>
          </a:p>
          <a:p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Мышление</a:t>
            </a:r>
          </a:p>
          <a:p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воля</a:t>
            </a: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="" xmlns:a16="http://schemas.microsoft.com/office/drawing/2014/main" id="{725F1F4F-CA50-4FD8-9C8C-FD041314D0CF}"/>
              </a:ext>
            </a:extLst>
          </p:cNvPr>
          <p:cNvCxnSpPr>
            <a:cxnSpLocks/>
          </p:cNvCxnSpPr>
          <p:nvPr/>
        </p:nvCxnSpPr>
        <p:spPr>
          <a:xfrm flipH="1" flipV="1">
            <a:off x="3240465" y="2237053"/>
            <a:ext cx="1029484" cy="78810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2A068C03-D658-447F-9B04-5475CA63BDF4}"/>
              </a:ext>
            </a:extLst>
          </p:cNvPr>
          <p:cNvSpPr txBox="1"/>
          <p:nvPr/>
        </p:nvSpPr>
        <p:spPr>
          <a:xfrm>
            <a:off x="7909013" y="532018"/>
            <a:ext cx="332766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Когнитивное развитие — это развитие всех видов мыслительных процессов, включая восприятие, память, формирование понятий, воображение и логику.</a:t>
            </a: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="" xmlns:a16="http://schemas.microsoft.com/office/drawing/2014/main" id="{3D7F1323-1DAB-4165-AF63-B38617DD0E10}"/>
              </a:ext>
            </a:extLst>
          </p:cNvPr>
          <p:cNvSpPr/>
          <p:nvPr/>
        </p:nvSpPr>
        <p:spPr>
          <a:xfrm>
            <a:off x="7812758" y="179853"/>
            <a:ext cx="3205113" cy="2413261"/>
          </a:xfrm>
          <a:prstGeom prst="roundRect">
            <a:avLst/>
          </a:prstGeom>
          <a:noFill/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="" xmlns:a16="http://schemas.microsoft.com/office/drawing/2014/main" id="{6933AA4A-9221-478F-9CB8-0810B57D85EA}"/>
              </a:ext>
            </a:extLst>
          </p:cNvPr>
          <p:cNvCxnSpPr>
            <a:cxnSpLocks/>
          </p:cNvCxnSpPr>
          <p:nvPr/>
        </p:nvCxnSpPr>
        <p:spPr>
          <a:xfrm flipV="1">
            <a:off x="7334471" y="2474585"/>
            <a:ext cx="624893" cy="679056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: скругленные углы 15">
            <a:extLst>
              <a:ext uri="{FF2B5EF4-FFF2-40B4-BE49-F238E27FC236}">
                <a16:creationId xmlns="" xmlns:a16="http://schemas.microsoft.com/office/drawing/2014/main" id="{0DB14E8A-92C6-426A-92EB-05931D1E2BBF}"/>
              </a:ext>
            </a:extLst>
          </p:cNvPr>
          <p:cNvSpPr/>
          <p:nvPr/>
        </p:nvSpPr>
        <p:spPr>
          <a:xfrm>
            <a:off x="7794395" y="2644170"/>
            <a:ext cx="3940993" cy="4213830"/>
          </a:xfrm>
          <a:prstGeom prst="roundRect">
            <a:avLst/>
          </a:prstGeom>
          <a:noFill/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7EC1C1F1-ED04-4A45-B360-761CA3C641DC}"/>
              </a:ext>
            </a:extLst>
          </p:cNvPr>
          <p:cNvSpPr txBox="1"/>
          <p:nvPr/>
        </p:nvSpPr>
        <p:spPr>
          <a:xfrm>
            <a:off x="7794395" y="2984055"/>
            <a:ext cx="4033297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Главной особенностью развития когнитивной сферы детей младшего школьного возраста является переход психических познавательных процессов ребенка на более высокий уровень. Это прежде всего выражается в более произвольном характере протекания большинства психических процессов (восприятие, внимание, память, представления), а также в формировании у ребенка абстрактно-логических форм мышления и обучении его письменной речи.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82BD4CD5-A8B5-438A-8135-7CE651094787}"/>
              </a:ext>
            </a:extLst>
          </p:cNvPr>
          <p:cNvSpPr txBox="1"/>
          <p:nvPr/>
        </p:nvSpPr>
        <p:spPr>
          <a:xfrm>
            <a:off x="432849" y="2832941"/>
            <a:ext cx="3822175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Вначале преобладает наглядно-действенное мышление (1,2 класс), затем формируется абстрактно-логическое мышление (3,4 класс). Основным видом памяти у ребенка становится произвольная память, изменяется структура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</a:rPr>
              <a:t>мнемических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 процессов. Возраст 7—11 лет по своему психологическому содержанию является переломным в интеллектуальном развитии ребенка. Развивается логическое мышление. Умственные операции ребенка приобретают большую развитость — он уже в состоянии сам формировать различные понятия, в том числе и абстрактные</a:t>
            </a:r>
          </a:p>
        </p:txBody>
      </p:sp>
      <p:sp>
        <p:nvSpPr>
          <p:cNvPr id="26" name="Прямоугольник: скругленные углы 25">
            <a:extLst>
              <a:ext uri="{FF2B5EF4-FFF2-40B4-BE49-F238E27FC236}">
                <a16:creationId xmlns="" xmlns:a16="http://schemas.microsoft.com/office/drawing/2014/main" id="{7415DD51-EF20-49BE-8F5A-0CB88D9B5708}"/>
              </a:ext>
            </a:extLst>
          </p:cNvPr>
          <p:cNvSpPr/>
          <p:nvPr/>
        </p:nvSpPr>
        <p:spPr>
          <a:xfrm>
            <a:off x="318156" y="2771480"/>
            <a:ext cx="3868327" cy="4003621"/>
          </a:xfrm>
          <a:prstGeom prst="roundRect">
            <a:avLst/>
          </a:prstGeom>
          <a:noFill/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230E3AA5-C597-474D-8FB3-182D32075043}"/>
              </a:ext>
            </a:extLst>
          </p:cNvPr>
          <p:cNvSpPr txBox="1"/>
          <p:nvPr/>
        </p:nvSpPr>
        <p:spPr>
          <a:xfrm>
            <a:off x="3630671" y="524722"/>
            <a:ext cx="38789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Главной особенностью развития когнитивной сферы детей младшего школьного возраста является переход психических познавательных процессов ребенка на более высокий уровень.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="" xmlns:a16="http://schemas.microsoft.com/office/drawing/2014/main" id="{19CC1C4F-C004-424B-BB5D-CB811E6C5653}"/>
              </a:ext>
            </a:extLst>
          </p:cNvPr>
          <p:cNvSpPr/>
          <p:nvPr/>
        </p:nvSpPr>
        <p:spPr>
          <a:xfrm>
            <a:off x="3588507" y="406718"/>
            <a:ext cx="3963283" cy="1754326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3890545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 развивающих занятий рассчитана на 1 год:  1 класс обучения в начальной школе.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Цель программы: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помощь в адаптации учащихся  к школьному обучению, коррекция и развитие психических функций, необходимых для успешного обучения в школьный период.</a:t>
            </a:r>
          </a:p>
          <a:p>
            <a:pPr>
              <a:buNone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13708" y="1520115"/>
            <a:ext cx="9719353" cy="501675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1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способствовать полноценному психическому и личностному развитию  школьника;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выявлять психологические причины, вызывающие затруднения в процессе адаптации обучающихся к школьному обучению;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и корректировать психические функции обучающихся;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способность обучающихся к обобщению;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целостную психолого-педагогическую культуру обучающихся;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снижать эмоциональную напряженность обучающихся;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создавать ситуацию успеха;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корректировать поведение у обучающихся с помощью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игротерапии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изучать индивидуально-психофизические особенности обучающихся;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формировать адекватное поведение обучающихся;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формировать учебные мотивы обучающихся;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проводить диагностику способностей обучающихся;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анализировать трудности в обучении и воспитании обучающихся.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Алгоритм реализации программы: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Первый этап – диагностический  – анализ причин, факторов препятствующих задержке психического развития обучающихся,  непосредственное планирование, согласование планов, сведение их в единый комплексный план с учетом обстановки и рекомендаций, изучение потребностей и запросов педагогов, обучающихся и членов их семей.</a:t>
            </a:r>
          </a:p>
          <a:p>
            <a:r>
              <a:rPr lang="ru-RU" dirty="0" smtClean="0"/>
              <a:t>        Второй этап –   коррекционно-развивающий  - осуществление запланированных мероприятий, разработка системы контроля за их реализацией. </a:t>
            </a:r>
          </a:p>
          <a:p>
            <a:r>
              <a:rPr lang="ru-RU" dirty="0" smtClean="0"/>
              <a:t>       Третий этап – итоговый   – анализ и подведение итогов работы, планирование на следующий год с учетом рекомендаций, выработанных в результате анализа.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1475</TotalTime>
  <Words>1121</Words>
  <Application>Microsoft Office PowerPoint</Application>
  <PresentationFormat>Произвольный</PresentationFormat>
  <Paragraphs>108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МУНИЦИПАЛЬНОЕ ОБЩЕОБРАЗОВАТЕЛЬНОЕ БЮДЖЕТНОЕ УЧРЕЖДЕНИЕ «СРЕДНЯЯ ОБЩЕОБРАЗОВАТЕЛЬНАЯ ШКОЛА №21» ГОРОДСКОГО ОКРУГА «ГОРОД ЯКУТСК»    Из опыта работы: «Развитие когнитивной сферы у младших школьников посредством реализации авторской программы «Дум Думыч»  подготовила:  педагог-психолог: Прокопьева Оксана Кирилловна </vt:lpstr>
      <vt:lpstr>Слайд 2</vt:lpstr>
      <vt:lpstr>Слайд 3</vt:lpstr>
      <vt:lpstr>Когнитивная сфера учащихся</vt:lpstr>
      <vt:lpstr>Составляющие когнитивной сферы </vt:lpstr>
      <vt:lpstr>Слайд 6</vt:lpstr>
      <vt:lpstr>Программа развивающих занятий рассчитана на 1 год:  1 класс обучения в начальной школе.</vt:lpstr>
      <vt:lpstr>Слайд 8</vt:lpstr>
      <vt:lpstr>Алгоритм реализации программы: </vt:lpstr>
      <vt:lpstr>К КОНЦУ ГОДА У ОБУЧАЮЩИХСЯ ДОЛЖНЫ СФОРМИРОВАТЬСЯ СЛЕДУЮЩИЕ УМЕНИЯ И НАВЫКИ:  </vt:lpstr>
      <vt:lpstr>Слайд 11</vt:lpstr>
      <vt:lpstr>Слайд 12</vt:lpstr>
      <vt:lpstr>Слайд 13</vt:lpstr>
      <vt:lpstr>Слайд 14</vt:lpstr>
      <vt:lpstr>Средние показатели диагностической работы ыв 2022-23 учебный год (1 классы)</vt:lpstr>
      <vt:lpstr>Слайд 16</vt:lpstr>
      <vt:lpstr>Благодарю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Круглый стол на тему  «Как помочь ребенку стать учеником»</dc:title>
  <dc:creator>User Microsoft</dc:creator>
  <cp:lastModifiedBy>Психолог</cp:lastModifiedBy>
  <cp:revision>22</cp:revision>
  <dcterms:created xsi:type="dcterms:W3CDTF">2016-04-12T16:53:42Z</dcterms:created>
  <dcterms:modified xsi:type="dcterms:W3CDTF">2023-12-05T07:34:22Z</dcterms:modified>
</cp:coreProperties>
</file>