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890"/>
            <a:ext cx="4481513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Взаимодействие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физической культуры с родителями обучающихся.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3886200"/>
            <a:ext cx="6408712" cy="2423120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физической культуры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первой категории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МБОУ Калининской СОШ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Капсаргина Ирина Петровна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ело Аскиз. Республика Хакасия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23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6632"/>
            <a:ext cx="5834063" cy="36830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268760"/>
            <a:ext cx="3816424" cy="144016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  <a:br>
              <a:rPr lang="ru-RU" sz="28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отношениях </a:t>
            </a:r>
            <a:r>
              <a:rPr lang="ru-RU" sz="28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семьи и</a:t>
            </a:r>
            <a:br>
              <a:rPr lang="ru-RU" sz="28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8640960" cy="3284984"/>
          </a:xfrm>
        </p:spPr>
        <p:txBody>
          <a:bodyPr>
            <a:normAutofit/>
          </a:bodyPr>
          <a:lstStyle/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Чрезмерная занятость родителей добыванием средств к существованию, ведущая к сокращению времени на воспитание детей,</a:t>
            </a:r>
          </a:p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Недостаточное внимание к образованию своих детей и нежелание участвовать в школьных делах,</a:t>
            </a:r>
          </a:p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Низкий уровень доверия школе и как следствие негативное отношение к школьному воспитанию,</a:t>
            </a:r>
          </a:p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Невысокий образовательный и общекультурный уровень родителей зачастую повторяющийся у их детей.</a:t>
            </a:r>
          </a:p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78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0921"/>
            <a:ext cx="5604080" cy="405265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0921"/>
            <a:ext cx="7630616" cy="1361855"/>
          </a:xfrm>
        </p:spPr>
        <p:txBody>
          <a:bodyPr>
            <a:normAutofit/>
          </a:bodyPr>
          <a:lstStyle/>
          <a:p>
            <a:pPr algn="l"/>
            <a: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задачи  </a:t>
            </a:r>
            <a:r>
              <a:rPr lang="ru-RU" sz="24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родителями </a:t>
            </a:r>
            <a:r>
              <a:rPr lang="ru-RU" sz="2400" b="1" cap="all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учащихся: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36912"/>
            <a:ext cx="8856984" cy="4032448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Способствовать разрешению </a:t>
            </a:r>
            <a:r>
              <a:rPr lang="ru-RU" sz="1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противоречий, возникающих между родителями </a:t>
            </a: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детьми; 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Формировать представления </a:t>
            </a:r>
            <a:r>
              <a:rPr lang="ru-RU" sz="1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родителей о ребёнке как ценности и помочь им </a:t>
            </a: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научиться воспринимать </a:t>
            </a:r>
            <a:r>
              <a:rPr lang="ru-RU" sz="1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ребёнка таким, каков он есть;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Помочь родителям понять </a:t>
            </a:r>
            <a:r>
              <a:rPr lang="ru-RU" sz="1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своих детей, проявить заботу о физическом и </a:t>
            </a: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психологическом здоровье своего ребенка; 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Лучше узнать друг друга, чтобы уметь понимать друг друга; 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Познакомить и практически освоить способы налаживания и оздоровления взаимоотношений: “ребенок – взрослый”; 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Развить у учащихся чувства благодарности и уважения к родителям, и укрепление дружеских семейных отношений; 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Создать благоприятную атмосферу общения; </a:t>
            </a:r>
          </a:p>
          <a:p>
            <a:pPr marL="342900" lvl="0" indent="-342900" algn="l">
              <a:spcBef>
                <a:spcPts val="800"/>
              </a:spcBef>
              <a:buFont typeface="+mj-lt"/>
              <a:buAutoNum type="arabicPeriod"/>
            </a:pPr>
            <a:r>
              <a:rPr lang="ru-RU" sz="1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Сплотить коллектив учащихся и родителей.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583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7" b="17541"/>
          <a:stretch/>
        </p:blipFill>
        <p:spPr bwMode="auto">
          <a:xfrm>
            <a:off x="1858963" y="62523"/>
            <a:ext cx="7285037" cy="329738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9"/>
            <a:ext cx="1751459" cy="3099256"/>
          </a:xfrm>
        </p:spPr>
        <p:txBody>
          <a:bodyPr>
            <a:normAutofit/>
          </a:bodyPr>
          <a:lstStyle/>
          <a:p>
            <a:r>
              <a:rPr lang="ru-RU" sz="24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ФОРМЫ работы с родителями </a:t>
            </a:r>
            <a: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59904"/>
            <a:ext cx="9036496" cy="3381463"/>
          </a:xfrm>
        </p:spPr>
        <p:txBody>
          <a:bodyPr>
            <a:normAutofit fontScale="92500" lnSpcReduction="20000"/>
          </a:bodyPr>
          <a:lstStyle/>
          <a:p>
            <a:pPr marL="85725" lvl="0" algn="l">
              <a:lnSpc>
                <a:spcPct val="80000"/>
              </a:lnSpc>
              <a:spcBef>
                <a:spcPts val="800"/>
              </a:spcBef>
              <a:defRPr/>
            </a:pPr>
            <a:endParaRPr lang="ru-RU" sz="2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0075" lvl="0" indent="-514350" algn="l">
              <a:lnSpc>
                <a:spcPct val="80000"/>
              </a:lnSpc>
              <a:spcBef>
                <a:spcPts val="800"/>
              </a:spcBef>
              <a:buFont typeface="+mj-lt"/>
              <a:buAutoNum type="arabicPeriod"/>
              <a:defRPr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Выступление </a:t>
            </a: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родительском собрании </a:t>
            </a:r>
          </a:p>
          <a:p>
            <a:pPr marL="600075" lvl="0" indent="-514350" algn="l">
              <a:lnSpc>
                <a:spcPct val="80000"/>
              </a:lnSpc>
              <a:spcBef>
                <a:spcPts val="800"/>
              </a:spcBef>
              <a:buFont typeface="+mj-lt"/>
              <a:buAutoNum type="arabicPeriod"/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Вовлечение родителей в совместную спортивно-оздоровительную работу</a:t>
            </a:r>
          </a:p>
          <a:p>
            <a:pPr marL="600075" lvl="0" indent="-514350" algn="l">
              <a:lnSpc>
                <a:spcPct val="80000"/>
              </a:lnSpc>
              <a:spcBef>
                <a:spcPts val="800"/>
              </a:spcBef>
              <a:buFont typeface="+mj-lt"/>
              <a:buAutoNum type="arabicPeriod"/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Проведение  открытых уроков по физической культуре для родителей.</a:t>
            </a:r>
          </a:p>
          <a:p>
            <a:pPr marL="600075" lvl="0" indent="-514350" algn="l">
              <a:lnSpc>
                <a:spcPct val="80000"/>
              </a:lnSpc>
              <a:spcBef>
                <a:spcPts val="800"/>
              </a:spcBef>
              <a:buFont typeface="+mj-lt"/>
              <a:buAutoNum type="arabicPeriod"/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Индивидуальные тематические консультации и беседы (по телефону и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электронке</a:t>
            </a: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marL="600075" lvl="0" indent="-514350" algn="l">
              <a:lnSpc>
                <a:spcPct val="80000"/>
              </a:lnSpc>
              <a:spcBef>
                <a:spcPts val="800"/>
              </a:spcBef>
              <a:buFont typeface="+mj-lt"/>
              <a:buAutoNum type="arabicPeriod"/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Рекомендации родителям по различным вопросам</a:t>
            </a:r>
          </a:p>
          <a:p>
            <a:pPr marL="600075" lvl="0" indent="-514350" algn="l">
              <a:lnSpc>
                <a:spcPct val="80000"/>
              </a:lnSpc>
              <a:spcBef>
                <a:spcPts val="800"/>
              </a:spcBef>
              <a:buFont typeface="+mj-lt"/>
              <a:buAutoNum type="arabicPeriod"/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Выявление одаренных детей и рекомендации по видам спорта</a:t>
            </a:r>
          </a:p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Общение с родителями через письменные просьбы и замечания в дневнике</a:t>
            </a:r>
          </a:p>
          <a:p>
            <a:pPr marL="457200" lvl="0" indent="-457200" algn="l">
              <a:spcBef>
                <a:spcPts val="800"/>
              </a:spcBef>
              <a:buFont typeface="+mj-lt"/>
              <a:buAutoNum type="arabicPeriod"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Общение через классного руководителя.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38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6"/>
          <a:stretch/>
        </p:blipFill>
        <p:spPr bwMode="auto">
          <a:xfrm>
            <a:off x="2843808" y="188640"/>
            <a:ext cx="6120680" cy="36889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9"/>
            <a:ext cx="2555776" cy="2520279"/>
          </a:xfrm>
        </p:spPr>
        <p:txBody>
          <a:bodyPr>
            <a:normAutofit/>
          </a:bodyPr>
          <a:lstStyle/>
          <a:p>
            <a: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Запреты</a:t>
            </a:r>
            <a:r>
              <a:rPr lang="ru-RU" sz="24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общении с родителями</a:t>
            </a:r>
            <a:br>
              <a:rPr lang="ru-RU" sz="2400" b="1" cap="all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212976"/>
            <a:ext cx="8712968" cy="3528392"/>
          </a:xfrm>
        </p:spPr>
        <p:txBody>
          <a:bodyPr>
            <a:normAutofit lnSpcReduction="10000"/>
          </a:bodyPr>
          <a:lstStyle/>
          <a:p>
            <a:pPr lvl="0" algn="l">
              <a:spcBef>
                <a:spcPts val="0"/>
              </a:spcBef>
            </a:pPr>
            <a:r>
              <a:rPr lang="ru-RU" sz="20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 Запрет </a:t>
            </a:r>
            <a:r>
              <a:rPr lang="ru-RU" sz="20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установление </a:t>
            </a:r>
            <a:r>
              <a:rPr lang="ru-RU" sz="2000" b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таких личных отношений педагога с </a:t>
            </a:r>
            <a:r>
              <a:rPr lang="ru-RU" sz="20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родителями  учащихся, </a:t>
            </a:r>
            <a:r>
              <a:rPr lang="ru-RU" sz="2000" b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которые ведут к искажению педагогического </a:t>
            </a:r>
            <a:r>
              <a:rPr lang="ru-RU" sz="20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процесса и формируют такие ситуации, когда учитель идет с родителями, а не выступает ведущим</a:t>
            </a:r>
          </a:p>
          <a:p>
            <a:pPr lvl="0" algn="l">
              <a:spcBef>
                <a:spcPts val="0"/>
              </a:spcBef>
            </a:pPr>
            <a:r>
              <a:rPr lang="ru-RU" sz="20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2.Запрет </a:t>
            </a:r>
            <a:r>
              <a:rPr lang="ru-RU" sz="20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обсуждение с родителями </a:t>
            </a:r>
            <a:r>
              <a:rPr lang="ru-RU" sz="2000" b="1" kern="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внутришкольных</a:t>
            </a:r>
            <a:r>
              <a:rPr lang="ru-RU" sz="20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отношений. Вопросы и претензии родителей принимаются педагогами, но ставятся и рассматриваются совместно с администрациях на педсоветах, совещаниях и собраниях. О принятых мерах родители непременно </a:t>
            </a:r>
            <a:r>
              <a:rPr lang="ru-RU" sz="20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извещаются.</a:t>
            </a:r>
          </a:p>
          <a:p>
            <a:pPr lvl="0" algn="l">
              <a:spcBef>
                <a:spcPts val="0"/>
              </a:spcBef>
            </a:pPr>
            <a:r>
              <a:rPr lang="ru-RU" sz="20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  Запрет </a:t>
            </a:r>
            <a:r>
              <a:rPr lang="ru-RU" sz="20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оценку личности ребенка, его семьи. Обсуждаются и оцениваются исключительно поступки ребенка, динамика его развития, эмоциональные реакции.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2555776" cy="3168352"/>
          </a:xfrm>
        </p:spPr>
        <p:txBody>
          <a:bodyPr>
            <a:normAutofit/>
          </a:bodyPr>
          <a:lstStyle/>
          <a:p>
            <a:r>
              <a:rPr lang="ru-RU" sz="20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br>
              <a:rPr lang="ru-RU" sz="20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all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выступлению на родительском собрании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2855168"/>
          </a:xfrm>
        </p:spPr>
        <p:txBody>
          <a:bodyPr>
            <a:normAutofit lnSpcReduction="10000"/>
          </a:bodyPr>
          <a:lstStyle/>
          <a:p>
            <a:pPr marL="342900" lvl="0" indent="200025" algn="l">
              <a:lnSpc>
                <a:spcPct val="80000"/>
              </a:lnSpc>
              <a:spcBef>
                <a:spcPts val="80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 Все, что вы говорите на собрании должно просвещать родителей, а не констатировать ошибки или неудачи детей.</a:t>
            </a:r>
          </a:p>
          <a:p>
            <a:pPr marL="342900" lvl="0" indent="200025" algn="l">
              <a:lnSpc>
                <a:spcPct val="80000"/>
              </a:lnSpc>
              <a:spcBef>
                <a:spcPts val="80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 Требования к уроку  и детям можно предъявлять только  с учетом  возрастных особенностей  детей.</a:t>
            </a:r>
          </a:p>
          <a:p>
            <a:pPr marL="342900" lvl="0" indent="200025" algn="l">
              <a:lnSpc>
                <a:spcPct val="80000"/>
              </a:lnSpc>
              <a:spcBef>
                <a:spcPts val="80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 Ваше выступление может  носить как теоретический, так и практический характер: анализ ситуаций, тренинги, дискуссии и т. д.</a:t>
            </a:r>
          </a:p>
          <a:p>
            <a:pPr marL="342900" lvl="0" indent="200025" algn="l">
              <a:lnSpc>
                <a:spcPct val="80000"/>
              </a:lnSpc>
              <a:spcBef>
                <a:spcPts val="800"/>
              </a:spcBef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 Собрание не должно заниматься обсуждением и осуждением  личностей учащихся, это необходимо делать при личной встрече.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3" t="26870" r="11108" b="35858"/>
          <a:stretch/>
        </p:blipFill>
        <p:spPr bwMode="auto">
          <a:xfrm>
            <a:off x="3419872" y="116632"/>
            <a:ext cx="5544616" cy="360676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097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0" b="16826"/>
          <a:stretch/>
        </p:blipFill>
        <p:spPr bwMode="auto">
          <a:xfrm>
            <a:off x="1475656" y="188640"/>
            <a:ext cx="7471185" cy="36004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640960" cy="576063"/>
          </a:xfrm>
        </p:spPr>
        <p:txBody>
          <a:bodyPr/>
          <a:lstStyle/>
          <a:p>
            <a:r>
              <a:rPr lang="ru-RU" sz="28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Спортивные праздники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789040"/>
            <a:ext cx="8712968" cy="2880320"/>
          </a:xfrm>
        </p:spPr>
        <p:txBody>
          <a:bodyPr>
            <a:normAutofit fontScale="77500" lnSpcReduction="20000"/>
          </a:bodyPr>
          <a:lstStyle/>
          <a:p>
            <a:pPr marL="457200" lvl="0" indent="-457200" algn="l">
              <a:spcBef>
                <a:spcPts val="800"/>
              </a:spcBef>
              <a:buFont typeface="Wingdings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Мама, папа и я – спортивная семья</a:t>
            </a:r>
          </a:p>
          <a:p>
            <a:pPr marL="457200" lvl="0" indent="-457200" algn="l">
              <a:spcBef>
                <a:spcPts val="800"/>
              </a:spcBef>
              <a:buFont typeface="Wingdings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Веселые старты</a:t>
            </a:r>
          </a:p>
          <a:p>
            <a:pPr marL="457200" lvl="0" indent="-457200" algn="l">
              <a:spcBef>
                <a:spcPts val="800"/>
              </a:spcBef>
              <a:buFont typeface="Wingdings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ну-ка девушки!</a:t>
            </a:r>
          </a:p>
          <a:p>
            <a:pPr marL="457200" lvl="0" indent="-457200" algn="l">
              <a:spcBef>
                <a:spcPts val="800"/>
              </a:spcBef>
              <a:buFont typeface="Wingdings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ну-ка мальчики!</a:t>
            </a:r>
          </a:p>
          <a:p>
            <a:pPr marL="457200" lvl="0" indent="-457200" algn="l">
              <a:spcBef>
                <a:spcPts val="800"/>
              </a:spcBef>
              <a:buFont typeface="Wingdings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Совместные выезды                              на спортивные соревнования</a:t>
            </a:r>
          </a:p>
          <a:p>
            <a:pPr marL="457200" lvl="0" indent="-457200" algn="l">
              <a:spcBef>
                <a:spcPts val="800"/>
              </a:spcBef>
              <a:buFont typeface="Wingdings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Поход выходного дня.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997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3588463"/>
            <a:ext cx="688975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62126"/>
            <a:ext cx="4605784" cy="311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5328592" cy="396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988840"/>
            <a:ext cx="7757988" cy="2880320"/>
          </a:xfrm>
        </p:spPr>
        <p:txBody>
          <a:bodyPr>
            <a:normAutofit/>
          </a:bodyPr>
          <a:lstStyle/>
          <a:p>
            <a:pPr algn="l"/>
            <a:r>
              <a:rPr lang="ru-RU" sz="2800" b="1" cap="all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«Мы знаем: без сомнения, Продлится много дней Союз детей, </a:t>
            </a:r>
            <a:r>
              <a:rPr lang="ru-RU" sz="2800" b="1" cap="all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ru-RU" sz="2800" b="1" cap="all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all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нас, учителей!»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208" y="3505200"/>
            <a:ext cx="2768600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6095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385</Words>
  <Application>Microsoft Office PowerPoint</Application>
  <PresentationFormat>Экран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Взаимодействие  учителя физической культуры с родителями обучающихся.</vt:lpstr>
      <vt:lpstr>Проблемы в отношениях семьи и  школы </vt:lpstr>
      <vt:lpstr>задачи  работы  с родителями учащихся: </vt:lpstr>
      <vt:lpstr>ФОРМЫ работы с родителями  </vt:lpstr>
      <vt:lpstr>Запреты в общении с родителями </vt:lpstr>
      <vt:lpstr>Рекомендации  по выступлению на родительском собрании</vt:lpstr>
      <vt:lpstr>Спортивные праздники</vt:lpstr>
      <vt:lpstr>«Мы знаем: без сомнения, Продлится много дней Союз детей, родителей И нас, учителей!»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 учителя физической культуры с родителями обучающихся.</dc:title>
  <dc:creator>капсаргина</dc:creator>
  <cp:lastModifiedBy>Евгения</cp:lastModifiedBy>
  <cp:revision>8</cp:revision>
  <dcterms:created xsi:type="dcterms:W3CDTF">2023-08-22T07:32:36Z</dcterms:created>
  <dcterms:modified xsi:type="dcterms:W3CDTF">2023-08-22T14:34:46Z</dcterms:modified>
</cp:coreProperties>
</file>