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12/13/2023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76;&#1086;&#1084;.&#1078;&#1080;&#1074;\VID-20210207-WA0000.mp4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76;&#1086;&#1084;.&#1078;&#1080;&#1074;\video-650655d5382c6b1d80cd93622cf3fac1-V.mp4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533400"/>
            <a:ext cx="853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Проект</a:t>
            </a:r>
            <a:r>
              <a:rPr lang="ru-RU" sz="2800" dirty="0" smtClean="0"/>
              <a:t> 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«Домашние животные»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3600" y="5715000"/>
            <a:ext cx="289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</a:rPr>
              <a:t>Выполнила:</a:t>
            </a:r>
          </a:p>
          <a:p>
            <a:pPr algn="r"/>
            <a:r>
              <a:rPr lang="ru-RU" sz="2000" b="1" dirty="0" smtClean="0">
                <a:solidFill>
                  <a:schemeClr val="bg1"/>
                </a:solidFill>
              </a:rPr>
              <a:t> Т.Е. Красникова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C:\Users\Boss\Desktop\2021-02-17-13-27-0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247582"/>
            <a:ext cx="5714999" cy="34674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948690"/>
            <a:ext cx="86868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3 этап - заключительный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endParaRPr lang="ru-RU" sz="2000" smtClean="0">
              <a:solidFill>
                <a:schemeClr val="bg1"/>
              </a:solidFill>
            </a:endParaRPr>
          </a:p>
          <a:p>
            <a:r>
              <a:rPr lang="ru-RU" sz="2000" smtClean="0">
                <a:solidFill>
                  <a:schemeClr val="bg1"/>
                </a:solidFill>
              </a:rPr>
              <a:t>- </a:t>
            </a:r>
            <a:r>
              <a:rPr lang="ru-RU" sz="2000" dirty="0" smtClean="0">
                <a:solidFill>
                  <a:schemeClr val="bg1"/>
                </a:solidFill>
              </a:rPr>
              <a:t>Проведение презентаций в группе.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 Выставка детских рисунков, работ.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 Презентация проекта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Вывод: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- Проект пополнил знания детей об особенностях домашних питомцев, их роли в жизни человека, подчеркнул необходимость гуманного отношения к животным.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 Проект позволил развить творческое мышление дошкольников, умение приобретать знания из разных источников, анализировать факты, высказывать собственное суждение.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-Активное участие родителей в реализации проекта  позволило объединить образовательное учреждение и семью, приобщить родителей к </a:t>
            </a:r>
            <a:r>
              <a:rPr lang="ru-RU" sz="2000" dirty="0" err="1" smtClean="0">
                <a:solidFill>
                  <a:schemeClr val="bg1"/>
                </a:solidFill>
              </a:rPr>
              <a:t>воспитательно</a:t>
            </a:r>
            <a:r>
              <a:rPr lang="ru-RU" sz="2000" dirty="0" smtClean="0">
                <a:solidFill>
                  <a:schemeClr val="bg1"/>
                </a:solidFill>
              </a:rPr>
              <a:t> - образовательному процессу.</a:t>
            </a:r>
          </a:p>
          <a:p>
            <a:r>
              <a:rPr lang="ru-RU" sz="2000" b="1" dirty="0" smtClean="0"/>
              <a:t> </a:t>
            </a:r>
            <a:endParaRPr lang="ru-RU" sz="2000" dirty="0" smtClean="0"/>
          </a:p>
          <a:p>
            <a:r>
              <a:rPr lang="ru-RU" sz="2000" b="1" dirty="0" smtClean="0"/>
              <a:t> 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948690"/>
            <a:ext cx="86868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Перспективы работы:</a:t>
            </a:r>
            <a:endParaRPr lang="ru-RU" sz="2000" dirty="0" smtClean="0">
              <a:solidFill>
                <a:schemeClr val="bg1"/>
              </a:solidFill>
            </a:endParaRP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создание сплоченного детского коллектива с учетом индивидуальных особенностей каждого воспитанника;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дальнейшее привлечение родителей для совместной работы;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установление комфортных отношений с родителями;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формирование новых умений, навыков у детей;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усвоение, переработка и воплощение детьми новых знаний;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формирование дружеских отношений в коллективе.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 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b="1" dirty="0" smtClean="0"/>
              <a:t> 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57200"/>
            <a:ext cx="8686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Реализация проекта</a:t>
            </a:r>
            <a:endParaRPr lang="ru-RU" sz="2800" dirty="0" smtClean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/>
              <a:t> 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4" name="Рисунок 3" descr="F:\дом.жив\20210217_13045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43000"/>
            <a:ext cx="8458200" cy="4953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38200" y="6172200"/>
            <a:ext cx="716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Стенгазета «Наши любимые питомцы»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57200"/>
            <a:ext cx="8686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Реализация проекта</a:t>
            </a:r>
            <a:endParaRPr lang="ru-RU" sz="2800" dirty="0" smtClean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/>
              <a:t> </a:t>
            </a:r>
            <a:endParaRPr lang="ru-RU" sz="2000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6172200"/>
            <a:ext cx="716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Памятки для детей и родителей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C:\Users\93951F~1\AppData\Local\Temp\Rar$DIa0.705\20210209_0724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8305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57200"/>
            <a:ext cx="8686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Реализация проекта</a:t>
            </a:r>
            <a:endParaRPr lang="ru-RU" sz="2800" dirty="0" smtClean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/>
              <a:t> </a:t>
            </a:r>
            <a:endParaRPr lang="ru-RU" sz="2000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6172200"/>
            <a:ext cx="739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Создание макета «Ферма»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C:\Users\93951F~1\AppData\Local\Temp\Rar$DIa0.766\20210212_0945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90600"/>
            <a:ext cx="8458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57200"/>
            <a:ext cx="8686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Реализация проекта</a:t>
            </a:r>
            <a:endParaRPr lang="ru-RU" sz="2800" dirty="0" smtClean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/>
              <a:t> </a:t>
            </a:r>
            <a:endParaRPr lang="ru-RU" sz="2000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6172200"/>
            <a:ext cx="739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Выставка детских рисунков«Наши питомцы»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C:\Users\93951F~1\AppData\Local\Temp\Rar$DIa0.818\20210209_09405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990600"/>
            <a:ext cx="5410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57200"/>
            <a:ext cx="8686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Реализация проекта</a:t>
            </a:r>
            <a:endParaRPr lang="ru-RU" sz="2800" dirty="0" smtClean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/>
              <a:t> 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7" name="VID-20210207-WA0000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47800" y="0"/>
            <a:ext cx="6477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43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ideo-650655d5382c6b1d80cd93622cf3fac1-V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4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241" y="0"/>
            <a:ext cx="8686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Реализация проекта</a:t>
            </a:r>
            <a:endParaRPr lang="ru-RU" sz="2800" dirty="0" smtClean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/>
              <a:t> </a:t>
            </a:r>
            <a:endParaRPr lang="ru-RU" sz="2000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6457890"/>
            <a:ext cx="739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НОД «Мои домашние питомцы»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C:\Users\Boss\Desktop\IMG-f6928848a2f2198991bcc6852808d733-V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07"/>
          <a:stretch/>
        </p:blipFill>
        <p:spPr bwMode="auto">
          <a:xfrm rot="850314">
            <a:off x="5632453" y="864800"/>
            <a:ext cx="3125168" cy="352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Boss\Desktop\IMG-e4df065b064ab23c59ae6569740bc1a9-V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00" b="12774"/>
          <a:stretch/>
        </p:blipFill>
        <p:spPr bwMode="auto">
          <a:xfrm rot="20525895">
            <a:off x="502066" y="955533"/>
            <a:ext cx="3165527" cy="3510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Boss\Desktop\IMG-d6a22433ad0e728726918eec917e2c38-V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67" b="20818"/>
          <a:stretch/>
        </p:blipFill>
        <p:spPr bwMode="auto">
          <a:xfrm>
            <a:off x="3103641" y="3828642"/>
            <a:ext cx="3048000" cy="25716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414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7526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СПАСИБО ЗА ВНИМАНИЕ!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762000"/>
            <a:ext cx="800100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Тип проекта: </a:t>
            </a:r>
            <a:r>
              <a:rPr lang="ru-RU" sz="2000" dirty="0" smtClean="0">
                <a:solidFill>
                  <a:schemeClr val="bg1"/>
                </a:solidFill>
              </a:rPr>
              <a:t>познавательно - информационный.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Вид проекта:</a:t>
            </a:r>
            <a:r>
              <a:rPr lang="ru-RU" sz="2000" dirty="0" smtClean="0">
                <a:solidFill>
                  <a:schemeClr val="bg1"/>
                </a:solidFill>
              </a:rPr>
              <a:t>  групповой 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Продолжительность проекта: </a:t>
            </a:r>
            <a:r>
              <a:rPr lang="ru-RU" sz="2000" dirty="0" smtClean="0">
                <a:solidFill>
                  <a:schemeClr val="bg1"/>
                </a:solidFill>
              </a:rPr>
              <a:t>краткосрочный 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Участники проекта: </a:t>
            </a:r>
            <a:r>
              <a:rPr lang="ru-RU" sz="2000" dirty="0" smtClean="0">
                <a:solidFill>
                  <a:schemeClr val="bg1"/>
                </a:solidFill>
              </a:rPr>
              <a:t>дети старшей группы, воспитатель, родители.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Актуальность: 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Каждый ребенок познает окружающий мир, стараясь потрогать его, поиграть. Важной частью природы являются живые существа. Воспитывать любовь к природе нужно начинать с самого детства. Прежде всего, ребенок узнает животный мир, знакомясь с теми, кто живет с ними рядом. А это домашние животные. Не каждый родитель соглашается завести домашнего любимца, зная и понимая ответственность за его существование.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Поэтому очень важно донести до понимания детей и родителей, что домашние животные – это важная часть нашей жизни.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Цель: 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Систематизировать знания детей о жизни домашних животных.</a:t>
            </a:r>
          </a:p>
          <a:p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457200"/>
            <a:ext cx="85344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Задачи:</a:t>
            </a:r>
            <a:endParaRPr lang="ru-RU" sz="2000" dirty="0" smtClean="0">
              <a:solidFill>
                <a:schemeClr val="bg1"/>
              </a:solidFill>
            </a:endParaRPr>
          </a:p>
          <a:p>
            <a:pPr lvl="0"/>
            <a:r>
              <a:rPr lang="ru-RU" sz="2000" u="sng" dirty="0" smtClean="0">
                <a:solidFill>
                  <a:schemeClr val="bg1"/>
                </a:solidFill>
              </a:rPr>
              <a:t>Образовательные</a:t>
            </a:r>
            <a:r>
              <a:rPr lang="ru-RU" sz="2000" dirty="0" smtClean="0">
                <a:solidFill>
                  <a:schemeClr val="bg1"/>
                </a:solidFill>
              </a:rPr>
              <a:t> : Расширить представления детей о домашних питомцах, их внешнем виде, разнообразии, образе жизни, особенностях поведения, питании, содержании, роли и пользе в жизни человека, учить применять их. Учить соблюдать правила безопасного поведения при обращении с животными формировать осознанное и ответственное отношение к собственной безопасности и безопасности окружающих. Обогащать опыт отражения знаний, впечатлений в различных видах деятельности.</a:t>
            </a:r>
          </a:p>
          <a:p>
            <a:pPr lvl="0"/>
            <a:r>
              <a:rPr lang="ru-RU" sz="2000" u="sng" dirty="0" smtClean="0">
                <a:solidFill>
                  <a:schemeClr val="bg1"/>
                </a:solidFill>
              </a:rPr>
              <a:t>Развивающие</a:t>
            </a:r>
            <a:r>
              <a:rPr lang="ru-RU" sz="2000" dirty="0" smtClean="0">
                <a:solidFill>
                  <a:schemeClr val="bg1"/>
                </a:solidFill>
              </a:rPr>
              <a:t>: Развивать речь, обогащать словарный запас, наблюдательность, любознательность, умение видеть красоту животного мира, творческие способности, формировать стремление к самостоятельному поиску ответов на возникающие вопросы.</a:t>
            </a:r>
          </a:p>
          <a:p>
            <a:pPr lvl="0"/>
            <a:r>
              <a:rPr lang="ru-RU" sz="2000" u="sng" dirty="0" smtClean="0">
                <a:solidFill>
                  <a:schemeClr val="bg1"/>
                </a:solidFill>
              </a:rPr>
              <a:t>Воспитательные</a:t>
            </a:r>
            <a:r>
              <a:rPr lang="ru-RU" sz="2000" dirty="0" smtClean="0">
                <a:solidFill>
                  <a:schemeClr val="bg1"/>
                </a:solidFill>
              </a:rPr>
              <a:t>: Воспитывать гуманное отношение к животным.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Интеграция образовательных областей:</a:t>
            </a:r>
            <a:endParaRPr lang="ru-RU" sz="2000" dirty="0" smtClean="0">
              <a:solidFill>
                <a:schemeClr val="bg1"/>
              </a:solidFill>
            </a:endParaRP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Познавательное развитие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Речевое развитие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Социально-коммуникативное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Художественно-эстетическое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Физическое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143000"/>
            <a:ext cx="83820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Ожидаемые результаты: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b="1" dirty="0" smtClean="0">
                <a:solidFill>
                  <a:schemeClr val="bg1"/>
                </a:solidFill>
              </a:rPr>
              <a:t> 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• осуществление в группе образовательного процесса по обозначенной проблеме;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• активизация познавательной деятельности дошкольников в ходе совместной практической деятельности с воспитателем;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• развитие логического мышления;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• воспитание экологического сознания детей группы;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• вовлечение родителей в педагогический процесс группы, укрепление заинтересованности в сотрудничестве с детским садом.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219200"/>
            <a:ext cx="85344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Этапы проекта: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b="1" dirty="0" smtClean="0">
                <a:solidFill>
                  <a:schemeClr val="bg1"/>
                </a:solidFill>
              </a:rPr>
              <a:t>1 этап - подготовительный.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- Определение темы, постановка цели и задач.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 Определение методов и приемов работы.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 Подбор методической и художественной литературы.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 Подбор материалов, игрушек, атрибутов для игровой деятельности.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 Подбор материала для творческого труда.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  Составление перспективного плана.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При проведении опроса выяснилось, что домашние животные есть у 70% семей. Дети рассказывали о своих домашних питомцах.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Проблемный вопрос : «Почему они такие разные?».  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3400" y="1295400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Что мы знаем о домашних животных?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Что хотим узнать?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Где мы можем это узнать?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-Домашние животные живут в доме, сарае.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-Животных кормит хозяин и ухаживает за ними.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-Собака сторожит дом, а кошка ловит мышей.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Лошадь может перевозить грузы.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-Корова даёт молоко.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-С собакой, кошкой и даже коровой нужно разговаривать.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-Почему у кошки на лапках мягкие подушечки?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-Как появились животные?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Почему кошка лазает по деревьям и никогда не падает?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Почему у животных разные хвосты?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Почему кошки и собаки бывают разных пород?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В садике, у воспитателя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Из книг, мультфильмов.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-Спросить у мамы, у папы.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066800"/>
            <a:ext cx="82296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Вопросы - направления проекта: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Каких животных можно назвать домашними?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Внешний вид животных: чем покрыто тело, особенности строения частей тела (головы, туловища, лап, хвоста и т. </a:t>
            </a:r>
            <a:r>
              <a:rPr lang="ru-RU" sz="2000" dirty="0" err="1" smtClean="0">
                <a:solidFill>
                  <a:schemeClr val="bg1"/>
                </a:solidFill>
              </a:rPr>
              <a:t>д</a:t>
            </a:r>
            <a:r>
              <a:rPr lang="ru-RU" sz="2000" dirty="0" smtClean="0">
                <a:solidFill>
                  <a:schemeClr val="bg1"/>
                </a:solidFill>
              </a:rPr>
              <a:t>)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Чем питаются домашние животные?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Как называют детёнышей домашних животных?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Повадки, условия содержания домашних животных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Как ухаживать за домашними животными?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Какова роль домашних животных в жизни людей?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Что мы можем дать домашним животным?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0" y="0"/>
            <a:ext cx="2971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2 этап - основной.</a:t>
            </a:r>
            <a:endParaRPr lang="ru-RU" sz="20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609600"/>
          <a:ext cx="8839200" cy="604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5486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Образовательные области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Виды детской деятельности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Познавательное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Беседа «Зачем на планете домашние животные?»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Рассматривание альбома «Удивительный мир домашних животных».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НОД «Мои домашние питомцы»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Речевое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Составление описательных рассказов о домашних животных.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Чтение рассказов о животных.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Отгадывание загадок.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Социально - коммуникативное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Беседа «как вести себя при встрече с животными».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Сюжетно-ролевая игра «Ферма».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Художественно - эстетическое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Психоэмоциональные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этюды «Кто как передвигается».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Изготовление поделок из бросового материала « Наши питомцы»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Физическое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Физминутка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«Кошка». Обыгрывание стихотворения М. Степанова.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Игра с мячом «Мяч бросай и животных называй».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457200"/>
            <a:ext cx="845820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solidFill>
                <a:schemeClr val="bg1"/>
              </a:solidFill>
            </a:endParaRPr>
          </a:p>
          <a:p>
            <a:r>
              <a:rPr lang="ru-RU" sz="2000" b="1" dirty="0" smtClean="0">
                <a:solidFill>
                  <a:schemeClr val="bg1"/>
                </a:solidFill>
              </a:rPr>
              <a:t>Работа с родителями: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-Беседы родителей с детьми о домашних животных.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 Просмотр мультфильмов про животных: «Трое из </a:t>
            </a:r>
            <a:r>
              <a:rPr lang="ru-RU" sz="2000" dirty="0" err="1" smtClean="0">
                <a:solidFill>
                  <a:schemeClr val="bg1"/>
                </a:solidFill>
              </a:rPr>
              <a:t>Простоквашино</a:t>
            </a:r>
            <a:r>
              <a:rPr lang="ru-RU" sz="2000" dirty="0" smtClean="0">
                <a:solidFill>
                  <a:schemeClr val="bg1"/>
                </a:solidFill>
              </a:rPr>
              <a:t>», «Кошкин дом», «Человек собаке друг». 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-Чтение: Е. </a:t>
            </a:r>
            <a:r>
              <a:rPr lang="ru-RU" sz="2000" dirty="0" err="1" smtClean="0">
                <a:solidFill>
                  <a:schemeClr val="bg1"/>
                </a:solidFill>
              </a:rPr>
              <a:t>Чарушин</a:t>
            </a:r>
            <a:r>
              <a:rPr lang="ru-RU" sz="2000" dirty="0" smtClean="0">
                <a:solidFill>
                  <a:schemeClr val="bg1"/>
                </a:solidFill>
              </a:rPr>
              <a:t>«Рассказы о животных», В. Г. </a:t>
            </a:r>
            <a:r>
              <a:rPr lang="ru-RU" sz="2000" dirty="0" err="1" smtClean="0">
                <a:solidFill>
                  <a:schemeClr val="bg1"/>
                </a:solidFill>
              </a:rPr>
              <a:t>Суеев</a:t>
            </a:r>
            <a:r>
              <a:rPr lang="ru-RU" sz="2000" dirty="0" smtClean="0">
                <a:solidFill>
                  <a:schemeClr val="bg1"/>
                </a:solidFill>
              </a:rPr>
              <a:t> "Три котенка", "Кот-рыболов", Г. Остер "Котенок по имени Гав", Н. Носов "Живая шляпа"; Л. Толстой «Корова», «Кот Епифан», «Маруся»,сказки «Сказка о верности, "</a:t>
            </a:r>
            <a:r>
              <a:rPr lang="ru-RU" sz="2000" dirty="0" err="1" smtClean="0">
                <a:solidFill>
                  <a:schemeClr val="bg1"/>
                </a:solidFill>
              </a:rPr>
              <a:t>Голубая</a:t>
            </a:r>
            <a:r>
              <a:rPr lang="ru-RU" sz="2000" dirty="0" smtClean="0">
                <a:solidFill>
                  <a:schemeClr val="bg1"/>
                </a:solidFill>
              </a:rPr>
              <a:t> кошка"; "М. </a:t>
            </a:r>
            <a:r>
              <a:rPr lang="ru-RU" sz="2000" dirty="0" err="1" smtClean="0">
                <a:solidFill>
                  <a:schemeClr val="bg1"/>
                </a:solidFill>
              </a:rPr>
              <a:t>Скребцов</a:t>
            </a:r>
            <a:r>
              <a:rPr lang="ru-RU" sz="2000" dirty="0" smtClean="0">
                <a:solidFill>
                  <a:schemeClr val="bg1"/>
                </a:solidFill>
              </a:rPr>
              <a:t> "Верный друг - лучше сотни слуг ",  </a:t>
            </a:r>
            <a:r>
              <a:rPr lang="ru-RU" sz="2000" dirty="0" err="1" smtClean="0">
                <a:solidFill>
                  <a:schemeClr val="bg1"/>
                </a:solidFill>
              </a:rPr>
              <a:t>Б.Заходер</a:t>
            </a:r>
            <a:r>
              <a:rPr lang="ru-RU" sz="2000" dirty="0" smtClean="0">
                <a:solidFill>
                  <a:schemeClr val="bg1"/>
                </a:solidFill>
              </a:rPr>
              <a:t> "</a:t>
            </a:r>
            <a:r>
              <a:rPr lang="ru-RU" sz="2000" dirty="0" err="1" smtClean="0">
                <a:solidFill>
                  <a:schemeClr val="bg1"/>
                </a:solidFill>
              </a:rPr>
              <a:t>Кискино</a:t>
            </a:r>
            <a:r>
              <a:rPr lang="ru-RU" sz="2000" dirty="0" smtClean="0">
                <a:solidFill>
                  <a:schemeClr val="bg1"/>
                </a:solidFill>
              </a:rPr>
              <a:t> горе"; </a:t>
            </a:r>
            <a:r>
              <a:rPr lang="ru-RU" sz="2000" dirty="0" err="1" smtClean="0">
                <a:solidFill>
                  <a:schemeClr val="bg1"/>
                </a:solidFill>
              </a:rPr>
              <a:t>потешек</a:t>
            </a:r>
            <a:r>
              <a:rPr lang="ru-RU" sz="2000" dirty="0" smtClean="0">
                <a:solidFill>
                  <a:schemeClr val="bg1"/>
                </a:solidFill>
              </a:rPr>
              <a:t>: "Пошел котик на Торжок", "Ходит конь по бережку", "Козонька рогатая"; загадок о домашних животных.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 Изготовление наглядного материала для детей по теме.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-Оформление стенда «Наши любимые питомцы»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-Книжка- копилка «Стихи, пословицы, поговорки, загадки о домашних животных»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 Составление памятки для детей и родителей «Азбука вашей безопасности при обращении с животными».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 Создание макета «Ферма».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 </a:t>
            </a:r>
            <a:r>
              <a:rPr lang="ru-RU" sz="2000" dirty="0" err="1" smtClean="0">
                <a:solidFill>
                  <a:schemeClr val="bg1"/>
                </a:solidFill>
              </a:rPr>
              <a:t>Видеорассказы</a:t>
            </a:r>
            <a:r>
              <a:rPr lang="ru-RU" sz="2000" dirty="0" smtClean="0">
                <a:solidFill>
                  <a:schemeClr val="bg1"/>
                </a:solidFill>
              </a:rPr>
              <a:t> детей о домашних питомцах.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</TotalTime>
  <Words>784</Words>
  <Application>Microsoft Office PowerPoint</Application>
  <PresentationFormat>Экран (4:3)</PresentationFormat>
  <Paragraphs>139</Paragraphs>
  <Slides>19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МДОУ 93</dc:creator>
  <cp:lastModifiedBy>Сергей</cp:lastModifiedBy>
  <cp:revision>7</cp:revision>
  <dcterms:created xsi:type="dcterms:W3CDTF">2021-02-17T09:18:07Z</dcterms:created>
  <dcterms:modified xsi:type="dcterms:W3CDTF">2023-12-13T10:40:23Z</dcterms:modified>
</cp:coreProperties>
</file>