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1" d="100"/>
          <a:sy n="61" d="100"/>
        </p:scale>
        <p:origin x="-84" y="-180"/>
      </p:cViewPr>
      <p:guideLst>
        <p:guide orient="horz" pos="2160"/>
        <p:guide pos="384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pPr/>
              <a:t>12/13/2023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4509A250-FF31-4206-8172-F9D3106AACB1}" type="datetimeFigureOut">
              <a:rPr lang="en-US" dirty="0"/>
              <a:pPr/>
              <a:t>12/13/2023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4509A250-FF31-4206-8172-F9D3106AACB1}" type="datetimeFigureOut">
              <a:rPr lang="en-US" dirty="0"/>
              <a:pPr/>
              <a:t>12/13/2023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4509A250-FF31-4206-8172-F9D3106AACB1}" type="datetimeFigureOut">
              <a:rPr lang="en-US" dirty="0"/>
              <a:pPr/>
              <a:t>12/13/2023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509A250-FF31-4206-8172-F9D3106AACB1}" type="datetimeFigureOut">
              <a:rPr lang="en-US" dirty="0"/>
              <a:pPr/>
              <a:t>12/13/2023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transition spd="slow">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pPr/>
              <a:t>12/13/2023</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transition spd="slow">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pPr/>
              <a:t>12/13/2023</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transition spd="slow">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pPr/>
              <a:t>12/13/2023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transition spd="slow">
    <p:wip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pPr/>
              <a:t>12/13/2023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pPr/>
              <a:t>12/13/2023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9796027F-7875-4030-9381-8BD8C4F21935}" type="datetimeFigureOut">
              <a:rPr lang="en-US" dirty="0"/>
              <a:pPr/>
              <a:t>12/13/2023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pPr/>
              <a:t>12/13/2023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pPr/>
              <a:t>12/13/2023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pPr/>
              <a:t>12/13/2023</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pPr/>
              <a:t>12/13/2023</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4509A250-FF31-4206-8172-F9D3106AACB1}" type="datetimeFigureOut">
              <a:rPr lang="en-US" dirty="0"/>
              <a:pPr/>
              <a:t>12/13/2023</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4509A250-FF31-4206-8172-F9D3106AACB1}" type="datetimeFigureOut">
              <a:rPr lang="en-US" dirty="0"/>
              <a:pPr/>
              <a:t>12/13/2023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xmlns=""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xmlns=""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xmlns=""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xmlns=""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pPr/>
              <a:t>12/13/2023</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transition spd="slow">
    <p:wipe/>
  </p:transition>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10508020-AE6C-7DB0-E0F5-6FFEBD5E0F37}"/>
              </a:ext>
            </a:extLst>
          </p:cNvPr>
          <p:cNvSpPr>
            <a:spLocks noGrp="1"/>
          </p:cNvSpPr>
          <p:nvPr>
            <p:ph type="ctrTitle"/>
          </p:nvPr>
        </p:nvSpPr>
        <p:spPr>
          <a:xfrm>
            <a:off x="1023902" y="500042"/>
            <a:ext cx="8825658" cy="3329581"/>
          </a:xfrm>
        </p:spPr>
        <p:txBody>
          <a:bodyPr/>
          <a:lstStyle/>
          <a:p>
            <a:r>
              <a:rPr lang="ru-RU" dirty="0"/>
              <a:t>Что такое землеустройство</a:t>
            </a:r>
          </a:p>
        </p:txBody>
      </p:sp>
      <p:sp>
        <p:nvSpPr>
          <p:cNvPr id="3" name="Подзаголовок 2">
            <a:extLst>
              <a:ext uri="{FF2B5EF4-FFF2-40B4-BE49-F238E27FC236}">
                <a16:creationId xmlns:a16="http://schemas.microsoft.com/office/drawing/2014/main" xmlns="" id="{B0D35E5F-610A-A1BD-5EB0-65608CD1FF10}"/>
              </a:ext>
            </a:extLst>
          </p:cNvPr>
          <p:cNvSpPr>
            <a:spLocks noGrp="1"/>
          </p:cNvSpPr>
          <p:nvPr>
            <p:ph type="subTitle" idx="1"/>
          </p:nvPr>
        </p:nvSpPr>
        <p:spPr>
          <a:xfrm>
            <a:off x="881026" y="4929198"/>
            <a:ext cx="8825658" cy="1571636"/>
          </a:xfrm>
        </p:spPr>
        <p:txBody>
          <a:bodyPr>
            <a:normAutofit/>
          </a:bodyPr>
          <a:lstStyle/>
          <a:p>
            <a:r>
              <a:rPr lang="ru-RU" dirty="0" smtClean="0"/>
              <a:t>Выполнили </a:t>
            </a:r>
            <a:r>
              <a:rPr lang="ru-RU" dirty="0"/>
              <a:t>студенты 32 </a:t>
            </a:r>
            <a:r>
              <a:rPr lang="ru-RU" dirty="0" smtClean="0"/>
              <a:t>группы</a:t>
            </a:r>
          </a:p>
          <a:p>
            <a:r>
              <a:rPr lang="ru-RU" dirty="0" smtClean="0"/>
              <a:t>Рыбинского лесотехнического </a:t>
            </a:r>
            <a:r>
              <a:rPr lang="ru-RU" dirty="0" smtClean="0"/>
              <a:t>колледжа</a:t>
            </a:r>
            <a:endParaRPr lang="ru-RU" dirty="0"/>
          </a:p>
          <a:p>
            <a:r>
              <a:rPr lang="ru-RU" dirty="0"/>
              <a:t>Суханов Егор и Игнатов </a:t>
            </a:r>
            <a:r>
              <a:rPr lang="ru-RU" dirty="0" err="1"/>
              <a:t>дмитрий</a:t>
            </a:r>
            <a:r>
              <a:rPr lang="ru-RU" dirty="0"/>
              <a:t>. </a:t>
            </a:r>
          </a:p>
          <a:p>
            <a:endParaRPr lang="ru-RU" dirty="0"/>
          </a:p>
        </p:txBody>
      </p:sp>
    </p:spTree>
    <p:extLst>
      <p:ext uri="{BB962C8B-B14F-4D97-AF65-F5344CB8AC3E}">
        <p14:creationId xmlns:p14="http://schemas.microsoft.com/office/powerpoint/2010/main" xmlns="" val="242759891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9B368290-CD6D-2F6A-10A6-8A76EFF2AF6D}"/>
              </a:ext>
            </a:extLst>
          </p:cNvPr>
          <p:cNvSpPr>
            <a:spLocks noGrp="1"/>
          </p:cNvSpPr>
          <p:nvPr>
            <p:ph type="title"/>
          </p:nvPr>
        </p:nvSpPr>
        <p:spPr/>
        <p:txBody>
          <a:bodyPr/>
          <a:lstStyle/>
          <a:p>
            <a:r>
              <a:rPr lang="ru-RU" sz="800" dirty="0"/>
              <a:t>. </a:t>
            </a:r>
          </a:p>
        </p:txBody>
      </p:sp>
      <p:sp>
        <p:nvSpPr>
          <p:cNvPr id="3" name="Объект 2">
            <a:extLst>
              <a:ext uri="{FF2B5EF4-FFF2-40B4-BE49-F238E27FC236}">
                <a16:creationId xmlns:a16="http://schemas.microsoft.com/office/drawing/2014/main" xmlns="" id="{A8F5F571-B054-5438-C77E-4CCFC1B7BBCF}"/>
              </a:ext>
            </a:extLst>
          </p:cNvPr>
          <p:cNvSpPr>
            <a:spLocks noGrp="1"/>
          </p:cNvSpPr>
          <p:nvPr>
            <p:ph idx="1"/>
          </p:nvPr>
        </p:nvSpPr>
        <p:spPr>
          <a:xfrm>
            <a:off x="238084" y="214290"/>
            <a:ext cx="6215529" cy="5795681"/>
          </a:xfrm>
        </p:spPr>
        <p:txBody>
          <a:bodyPr>
            <a:noAutofit/>
          </a:bodyPr>
          <a:lstStyle/>
          <a:p>
            <a:r>
              <a:rPr lang="ru-RU" sz="2400" dirty="0">
                <a:latin typeface="Arial" pitchFamily="34" charset="0"/>
                <a:cs typeface="Arial" pitchFamily="34" charset="0"/>
              </a:rPr>
              <a:t>Профессия землемера востребована, а потому хорошо оплачивается. Однако это отнюдь не офисная работа. Землемер большую часть времени находится в поездках и под открытым небом. По своему содержанию профессия близка к профессиям топографа, геодезиста и кадастрового инженера.</a:t>
            </a:r>
          </a:p>
          <a:p>
            <a:r>
              <a:rPr lang="ru-RU" sz="2400" dirty="0">
                <a:latin typeface="Arial" pitchFamily="34" charset="0"/>
                <a:cs typeface="Arial" pitchFamily="34" charset="0"/>
              </a:rPr>
              <a:t>The </a:t>
            </a:r>
            <a:r>
              <a:rPr lang="ru-RU" sz="2400" dirty="0" err="1">
                <a:latin typeface="Arial" pitchFamily="34" charset="0"/>
                <a:cs typeface="Arial" pitchFamily="34" charset="0"/>
              </a:rPr>
              <a:t>profession</a:t>
            </a:r>
            <a:r>
              <a:rPr lang="ru-RU" sz="2400" dirty="0">
                <a:latin typeface="Arial" pitchFamily="34" charset="0"/>
                <a:cs typeface="Arial" pitchFamily="34" charset="0"/>
              </a:rPr>
              <a:t> </a:t>
            </a:r>
            <a:r>
              <a:rPr lang="ru-RU" sz="2400" dirty="0" err="1">
                <a:latin typeface="Arial" pitchFamily="34" charset="0"/>
                <a:cs typeface="Arial" pitchFamily="34" charset="0"/>
              </a:rPr>
              <a:t>of</a:t>
            </a:r>
            <a:r>
              <a:rPr lang="ru-RU" sz="2400" dirty="0">
                <a:latin typeface="Arial" pitchFamily="34" charset="0"/>
                <a:cs typeface="Arial" pitchFamily="34" charset="0"/>
              </a:rPr>
              <a:t> </a:t>
            </a:r>
            <a:r>
              <a:rPr lang="ru-RU" sz="2400" dirty="0" err="1">
                <a:latin typeface="Arial" pitchFamily="34" charset="0"/>
                <a:cs typeface="Arial" pitchFamily="34" charset="0"/>
              </a:rPr>
              <a:t>land</a:t>
            </a:r>
            <a:r>
              <a:rPr lang="ru-RU" sz="2400" dirty="0">
                <a:latin typeface="Arial" pitchFamily="34" charset="0"/>
                <a:cs typeface="Arial" pitchFamily="34" charset="0"/>
              </a:rPr>
              <a:t> </a:t>
            </a:r>
            <a:r>
              <a:rPr lang="ru-RU" sz="2400" dirty="0" err="1">
                <a:latin typeface="Arial" pitchFamily="34" charset="0"/>
                <a:cs typeface="Arial" pitchFamily="34" charset="0"/>
              </a:rPr>
              <a:t>surveyor</a:t>
            </a:r>
            <a:r>
              <a:rPr lang="ru-RU" sz="2400" dirty="0">
                <a:latin typeface="Arial" pitchFamily="34" charset="0"/>
                <a:cs typeface="Arial" pitchFamily="34" charset="0"/>
              </a:rPr>
              <a:t> </a:t>
            </a:r>
            <a:r>
              <a:rPr lang="ru-RU" sz="2400" dirty="0" err="1">
                <a:latin typeface="Arial" pitchFamily="34" charset="0"/>
                <a:cs typeface="Arial" pitchFamily="34" charset="0"/>
              </a:rPr>
              <a:t>is</a:t>
            </a:r>
            <a:r>
              <a:rPr lang="ru-RU" sz="2400" dirty="0">
                <a:latin typeface="Arial" pitchFamily="34" charset="0"/>
                <a:cs typeface="Arial" pitchFamily="34" charset="0"/>
              </a:rPr>
              <a:t> </a:t>
            </a:r>
            <a:r>
              <a:rPr lang="ru-RU" sz="2400" dirty="0" err="1">
                <a:latin typeface="Arial" pitchFamily="34" charset="0"/>
                <a:cs typeface="Arial" pitchFamily="34" charset="0"/>
              </a:rPr>
              <a:t>in</a:t>
            </a:r>
            <a:r>
              <a:rPr lang="ru-RU" sz="2400" dirty="0">
                <a:latin typeface="Arial" pitchFamily="34" charset="0"/>
                <a:cs typeface="Arial" pitchFamily="34" charset="0"/>
              </a:rPr>
              <a:t> </a:t>
            </a:r>
            <a:r>
              <a:rPr lang="ru-RU" sz="2400" dirty="0" err="1">
                <a:latin typeface="Arial" pitchFamily="34" charset="0"/>
                <a:cs typeface="Arial" pitchFamily="34" charset="0"/>
              </a:rPr>
              <a:t>demand</a:t>
            </a:r>
            <a:r>
              <a:rPr lang="ru-RU" sz="2400" dirty="0">
                <a:latin typeface="Arial" pitchFamily="34" charset="0"/>
                <a:cs typeface="Arial" pitchFamily="34" charset="0"/>
              </a:rPr>
              <a:t>, </a:t>
            </a:r>
            <a:r>
              <a:rPr lang="ru-RU" sz="2400" dirty="0" err="1">
                <a:latin typeface="Arial" pitchFamily="34" charset="0"/>
                <a:cs typeface="Arial" pitchFamily="34" charset="0"/>
              </a:rPr>
              <a:t>and</a:t>
            </a:r>
            <a:r>
              <a:rPr lang="ru-RU" sz="2400" dirty="0">
                <a:latin typeface="Arial" pitchFamily="34" charset="0"/>
                <a:cs typeface="Arial" pitchFamily="34" charset="0"/>
              </a:rPr>
              <a:t> </a:t>
            </a:r>
            <a:r>
              <a:rPr lang="ru-RU" sz="2400" dirty="0" err="1">
                <a:latin typeface="Arial" pitchFamily="34" charset="0"/>
                <a:cs typeface="Arial" pitchFamily="34" charset="0"/>
              </a:rPr>
              <a:t>therefore</a:t>
            </a:r>
            <a:r>
              <a:rPr lang="ru-RU" sz="2400" dirty="0">
                <a:latin typeface="Arial" pitchFamily="34" charset="0"/>
                <a:cs typeface="Arial" pitchFamily="34" charset="0"/>
              </a:rPr>
              <a:t> </a:t>
            </a:r>
            <a:r>
              <a:rPr lang="ru-RU" sz="2400" dirty="0" err="1">
                <a:latin typeface="Arial" pitchFamily="34" charset="0"/>
                <a:cs typeface="Arial" pitchFamily="34" charset="0"/>
              </a:rPr>
              <a:t>it</a:t>
            </a:r>
            <a:r>
              <a:rPr lang="ru-RU" sz="2400" dirty="0">
                <a:latin typeface="Arial" pitchFamily="34" charset="0"/>
                <a:cs typeface="Arial" pitchFamily="34" charset="0"/>
              </a:rPr>
              <a:t> </a:t>
            </a:r>
            <a:r>
              <a:rPr lang="ru-RU" sz="2400" dirty="0" err="1">
                <a:latin typeface="Arial" pitchFamily="34" charset="0"/>
                <a:cs typeface="Arial" pitchFamily="34" charset="0"/>
              </a:rPr>
              <a:t>is</a:t>
            </a:r>
            <a:r>
              <a:rPr lang="ru-RU" sz="2400" dirty="0">
                <a:latin typeface="Arial" pitchFamily="34" charset="0"/>
                <a:cs typeface="Arial" pitchFamily="34" charset="0"/>
              </a:rPr>
              <a:t> </a:t>
            </a:r>
            <a:r>
              <a:rPr lang="ru-RU" sz="2400" dirty="0" err="1">
                <a:latin typeface="Arial" pitchFamily="34" charset="0"/>
                <a:cs typeface="Arial" pitchFamily="34" charset="0"/>
              </a:rPr>
              <a:t>well</a:t>
            </a:r>
            <a:r>
              <a:rPr lang="ru-RU" sz="2400" dirty="0">
                <a:latin typeface="Arial" pitchFamily="34" charset="0"/>
                <a:cs typeface="Arial" pitchFamily="34" charset="0"/>
              </a:rPr>
              <a:t> </a:t>
            </a:r>
            <a:r>
              <a:rPr lang="ru-RU" sz="2400" dirty="0" err="1">
                <a:latin typeface="Arial" pitchFamily="34" charset="0"/>
                <a:cs typeface="Arial" pitchFamily="34" charset="0"/>
              </a:rPr>
              <a:t>paid</a:t>
            </a:r>
            <a:r>
              <a:rPr lang="ru-RU" sz="2400" dirty="0">
                <a:latin typeface="Arial" pitchFamily="34" charset="0"/>
                <a:cs typeface="Arial" pitchFamily="34" charset="0"/>
              </a:rPr>
              <a:t>. </a:t>
            </a:r>
            <a:r>
              <a:rPr lang="ru-RU" sz="2400" dirty="0" err="1">
                <a:latin typeface="Arial" pitchFamily="34" charset="0"/>
                <a:cs typeface="Arial" pitchFamily="34" charset="0"/>
              </a:rPr>
              <a:t>However</a:t>
            </a:r>
            <a:r>
              <a:rPr lang="ru-RU" sz="2400" dirty="0">
                <a:latin typeface="Arial" pitchFamily="34" charset="0"/>
                <a:cs typeface="Arial" pitchFamily="34" charset="0"/>
              </a:rPr>
              <a:t>, </a:t>
            </a:r>
            <a:r>
              <a:rPr lang="ru-RU" sz="2400" dirty="0" err="1">
                <a:latin typeface="Arial" pitchFamily="34" charset="0"/>
                <a:cs typeface="Arial" pitchFamily="34" charset="0"/>
              </a:rPr>
              <a:t>this</a:t>
            </a:r>
            <a:r>
              <a:rPr lang="ru-RU" sz="2400" dirty="0">
                <a:latin typeface="Arial" pitchFamily="34" charset="0"/>
                <a:cs typeface="Arial" pitchFamily="34" charset="0"/>
              </a:rPr>
              <a:t> </a:t>
            </a:r>
            <a:r>
              <a:rPr lang="ru-RU" sz="2400" dirty="0" err="1">
                <a:latin typeface="Arial" pitchFamily="34" charset="0"/>
                <a:cs typeface="Arial" pitchFamily="34" charset="0"/>
              </a:rPr>
              <a:t>is</a:t>
            </a:r>
            <a:r>
              <a:rPr lang="ru-RU" sz="2400" dirty="0">
                <a:latin typeface="Arial" pitchFamily="34" charset="0"/>
                <a:cs typeface="Arial" pitchFamily="34" charset="0"/>
              </a:rPr>
              <a:t> </a:t>
            </a:r>
            <a:r>
              <a:rPr lang="ru-RU" sz="2400" dirty="0" err="1">
                <a:latin typeface="Arial" pitchFamily="34" charset="0"/>
                <a:cs typeface="Arial" pitchFamily="34" charset="0"/>
              </a:rPr>
              <a:t>by</a:t>
            </a:r>
            <a:r>
              <a:rPr lang="ru-RU" sz="2400" dirty="0">
                <a:latin typeface="Arial" pitchFamily="34" charset="0"/>
                <a:cs typeface="Arial" pitchFamily="34" charset="0"/>
              </a:rPr>
              <a:t> </a:t>
            </a:r>
            <a:r>
              <a:rPr lang="ru-RU" sz="2400" dirty="0" err="1">
                <a:latin typeface="Arial" pitchFamily="34" charset="0"/>
                <a:cs typeface="Arial" pitchFamily="34" charset="0"/>
              </a:rPr>
              <a:t>no</a:t>
            </a:r>
            <a:r>
              <a:rPr lang="ru-RU" sz="2400" dirty="0">
                <a:latin typeface="Arial" pitchFamily="34" charset="0"/>
                <a:cs typeface="Arial" pitchFamily="34" charset="0"/>
              </a:rPr>
              <a:t> </a:t>
            </a:r>
            <a:r>
              <a:rPr lang="ru-RU" sz="2400" dirty="0" err="1">
                <a:latin typeface="Arial" pitchFamily="34" charset="0"/>
                <a:cs typeface="Arial" pitchFamily="34" charset="0"/>
              </a:rPr>
              <a:t>means</a:t>
            </a:r>
            <a:r>
              <a:rPr lang="ru-RU" sz="2400" dirty="0">
                <a:latin typeface="Arial" pitchFamily="34" charset="0"/>
                <a:cs typeface="Arial" pitchFamily="34" charset="0"/>
              </a:rPr>
              <a:t> </a:t>
            </a:r>
            <a:r>
              <a:rPr lang="ru-RU" sz="2400" dirty="0" err="1">
                <a:latin typeface="Arial" pitchFamily="34" charset="0"/>
                <a:cs typeface="Arial" pitchFamily="34" charset="0"/>
              </a:rPr>
              <a:t>an</a:t>
            </a:r>
            <a:r>
              <a:rPr lang="ru-RU" sz="2400" dirty="0">
                <a:latin typeface="Arial" pitchFamily="34" charset="0"/>
                <a:cs typeface="Arial" pitchFamily="34" charset="0"/>
              </a:rPr>
              <a:t> </a:t>
            </a:r>
            <a:r>
              <a:rPr lang="ru-RU" sz="2400" dirty="0" err="1">
                <a:latin typeface="Arial" pitchFamily="34" charset="0"/>
                <a:cs typeface="Arial" pitchFamily="34" charset="0"/>
              </a:rPr>
              <a:t>office</a:t>
            </a:r>
            <a:r>
              <a:rPr lang="ru-RU" sz="2400" dirty="0">
                <a:latin typeface="Arial" pitchFamily="34" charset="0"/>
                <a:cs typeface="Arial" pitchFamily="34" charset="0"/>
              </a:rPr>
              <a:t> </a:t>
            </a:r>
            <a:r>
              <a:rPr lang="ru-RU" sz="2400" dirty="0" err="1">
                <a:latin typeface="Arial" pitchFamily="34" charset="0"/>
                <a:cs typeface="Arial" pitchFamily="34" charset="0"/>
              </a:rPr>
              <a:t>job</a:t>
            </a:r>
            <a:r>
              <a:rPr lang="ru-RU" sz="2400" dirty="0">
                <a:latin typeface="Arial" pitchFamily="34" charset="0"/>
                <a:cs typeface="Arial" pitchFamily="34" charset="0"/>
              </a:rPr>
              <a:t>. The </a:t>
            </a:r>
            <a:r>
              <a:rPr lang="ru-RU" sz="2400" dirty="0" err="1">
                <a:latin typeface="Arial" pitchFamily="34" charset="0"/>
                <a:cs typeface="Arial" pitchFamily="34" charset="0"/>
              </a:rPr>
              <a:t>land</a:t>
            </a:r>
            <a:r>
              <a:rPr lang="ru-RU" sz="2400" dirty="0">
                <a:latin typeface="Arial" pitchFamily="34" charset="0"/>
                <a:cs typeface="Arial" pitchFamily="34" charset="0"/>
              </a:rPr>
              <a:t> </a:t>
            </a:r>
            <a:r>
              <a:rPr lang="ru-RU" sz="2400" dirty="0" err="1">
                <a:latin typeface="Arial" pitchFamily="34" charset="0"/>
                <a:cs typeface="Arial" pitchFamily="34" charset="0"/>
              </a:rPr>
              <a:t>surveyor</a:t>
            </a:r>
            <a:r>
              <a:rPr lang="ru-RU" sz="2400" dirty="0">
                <a:latin typeface="Arial" pitchFamily="34" charset="0"/>
                <a:cs typeface="Arial" pitchFamily="34" charset="0"/>
              </a:rPr>
              <a:t> </a:t>
            </a:r>
            <a:r>
              <a:rPr lang="ru-RU" sz="2400" dirty="0" err="1">
                <a:latin typeface="Arial" pitchFamily="34" charset="0"/>
                <a:cs typeface="Arial" pitchFamily="34" charset="0"/>
              </a:rPr>
              <a:t>spends</a:t>
            </a:r>
            <a:r>
              <a:rPr lang="ru-RU" sz="2400" dirty="0">
                <a:latin typeface="Arial" pitchFamily="34" charset="0"/>
                <a:cs typeface="Arial" pitchFamily="34" charset="0"/>
              </a:rPr>
              <a:t> </a:t>
            </a:r>
            <a:r>
              <a:rPr lang="ru-RU" sz="2400" dirty="0" err="1">
                <a:latin typeface="Arial" pitchFamily="34" charset="0"/>
                <a:cs typeface="Arial" pitchFamily="34" charset="0"/>
              </a:rPr>
              <a:t>most</a:t>
            </a:r>
            <a:r>
              <a:rPr lang="ru-RU" sz="2400" dirty="0">
                <a:latin typeface="Arial" pitchFamily="34" charset="0"/>
                <a:cs typeface="Arial" pitchFamily="34" charset="0"/>
              </a:rPr>
              <a:t> </a:t>
            </a:r>
            <a:r>
              <a:rPr lang="ru-RU" sz="2400" dirty="0" err="1">
                <a:latin typeface="Arial" pitchFamily="34" charset="0"/>
                <a:cs typeface="Arial" pitchFamily="34" charset="0"/>
              </a:rPr>
              <a:t>of</a:t>
            </a:r>
            <a:r>
              <a:rPr lang="ru-RU" sz="2400" dirty="0">
                <a:latin typeface="Arial" pitchFamily="34" charset="0"/>
                <a:cs typeface="Arial" pitchFamily="34" charset="0"/>
              </a:rPr>
              <a:t> </a:t>
            </a:r>
            <a:r>
              <a:rPr lang="ru-RU" sz="2400" dirty="0" err="1">
                <a:latin typeface="Arial" pitchFamily="34" charset="0"/>
                <a:cs typeface="Arial" pitchFamily="34" charset="0"/>
              </a:rPr>
              <a:t>his</a:t>
            </a:r>
            <a:r>
              <a:rPr lang="ru-RU" sz="2400" dirty="0">
                <a:latin typeface="Arial" pitchFamily="34" charset="0"/>
                <a:cs typeface="Arial" pitchFamily="34" charset="0"/>
              </a:rPr>
              <a:t> </a:t>
            </a:r>
            <a:r>
              <a:rPr lang="ru-RU" sz="2400" dirty="0" err="1">
                <a:latin typeface="Arial" pitchFamily="34" charset="0"/>
                <a:cs typeface="Arial" pitchFamily="34" charset="0"/>
              </a:rPr>
              <a:t>time</a:t>
            </a:r>
            <a:r>
              <a:rPr lang="ru-RU" sz="2400" dirty="0">
                <a:latin typeface="Arial" pitchFamily="34" charset="0"/>
                <a:cs typeface="Arial" pitchFamily="34" charset="0"/>
              </a:rPr>
              <a:t> </a:t>
            </a:r>
            <a:r>
              <a:rPr lang="ru-RU" sz="2400" dirty="0" err="1">
                <a:latin typeface="Arial" pitchFamily="34" charset="0"/>
                <a:cs typeface="Arial" pitchFamily="34" charset="0"/>
              </a:rPr>
              <a:t>traveling</a:t>
            </a:r>
            <a:r>
              <a:rPr lang="ru-RU" sz="2400" dirty="0">
                <a:latin typeface="Arial" pitchFamily="34" charset="0"/>
                <a:cs typeface="Arial" pitchFamily="34" charset="0"/>
              </a:rPr>
              <a:t> </a:t>
            </a:r>
            <a:r>
              <a:rPr lang="ru-RU" sz="2400" dirty="0" err="1">
                <a:latin typeface="Arial" pitchFamily="34" charset="0"/>
                <a:cs typeface="Arial" pitchFamily="34" charset="0"/>
              </a:rPr>
              <a:t>and</a:t>
            </a:r>
            <a:r>
              <a:rPr lang="ru-RU" sz="2400" dirty="0">
                <a:latin typeface="Arial" pitchFamily="34" charset="0"/>
                <a:cs typeface="Arial" pitchFamily="34" charset="0"/>
              </a:rPr>
              <a:t> </a:t>
            </a:r>
            <a:r>
              <a:rPr lang="ru-RU" sz="2400" dirty="0" err="1">
                <a:latin typeface="Arial" pitchFamily="34" charset="0"/>
                <a:cs typeface="Arial" pitchFamily="34" charset="0"/>
              </a:rPr>
              <a:t>outdoors</a:t>
            </a:r>
            <a:r>
              <a:rPr lang="ru-RU" sz="2400" dirty="0">
                <a:latin typeface="Arial" pitchFamily="34" charset="0"/>
                <a:cs typeface="Arial" pitchFamily="34" charset="0"/>
              </a:rPr>
              <a:t>. </a:t>
            </a:r>
            <a:r>
              <a:rPr lang="ru-RU" sz="2400" dirty="0" err="1">
                <a:latin typeface="Arial" pitchFamily="34" charset="0"/>
                <a:cs typeface="Arial" pitchFamily="34" charset="0"/>
              </a:rPr>
              <a:t>In</a:t>
            </a:r>
            <a:r>
              <a:rPr lang="ru-RU" sz="2400" dirty="0">
                <a:latin typeface="Arial" pitchFamily="34" charset="0"/>
                <a:cs typeface="Arial" pitchFamily="34" charset="0"/>
              </a:rPr>
              <a:t> </a:t>
            </a:r>
            <a:r>
              <a:rPr lang="ru-RU" sz="2400" dirty="0" err="1">
                <a:latin typeface="Arial" pitchFamily="34" charset="0"/>
                <a:cs typeface="Arial" pitchFamily="34" charset="0"/>
              </a:rPr>
              <a:t>its</a:t>
            </a:r>
            <a:r>
              <a:rPr lang="ru-RU" sz="2400" dirty="0">
                <a:latin typeface="Arial" pitchFamily="34" charset="0"/>
                <a:cs typeface="Arial" pitchFamily="34" charset="0"/>
              </a:rPr>
              <a:t> </a:t>
            </a:r>
            <a:r>
              <a:rPr lang="ru-RU" sz="2400" dirty="0" err="1">
                <a:latin typeface="Arial" pitchFamily="34" charset="0"/>
                <a:cs typeface="Arial" pitchFamily="34" charset="0"/>
              </a:rPr>
              <a:t>content</a:t>
            </a:r>
            <a:r>
              <a:rPr lang="ru-RU" sz="2400" dirty="0">
                <a:latin typeface="Arial" pitchFamily="34" charset="0"/>
                <a:cs typeface="Arial" pitchFamily="34" charset="0"/>
              </a:rPr>
              <a:t>, </a:t>
            </a:r>
            <a:r>
              <a:rPr lang="ru-RU" sz="2400" dirty="0" err="1">
                <a:latin typeface="Arial" pitchFamily="34" charset="0"/>
                <a:cs typeface="Arial" pitchFamily="34" charset="0"/>
              </a:rPr>
              <a:t>the</a:t>
            </a:r>
            <a:r>
              <a:rPr lang="ru-RU" sz="2400" dirty="0">
                <a:latin typeface="Arial" pitchFamily="34" charset="0"/>
                <a:cs typeface="Arial" pitchFamily="34" charset="0"/>
              </a:rPr>
              <a:t> </a:t>
            </a:r>
            <a:r>
              <a:rPr lang="ru-RU" sz="2400" dirty="0" err="1">
                <a:latin typeface="Arial" pitchFamily="34" charset="0"/>
                <a:cs typeface="Arial" pitchFamily="34" charset="0"/>
              </a:rPr>
              <a:t>profession</a:t>
            </a:r>
            <a:r>
              <a:rPr lang="ru-RU" sz="2400" dirty="0">
                <a:latin typeface="Arial" pitchFamily="34" charset="0"/>
                <a:cs typeface="Arial" pitchFamily="34" charset="0"/>
              </a:rPr>
              <a:t> </a:t>
            </a:r>
            <a:r>
              <a:rPr lang="ru-RU" sz="2400" dirty="0" err="1">
                <a:latin typeface="Arial" pitchFamily="34" charset="0"/>
                <a:cs typeface="Arial" pitchFamily="34" charset="0"/>
              </a:rPr>
              <a:t>is</a:t>
            </a:r>
            <a:r>
              <a:rPr lang="ru-RU" sz="2400" dirty="0">
                <a:latin typeface="Arial" pitchFamily="34" charset="0"/>
                <a:cs typeface="Arial" pitchFamily="34" charset="0"/>
              </a:rPr>
              <a:t> </a:t>
            </a:r>
            <a:r>
              <a:rPr lang="ru-RU" sz="2400" dirty="0" err="1">
                <a:latin typeface="Arial" pitchFamily="34" charset="0"/>
                <a:cs typeface="Arial" pitchFamily="34" charset="0"/>
              </a:rPr>
              <a:t>close</a:t>
            </a:r>
            <a:r>
              <a:rPr lang="ru-RU" sz="2400" dirty="0">
                <a:latin typeface="Arial" pitchFamily="34" charset="0"/>
                <a:cs typeface="Arial" pitchFamily="34" charset="0"/>
              </a:rPr>
              <a:t> </a:t>
            </a:r>
            <a:r>
              <a:rPr lang="ru-RU" sz="2400" dirty="0" err="1">
                <a:latin typeface="Arial" pitchFamily="34" charset="0"/>
                <a:cs typeface="Arial" pitchFamily="34" charset="0"/>
              </a:rPr>
              <a:t>to</a:t>
            </a:r>
            <a:r>
              <a:rPr lang="ru-RU" sz="2400" dirty="0">
                <a:latin typeface="Arial" pitchFamily="34" charset="0"/>
                <a:cs typeface="Arial" pitchFamily="34" charset="0"/>
              </a:rPr>
              <a:t> </a:t>
            </a:r>
            <a:r>
              <a:rPr lang="ru-RU" sz="2400" dirty="0" err="1">
                <a:latin typeface="Arial" pitchFamily="34" charset="0"/>
                <a:cs typeface="Arial" pitchFamily="34" charset="0"/>
              </a:rPr>
              <a:t>the</a:t>
            </a:r>
            <a:r>
              <a:rPr lang="ru-RU" sz="2400" dirty="0">
                <a:latin typeface="Arial" pitchFamily="34" charset="0"/>
                <a:cs typeface="Arial" pitchFamily="34" charset="0"/>
              </a:rPr>
              <a:t> </a:t>
            </a:r>
            <a:r>
              <a:rPr lang="ru-RU" sz="2400" dirty="0" err="1">
                <a:latin typeface="Arial" pitchFamily="34" charset="0"/>
                <a:cs typeface="Arial" pitchFamily="34" charset="0"/>
              </a:rPr>
              <a:t>professions</a:t>
            </a:r>
            <a:r>
              <a:rPr lang="ru-RU" sz="2400" dirty="0">
                <a:latin typeface="Arial" pitchFamily="34" charset="0"/>
                <a:cs typeface="Arial" pitchFamily="34" charset="0"/>
              </a:rPr>
              <a:t> </a:t>
            </a:r>
            <a:r>
              <a:rPr lang="ru-RU" sz="2400" dirty="0" err="1">
                <a:latin typeface="Arial" pitchFamily="34" charset="0"/>
                <a:cs typeface="Arial" pitchFamily="34" charset="0"/>
              </a:rPr>
              <a:t>of</a:t>
            </a:r>
            <a:r>
              <a:rPr lang="ru-RU" sz="2400" dirty="0">
                <a:latin typeface="Arial" pitchFamily="34" charset="0"/>
                <a:cs typeface="Arial" pitchFamily="34" charset="0"/>
              </a:rPr>
              <a:t> </a:t>
            </a:r>
            <a:r>
              <a:rPr lang="ru-RU" sz="2400" dirty="0" err="1">
                <a:latin typeface="Arial" pitchFamily="34" charset="0"/>
                <a:cs typeface="Arial" pitchFamily="34" charset="0"/>
              </a:rPr>
              <a:t>topographer</a:t>
            </a:r>
            <a:r>
              <a:rPr lang="ru-RU" sz="2400" dirty="0">
                <a:latin typeface="Arial" pitchFamily="34" charset="0"/>
                <a:cs typeface="Arial" pitchFamily="34" charset="0"/>
              </a:rPr>
              <a:t>, </a:t>
            </a:r>
            <a:r>
              <a:rPr lang="ru-RU" sz="2400" dirty="0" err="1">
                <a:latin typeface="Arial" pitchFamily="34" charset="0"/>
                <a:cs typeface="Arial" pitchFamily="34" charset="0"/>
              </a:rPr>
              <a:t>surveyor</a:t>
            </a:r>
            <a:r>
              <a:rPr lang="ru-RU" sz="2400" dirty="0">
                <a:latin typeface="Arial" pitchFamily="34" charset="0"/>
                <a:cs typeface="Arial" pitchFamily="34" charset="0"/>
              </a:rPr>
              <a:t> </a:t>
            </a:r>
            <a:r>
              <a:rPr lang="ru-RU" sz="2400" dirty="0" err="1">
                <a:latin typeface="Arial" pitchFamily="34" charset="0"/>
                <a:cs typeface="Arial" pitchFamily="34" charset="0"/>
              </a:rPr>
              <a:t>and</a:t>
            </a:r>
            <a:r>
              <a:rPr lang="ru-RU" sz="2400" dirty="0">
                <a:latin typeface="Arial" pitchFamily="34" charset="0"/>
                <a:cs typeface="Arial" pitchFamily="34" charset="0"/>
              </a:rPr>
              <a:t> </a:t>
            </a:r>
            <a:r>
              <a:rPr lang="ru-RU" sz="2400" dirty="0" err="1">
                <a:latin typeface="Arial" pitchFamily="34" charset="0"/>
                <a:cs typeface="Arial" pitchFamily="34" charset="0"/>
              </a:rPr>
              <a:t>cadastral</a:t>
            </a:r>
            <a:r>
              <a:rPr lang="ru-RU" sz="2400" dirty="0">
                <a:latin typeface="Arial" pitchFamily="34" charset="0"/>
                <a:cs typeface="Arial" pitchFamily="34" charset="0"/>
              </a:rPr>
              <a:t> </a:t>
            </a:r>
            <a:r>
              <a:rPr lang="ru-RU" sz="2400" dirty="0" err="1">
                <a:latin typeface="Arial" pitchFamily="34" charset="0"/>
                <a:cs typeface="Arial" pitchFamily="34" charset="0"/>
              </a:rPr>
              <a:t>engineer</a:t>
            </a:r>
            <a:r>
              <a:rPr lang="ru-RU" sz="2400" dirty="0">
                <a:latin typeface="Arial" pitchFamily="34" charset="0"/>
                <a:cs typeface="Arial" pitchFamily="34" charset="0"/>
              </a:rPr>
              <a:t>.</a:t>
            </a:r>
          </a:p>
        </p:txBody>
      </p:sp>
      <p:pic>
        <p:nvPicPr>
          <p:cNvPr id="4" name="Рисунок 4">
            <a:extLst>
              <a:ext uri="{FF2B5EF4-FFF2-40B4-BE49-F238E27FC236}">
                <a16:creationId xmlns:a16="http://schemas.microsoft.com/office/drawing/2014/main" xmlns="" id="{BD8ADA67-3EB8-69FF-859A-9513E4E9463D}"/>
              </a:ext>
            </a:extLst>
          </p:cNvPr>
          <p:cNvPicPr>
            <a:picLocks noChangeAspect="1"/>
          </p:cNvPicPr>
          <p:nvPr/>
        </p:nvPicPr>
        <p:blipFill>
          <a:blip r:embed="rId2"/>
          <a:stretch>
            <a:fillRect/>
          </a:stretch>
        </p:blipFill>
        <p:spPr>
          <a:xfrm>
            <a:off x="6861640" y="1388968"/>
            <a:ext cx="4812476" cy="3212914"/>
          </a:xfrm>
          <a:prstGeom prst="rect">
            <a:avLst/>
          </a:prstGeom>
        </p:spPr>
      </p:pic>
    </p:spTree>
    <p:extLst>
      <p:ext uri="{BB962C8B-B14F-4D97-AF65-F5344CB8AC3E}">
        <p14:creationId xmlns:p14="http://schemas.microsoft.com/office/powerpoint/2010/main" xmlns="" val="141529401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edge">
                                      <p:cBhvr>
                                        <p:cTn id="1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B06ECBB5-DBAE-7EC9-573C-452AAD21611B}"/>
              </a:ext>
            </a:extLst>
          </p:cNvPr>
          <p:cNvSpPr>
            <a:spLocks noGrp="1"/>
          </p:cNvSpPr>
          <p:nvPr>
            <p:ph type="title"/>
          </p:nvPr>
        </p:nvSpPr>
        <p:spPr>
          <a:xfrm>
            <a:off x="9478682" y="452718"/>
            <a:ext cx="572152" cy="646953"/>
          </a:xfrm>
        </p:spPr>
        <p:txBody>
          <a:bodyPr/>
          <a:lstStyle/>
          <a:p>
            <a:r>
              <a:rPr lang="ru-RU" sz="800" dirty="0"/>
              <a:t>. </a:t>
            </a:r>
          </a:p>
        </p:txBody>
      </p:sp>
      <p:sp>
        <p:nvSpPr>
          <p:cNvPr id="3" name="Объект 2">
            <a:extLst>
              <a:ext uri="{FF2B5EF4-FFF2-40B4-BE49-F238E27FC236}">
                <a16:creationId xmlns:a16="http://schemas.microsoft.com/office/drawing/2014/main" xmlns="" id="{22DBCABF-DCD3-FD96-7B9B-252C9FC69474}"/>
              </a:ext>
            </a:extLst>
          </p:cNvPr>
          <p:cNvSpPr>
            <a:spLocks noGrp="1"/>
          </p:cNvSpPr>
          <p:nvPr>
            <p:ph idx="1"/>
          </p:nvPr>
        </p:nvSpPr>
        <p:spPr>
          <a:xfrm>
            <a:off x="238084" y="238198"/>
            <a:ext cx="6693647" cy="6619802"/>
          </a:xfrm>
        </p:spPr>
        <p:txBody>
          <a:bodyPr>
            <a:noAutofit/>
          </a:bodyPr>
          <a:lstStyle/>
          <a:p>
            <a:pPr marL="0" indent="0">
              <a:buFont typeface="Wingdings" pitchFamily="2" charset="2"/>
              <a:buChar char="Ø"/>
            </a:pPr>
            <a:r>
              <a:rPr lang="ru-RU" sz="2400" b="0" i="0" dirty="0">
                <a:effectLst/>
                <a:latin typeface="Arial" pitchFamily="34" charset="0"/>
                <a:cs typeface="Arial" pitchFamily="34" charset="0"/>
              </a:rPr>
              <a:t>Землеустройство включает в себя мероприятия по изучению состояния земель, планированию и организации рационального использования земель и их охраны, </a:t>
            </a:r>
            <a:r>
              <a:rPr lang="ru-RU" sz="2400" b="0" i="0" dirty="0" smtClean="0">
                <a:effectLst/>
                <a:latin typeface="Arial" pitchFamily="34" charset="0"/>
                <a:cs typeface="Arial" pitchFamily="34" charset="0"/>
              </a:rPr>
              <a:t>описанию</a:t>
            </a:r>
            <a:r>
              <a:rPr lang="ru-RU" sz="2400" dirty="0">
                <a:latin typeface="Arial" pitchFamily="34" charset="0"/>
                <a:cs typeface="Arial" pitchFamily="34" charset="0"/>
              </a:rPr>
              <a:t> </a:t>
            </a:r>
            <a:r>
              <a:rPr lang="ru-RU" sz="2400" b="0" i="0" dirty="0" smtClean="0">
                <a:effectLst/>
                <a:latin typeface="Arial" pitchFamily="34" charset="0"/>
                <a:cs typeface="Arial" pitchFamily="34" charset="0"/>
              </a:rPr>
              <a:t>местоположения </a:t>
            </a:r>
            <a:r>
              <a:rPr lang="ru-RU" sz="2400" b="0" i="0" dirty="0">
                <a:effectLst/>
                <a:latin typeface="Arial" pitchFamily="34" charset="0"/>
                <a:cs typeface="Arial" pitchFamily="34" charset="0"/>
              </a:rPr>
              <a:t>и (или) установлению на местности границ объектов землеустройства, организации рационального использования гражданами и юридическими лицами земельных участков для производства. </a:t>
            </a:r>
          </a:p>
          <a:p>
            <a:pPr marL="0" indent="0">
              <a:buFont typeface="Wingdings" pitchFamily="2" charset="2"/>
              <a:buChar char="Ø"/>
            </a:pPr>
            <a:r>
              <a:rPr lang="af-ZA" sz="2400" dirty="0">
                <a:effectLst/>
                <a:latin typeface="Arial" pitchFamily="34" charset="0"/>
                <a:cs typeface="Arial" pitchFamily="34" charset="0"/>
              </a:rPr>
              <a:t>Land management includes measures to study the state of land, plan and organize the rational use of land and its protection, describe the location and (or) establish the boundaries of land management objects on the ground, organize the rational use of land for production by citizens and legal entities.</a:t>
            </a:r>
            <a:endParaRPr lang="ru-RU" sz="2400" dirty="0">
              <a:latin typeface="Arial" pitchFamily="34" charset="0"/>
              <a:cs typeface="Arial" pitchFamily="34" charset="0"/>
            </a:endParaRPr>
          </a:p>
        </p:txBody>
      </p:sp>
      <p:pic>
        <p:nvPicPr>
          <p:cNvPr id="4" name="Рисунок 4">
            <a:extLst>
              <a:ext uri="{FF2B5EF4-FFF2-40B4-BE49-F238E27FC236}">
                <a16:creationId xmlns:a16="http://schemas.microsoft.com/office/drawing/2014/main" xmlns="" id="{6A790D75-BC7C-D424-5FE5-16C3306F7A51}"/>
              </a:ext>
            </a:extLst>
          </p:cNvPr>
          <p:cNvPicPr>
            <a:picLocks noChangeAspect="1"/>
          </p:cNvPicPr>
          <p:nvPr/>
        </p:nvPicPr>
        <p:blipFill>
          <a:blip r:embed="rId2"/>
          <a:stretch>
            <a:fillRect/>
          </a:stretch>
        </p:blipFill>
        <p:spPr>
          <a:xfrm>
            <a:off x="7310446" y="1714488"/>
            <a:ext cx="4645152" cy="3288792"/>
          </a:xfrm>
          <a:prstGeom prst="rect">
            <a:avLst/>
          </a:prstGeom>
        </p:spPr>
      </p:pic>
    </p:spTree>
    <p:extLst>
      <p:ext uri="{BB962C8B-B14F-4D97-AF65-F5344CB8AC3E}">
        <p14:creationId xmlns:p14="http://schemas.microsoft.com/office/powerpoint/2010/main" xmlns="" val="99491298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trips(down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edge">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AE5C99CC-AC35-0460-F758-D46AE872C369}"/>
              </a:ext>
            </a:extLst>
          </p:cNvPr>
          <p:cNvSpPr>
            <a:spLocks noGrp="1"/>
          </p:cNvSpPr>
          <p:nvPr>
            <p:ph type="title"/>
          </p:nvPr>
        </p:nvSpPr>
        <p:spPr/>
        <p:txBody>
          <a:bodyPr/>
          <a:lstStyle/>
          <a:p>
            <a:r>
              <a:rPr lang="ru-RU" sz="800" dirty="0"/>
              <a:t>. </a:t>
            </a:r>
          </a:p>
        </p:txBody>
      </p:sp>
      <p:sp>
        <p:nvSpPr>
          <p:cNvPr id="3" name="Объект 2">
            <a:extLst>
              <a:ext uri="{FF2B5EF4-FFF2-40B4-BE49-F238E27FC236}">
                <a16:creationId xmlns:a16="http://schemas.microsoft.com/office/drawing/2014/main" xmlns="" id="{EFA11FB2-7133-AAFA-B914-D36598220EB3}"/>
              </a:ext>
            </a:extLst>
          </p:cNvPr>
          <p:cNvSpPr>
            <a:spLocks noGrp="1"/>
          </p:cNvSpPr>
          <p:nvPr>
            <p:ph idx="1"/>
          </p:nvPr>
        </p:nvSpPr>
        <p:spPr>
          <a:xfrm>
            <a:off x="262966" y="167342"/>
            <a:ext cx="7159810" cy="6081058"/>
          </a:xfrm>
        </p:spPr>
        <p:txBody>
          <a:bodyPr>
            <a:normAutofit/>
          </a:bodyPr>
          <a:lstStyle/>
          <a:p>
            <a:r>
              <a:rPr lang="ru-RU" sz="2400" b="1" i="0" dirty="0">
                <a:effectLst/>
                <a:latin typeface="Arial" panose="020B0604020202020204" pitchFamily="34" charset="0"/>
              </a:rPr>
              <a:t>Землеустроитель</a:t>
            </a:r>
            <a:r>
              <a:rPr lang="ru-RU" sz="2400" b="0" i="0" dirty="0">
                <a:effectLst/>
                <a:latin typeface="Arial" panose="020B0604020202020204" pitchFamily="34" charset="0"/>
              </a:rPr>
              <a:t> — это специалист по топографической съёмке, измерениям и межеванию земельных угодий. Кстати, недавно центр профориентации </a:t>
            </a:r>
            <a:r>
              <a:rPr lang="ru-RU" sz="2400" b="0" i="0" dirty="0" err="1">
                <a:effectLst/>
                <a:latin typeface="Arial" panose="020B0604020202020204" pitchFamily="34" charset="0"/>
              </a:rPr>
              <a:t>ПрофГид</a:t>
            </a:r>
            <a:r>
              <a:rPr lang="ru-RU" sz="2400" b="0" i="0" dirty="0">
                <a:effectLst/>
                <a:latin typeface="Arial" panose="020B0604020202020204" pitchFamily="34" charset="0"/>
              </a:rPr>
              <a:t> разработал точный тест на профориентацию, который сам расскажет, какие профессии вам подходят, даст заключение о вашем типе личности и интеллекте. </a:t>
            </a:r>
          </a:p>
          <a:p>
            <a:r>
              <a:rPr lang="af-ZA" sz="2400" dirty="0">
                <a:effectLst/>
                <a:latin typeface="Arial" pitchFamily="34" charset="0"/>
                <a:cs typeface="Arial" pitchFamily="34" charset="0"/>
              </a:rPr>
              <a:t>A land surveyor is a specialist in topographic surveying, measurements and land surveying. By the way, the ProfGid career guidance center has recently developed an accurate career guidance test that will tell you which professions suit you, give an opinion about your personality type and intelligence.</a:t>
            </a:r>
            <a:endParaRPr lang="ru-RU" sz="2400" dirty="0">
              <a:latin typeface="Arial" pitchFamily="34" charset="0"/>
              <a:cs typeface="Arial" pitchFamily="34" charset="0"/>
            </a:endParaRPr>
          </a:p>
        </p:txBody>
      </p:sp>
      <p:pic>
        <p:nvPicPr>
          <p:cNvPr id="4" name="Рисунок 4">
            <a:extLst>
              <a:ext uri="{FF2B5EF4-FFF2-40B4-BE49-F238E27FC236}">
                <a16:creationId xmlns:a16="http://schemas.microsoft.com/office/drawing/2014/main" xmlns="" id="{8F197DBB-765E-F6D5-996A-8471531EF299}"/>
              </a:ext>
            </a:extLst>
          </p:cNvPr>
          <p:cNvPicPr>
            <a:picLocks noChangeAspect="1"/>
          </p:cNvPicPr>
          <p:nvPr/>
        </p:nvPicPr>
        <p:blipFill>
          <a:blip r:embed="rId2"/>
          <a:stretch>
            <a:fillRect/>
          </a:stretch>
        </p:blipFill>
        <p:spPr>
          <a:xfrm>
            <a:off x="7422776" y="1811824"/>
            <a:ext cx="4411134" cy="3151505"/>
          </a:xfrm>
          <a:prstGeom prst="rect">
            <a:avLst/>
          </a:prstGeom>
        </p:spPr>
      </p:pic>
    </p:spTree>
    <p:extLst>
      <p:ext uri="{BB962C8B-B14F-4D97-AF65-F5344CB8AC3E}">
        <p14:creationId xmlns:p14="http://schemas.microsoft.com/office/powerpoint/2010/main" xmlns="" val="280714092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1F1CC37F-5E53-FE7B-0426-281E87998E3C}"/>
              </a:ext>
            </a:extLst>
          </p:cNvPr>
          <p:cNvSpPr>
            <a:spLocks noGrp="1"/>
          </p:cNvSpPr>
          <p:nvPr>
            <p:ph type="title"/>
          </p:nvPr>
        </p:nvSpPr>
        <p:spPr/>
        <p:txBody>
          <a:bodyPr/>
          <a:lstStyle/>
          <a:p>
            <a:r>
              <a:rPr lang="ru-RU" sz="800" dirty="0"/>
              <a:t>. </a:t>
            </a:r>
          </a:p>
        </p:txBody>
      </p:sp>
      <p:sp>
        <p:nvSpPr>
          <p:cNvPr id="3" name="Объект 2">
            <a:extLst>
              <a:ext uri="{FF2B5EF4-FFF2-40B4-BE49-F238E27FC236}">
                <a16:creationId xmlns:a16="http://schemas.microsoft.com/office/drawing/2014/main" xmlns="" id="{E7A7F59D-DAF6-8604-2669-C2DD474E0BD4}"/>
              </a:ext>
            </a:extLst>
          </p:cNvPr>
          <p:cNvSpPr>
            <a:spLocks noGrp="1"/>
          </p:cNvSpPr>
          <p:nvPr>
            <p:ph idx="1"/>
          </p:nvPr>
        </p:nvSpPr>
        <p:spPr>
          <a:xfrm>
            <a:off x="143437" y="609601"/>
            <a:ext cx="5952563" cy="5795681"/>
          </a:xfrm>
        </p:spPr>
        <p:txBody>
          <a:bodyPr>
            <a:noAutofit/>
          </a:bodyPr>
          <a:lstStyle/>
          <a:p>
            <a:r>
              <a:rPr lang="ru-RU" sz="2400" b="0" i="0" dirty="0">
                <a:effectLst/>
                <a:latin typeface="Arial" pitchFamily="34" charset="0"/>
                <a:cs typeface="Arial" pitchFamily="34" charset="0"/>
              </a:rPr>
              <a:t>Землеустроителя называют также старинным словом «землемер», и воображение живо рисует </a:t>
            </a:r>
            <a:r>
              <a:rPr lang="ru-RU" sz="2400" b="0" i="0" dirty="0" smtClean="0">
                <a:effectLst/>
                <a:latin typeface="Arial" pitchFamily="34" charset="0"/>
                <a:cs typeface="Arial" pitchFamily="34" charset="0"/>
              </a:rPr>
              <a:t>человека </a:t>
            </a:r>
            <a:r>
              <a:rPr lang="ru-RU" sz="2400" b="0" i="0" dirty="0">
                <a:effectLst/>
                <a:latin typeface="Arial" pitchFamily="34" charset="0"/>
                <a:cs typeface="Arial" pitchFamily="34" charset="0"/>
              </a:rPr>
              <a:t>с деревянной меркой, похожей </a:t>
            </a:r>
            <a:r>
              <a:rPr lang="ru-RU" sz="2400" b="0" i="0" dirty="0" smtClean="0">
                <a:effectLst/>
                <a:latin typeface="Arial" pitchFamily="34" charset="0"/>
                <a:cs typeface="Arial" pitchFamily="34" charset="0"/>
              </a:rPr>
              <a:t>на циркуль. </a:t>
            </a:r>
            <a:r>
              <a:rPr lang="ru-RU" sz="2400" b="0" i="0" dirty="0">
                <a:effectLst/>
                <a:latin typeface="Arial" pitchFamily="34" charset="0"/>
                <a:cs typeface="Arial" pitchFamily="34" charset="0"/>
              </a:rPr>
              <a:t>С этой меркой землемеры уже сотни лет шагают по полям, высчитывая их длину и ширину. Но это не единственная их функция.</a:t>
            </a:r>
          </a:p>
          <a:p>
            <a:r>
              <a:rPr lang="af-ZA" sz="2400" dirty="0">
                <a:effectLst/>
                <a:latin typeface="Arial" pitchFamily="34" charset="0"/>
                <a:cs typeface="Arial" pitchFamily="34" charset="0"/>
              </a:rPr>
              <a:t>The land surveyor is also called the old word "surveyor", and the imagination vividly draws a person with a wooden measure, similar to a compass. With this yardstick, surveyors have been walking through the fields for hundreds of years, calculating their thickness and width. But this is not their only function.</a:t>
            </a:r>
            <a:endParaRPr lang="ru-RU" sz="2400" dirty="0">
              <a:latin typeface="Arial" pitchFamily="34" charset="0"/>
              <a:cs typeface="Arial" pitchFamily="34" charset="0"/>
            </a:endParaRPr>
          </a:p>
        </p:txBody>
      </p:sp>
      <p:pic>
        <p:nvPicPr>
          <p:cNvPr id="4" name="Рисунок 4">
            <a:extLst>
              <a:ext uri="{FF2B5EF4-FFF2-40B4-BE49-F238E27FC236}">
                <a16:creationId xmlns:a16="http://schemas.microsoft.com/office/drawing/2014/main" xmlns="" id="{A79D12C2-7D21-7465-2C04-23897C2F74C3}"/>
              </a:ext>
            </a:extLst>
          </p:cNvPr>
          <p:cNvPicPr>
            <a:picLocks noChangeAspect="1"/>
          </p:cNvPicPr>
          <p:nvPr/>
        </p:nvPicPr>
        <p:blipFill>
          <a:blip r:embed="rId2"/>
          <a:stretch>
            <a:fillRect/>
          </a:stretch>
        </p:blipFill>
        <p:spPr>
          <a:xfrm>
            <a:off x="6293546" y="1853248"/>
            <a:ext cx="5587677" cy="1995599"/>
          </a:xfrm>
          <a:prstGeom prst="rect">
            <a:avLst/>
          </a:prstGeom>
        </p:spPr>
      </p:pic>
    </p:spTree>
    <p:extLst>
      <p:ext uri="{BB962C8B-B14F-4D97-AF65-F5344CB8AC3E}">
        <p14:creationId xmlns:p14="http://schemas.microsoft.com/office/powerpoint/2010/main" xmlns="" val="259833004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ppt_y</p:attrName>
                                        </p:attrNameLst>
                                      </p:cBhvr>
                                      <p:tavLst>
                                        <p:tav tm="0">
                                          <p:val>
                                            <p:strVal val="#ppt_y+#ppt_h*1.125000"/>
                                          </p:val>
                                        </p:tav>
                                        <p:tav tm="100000">
                                          <p:val>
                                            <p:strVal val="#ppt_y"/>
                                          </p:val>
                                        </p:tav>
                                      </p:tavLst>
                                    </p:anim>
                                    <p:animEffect transition="in" filter="wipe(up)">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05EC05DE-CDA1-B4D5-D8FF-7DBA4401CB44}"/>
              </a:ext>
            </a:extLst>
          </p:cNvPr>
          <p:cNvSpPr>
            <a:spLocks noGrp="1"/>
          </p:cNvSpPr>
          <p:nvPr>
            <p:ph type="title"/>
          </p:nvPr>
        </p:nvSpPr>
        <p:spPr/>
        <p:txBody>
          <a:bodyPr/>
          <a:lstStyle/>
          <a:p>
            <a:r>
              <a:rPr lang="ru-RU" sz="800" dirty="0"/>
              <a:t>. </a:t>
            </a:r>
          </a:p>
        </p:txBody>
      </p:sp>
      <p:sp>
        <p:nvSpPr>
          <p:cNvPr id="3" name="Объект 2">
            <a:extLst>
              <a:ext uri="{FF2B5EF4-FFF2-40B4-BE49-F238E27FC236}">
                <a16:creationId xmlns:a16="http://schemas.microsoft.com/office/drawing/2014/main" xmlns="" id="{4AA93E63-A99F-C413-4518-DDB21A66828F}"/>
              </a:ext>
            </a:extLst>
          </p:cNvPr>
          <p:cNvSpPr>
            <a:spLocks noGrp="1"/>
          </p:cNvSpPr>
          <p:nvPr>
            <p:ph idx="1"/>
          </p:nvPr>
        </p:nvSpPr>
        <p:spPr>
          <a:xfrm>
            <a:off x="454213" y="452718"/>
            <a:ext cx="6896846" cy="5795681"/>
          </a:xfrm>
        </p:spPr>
        <p:txBody>
          <a:bodyPr>
            <a:normAutofit lnSpcReduction="10000"/>
          </a:bodyPr>
          <a:lstStyle/>
          <a:p>
            <a:r>
              <a:rPr lang="ru-RU" sz="2400" b="0" i="0" dirty="0">
                <a:effectLst/>
                <a:latin typeface="Arial" panose="020B0604020202020204" pitchFamily="34" charset="0"/>
              </a:rPr>
              <a:t>Землемер занимается отводом земель и под строительство частных домов, и для общественных нужд, и для промышленных предприятий, и для фермерских хозяйств. При этом он не только определяет размеры и границ земельных наделов. Он следит, чтобы земля использовалась рационально, эффективно и в соответствии с законом</a:t>
            </a:r>
          </a:p>
          <a:p>
            <a:r>
              <a:rPr lang="af-ZA" sz="2400" dirty="0">
                <a:effectLst/>
                <a:latin typeface="Arial" pitchFamily="34" charset="0"/>
                <a:cs typeface="Arial" pitchFamily="34" charset="0"/>
              </a:rPr>
              <a:t>The surveyor is engaged in allotment of land for the construction of private houses, and for public needs, and for industrial enterprises, and for farms. At the same time, he not only determines the size and boundaries of land plots. He makes sure that the land is used rationally, efficiently and in accordance with the law.</a:t>
            </a:r>
            <a:endParaRPr lang="ru-RU" sz="2400" dirty="0">
              <a:latin typeface="Arial" pitchFamily="34" charset="0"/>
              <a:cs typeface="Arial" pitchFamily="34" charset="0"/>
            </a:endParaRPr>
          </a:p>
        </p:txBody>
      </p:sp>
      <p:pic>
        <p:nvPicPr>
          <p:cNvPr id="4" name="Рисунок 4">
            <a:extLst>
              <a:ext uri="{FF2B5EF4-FFF2-40B4-BE49-F238E27FC236}">
                <a16:creationId xmlns:a16="http://schemas.microsoft.com/office/drawing/2014/main" xmlns="" id="{ACDAFF33-0DA0-2C50-EBF7-A32955294ACF}"/>
              </a:ext>
            </a:extLst>
          </p:cNvPr>
          <p:cNvPicPr>
            <a:picLocks noChangeAspect="1"/>
          </p:cNvPicPr>
          <p:nvPr/>
        </p:nvPicPr>
        <p:blipFill>
          <a:blip r:embed="rId2"/>
          <a:stretch>
            <a:fillRect/>
          </a:stretch>
        </p:blipFill>
        <p:spPr>
          <a:xfrm>
            <a:off x="7351059" y="1663886"/>
            <a:ext cx="4036244" cy="2686985"/>
          </a:xfrm>
          <a:prstGeom prst="rect">
            <a:avLst/>
          </a:prstGeom>
        </p:spPr>
      </p:pic>
    </p:spTree>
    <p:extLst>
      <p:ext uri="{BB962C8B-B14F-4D97-AF65-F5344CB8AC3E}">
        <p14:creationId xmlns:p14="http://schemas.microsoft.com/office/powerpoint/2010/main" xmlns="" val="333886867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06BDB54D-2AEA-7C00-B692-299AE3DF5954}"/>
              </a:ext>
            </a:extLst>
          </p:cNvPr>
          <p:cNvSpPr>
            <a:spLocks noGrp="1"/>
          </p:cNvSpPr>
          <p:nvPr>
            <p:ph type="title"/>
          </p:nvPr>
        </p:nvSpPr>
        <p:spPr>
          <a:xfrm>
            <a:off x="646111" y="452718"/>
            <a:ext cx="9404723" cy="742576"/>
          </a:xfrm>
        </p:spPr>
        <p:txBody>
          <a:bodyPr/>
          <a:lstStyle/>
          <a:p>
            <a:r>
              <a:rPr lang="ru-RU" sz="800" dirty="0"/>
              <a:t>. </a:t>
            </a:r>
          </a:p>
        </p:txBody>
      </p:sp>
      <p:sp>
        <p:nvSpPr>
          <p:cNvPr id="3" name="Объект 2">
            <a:extLst>
              <a:ext uri="{FF2B5EF4-FFF2-40B4-BE49-F238E27FC236}">
                <a16:creationId xmlns:a16="http://schemas.microsoft.com/office/drawing/2014/main" xmlns="" id="{0833DD39-B889-9C12-711D-77F72B5085B9}"/>
              </a:ext>
            </a:extLst>
          </p:cNvPr>
          <p:cNvSpPr>
            <a:spLocks noGrp="1"/>
          </p:cNvSpPr>
          <p:nvPr>
            <p:ph idx="1"/>
          </p:nvPr>
        </p:nvSpPr>
        <p:spPr>
          <a:xfrm>
            <a:off x="454212" y="298824"/>
            <a:ext cx="8056281" cy="5949575"/>
          </a:xfrm>
        </p:spPr>
        <p:txBody>
          <a:bodyPr>
            <a:normAutofit lnSpcReduction="10000"/>
          </a:bodyPr>
          <a:lstStyle/>
          <a:p>
            <a:r>
              <a:rPr lang="ru-RU" sz="2400" b="0" i="0" dirty="0">
                <a:effectLst/>
                <a:latin typeface="Arial" panose="020B0604020202020204" pitchFamily="34" charset="0"/>
              </a:rPr>
              <a:t>В своей работе современный землеустроитель использует современные геодезические инструменты, фотосъёмку. Исследуя земельный участок, он составляет его план и отражает в нём все важные особенности. Если на участке есть какие-то сооружения, он измеряет их площадь и тщательно фиксирует данные. Он же составляет внутрихозяйственные и межхозяйственные проекты землеустройства.</a:t>
            </a:r>
          </a:p>
          <a:p>
            <a:r>
              <a:rPr lang="af-ZA" sz="2400" dirty="0">
                <a:effectLst/>
                <a:latin typeface="Arial" pitchFamily="34" charset="0"/>
                <a:cs typeface="Arial" pitchFamily="34" charset="0"/>
              </a:rPr>
              <a:t>In his work, a modern land surveyor uses modern geodetic tools, photography. Exploring the land, he draws up his plan and reflects in it all the important features. If there are any structures on the site, he measures their area and carefully records the data. He also draws up on-farm and inter-farm land management projects.</a:t>
            </a:r>
            <a:endParaRPr lang="ru-RU" sz="2400" dirty="0">
              <a:latin typeface="Arial" pitchFamily="34" charset="0"/>
              <a:cs typeface="Arial" pitchFamily="34" charset="0"/>
            </a:endParaRPr>
          </a:p>
        </p:txBody>
      </p:sp>
    </p:spTree>
    <p:extLst>
      <p:ext uri="{BB962C8B-B14F-4D97-AF65-F5344CB8AC3E}">
        <p14:creationId xmlns:p14="http://schemas.microsoft.com/office/powerpoint/2010/main" xmlns="" val="107361338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A78A8AFF-8888-BE11-D78B-2B178CD5BB8D}"/>
              </a:ext>
            </a:extLst>
          </p:cNvPr>
          <p:cNvSpPr>
            <a:spLocks noGrp="1"/>
          </p:cNvSpPr>
          <p:nvPr>
            <p:ph type="title"/>
          </p:nvPr>
        </p:nvSpPr>
        <p:spPr>
          <a:xfrm>
            <a:off x="298825" y="452718"/>
            <a:ext cx="6490446" cy="6118410"/>
          </a:xfrm>
        </p:spPr>
        <p:txBody>
          <a:bodyPr/>
          <a:lstStyle/>
          <a:p>
            <a:r>
              <a:rPr lang="ru-RU" sz="800" dirty="0"/>
              <a:t>.</a:t>
            </a:r>
          </a:p>
        </p:txBody>
      </p:sp>
      <p:sp>
        <p:nvSpPr>
          <p:cNvPr id="3" name="Объект 2">
            <a:extLst>
              <a:ext uri="{FF2B5EF4-FFF2-40B4-BE49-F238E27FC236}">
                <a16:creationId xmlns:a16="http://schemas.microsoft.com/office/drawing/2014/main" xmlns="" id="{A9C87EEF-394A-05EA-1580-94E4B9F6A993}"/>
              </a:ext>
            </a:extLst>
          </p:cNvPr>
          <p:cNvSpPr>
            <a:spLocks noGrp="1"/>
          </p:cNvSpPr>
          <p:nvPr>
            <p:ph idx="1"/>
          </p:nvPr>
        </p:nvSpPr>
        <p:spPr>
          <a:xfrm>
            <a:off x="167343" y="448236"/>
            <a:ext cx="6621928" cy="5961528"/>
          </a:xfrm>
        </p:spPr>
        <p:txBody>
          <a:bodyPr>
            <a:noAutofit/>
          </a:bodyPr>
          <a:lstStyle/>
          <a:p>
            <a:r>
              <a:rPr lang="ru-RU" sz="2400" b="0" i="0" dirty="0">
                <a:effectLst/>
                <a:latin typeface="Arial" panose="020B0604020202020204" pitchFamily="34" charset="0"/>
              </a:rPr>
              <a:t>Землеустроитель ведёт земельно-учётную документацию, формирует так называемые землеустроительные дела‚ готовит </a:t>
            </a:r>
            <a:r>
              <a:rPr lang="ru-RU" sz="2400" b="0" i="0" dirty="0" err="1">
                <a:effectLst/>
                <a:latin typeface="Arial" panose="020B0604020202020204" pitchFamily="34" charset="0"/>
              </a:rPr>
              <a:t>землеотводные</a:t>
            </a:r>
            <a:r>
              <a:rPr lang="ru-RU" sz="2400" b="0" i="0" dirty="0">
                <a:effectLst/>
                <a:latin typeface="Arial" panose="020B0604020202020204" pitchFamily="34" charset="0"/>
              </a:rPr>
              <a:t> документы, разрабатывает технико-экономические обоснования для установления границ участка. Он же планирует землеустроительные работы и контролирует их качество.</a:t>
            </a:r>
          </a:p>
          <a:p>
            <a:r>
              <a:rPr lang="ru-RU" sz="2400" dirty="0">
                <a:latin typeface="Arial" pitchFamily="34" charset="0"/>
                <a:cs typeface="Arial" pitchFamily="34" charset="0"/>
              </a:rPr>
              <a:t>The </a:t>
            </a:r>
            <a:r>
              <a:rPr lang="ru-RU" sz="2400" dirty="0" err="1">
                <a:latin typeface="Arial" pitchFamily="34" charset="0"/>
                <a:cs typeface="Arial" pitchFamily="34" charset="0"/>
              </a:rPr>
              <a:t>land</a:t>
            </a:r>
            <a:r>
              <a:rPr lang="ru-RU" sz="2400" dirty="0">
                <a:latin typeface="Arial" pitchFamily="34" charset="0"/>
                <a:cs typeface="Arial" pitchFamily="34" charset="0"/>
              </a:rPr>
              <a:t> </a:t>
            </a:r>
            <a:r>
              <a:rPr lang="ru-RU" sz="2400" dirty="0" err="1">
                <a:latin typeface="Arial" pitchFamily="34" charset="0"/>
                <a:cs typeface="Arial" pitchFamily="34" charset="0"/>
              </a:rPr>
              <a:t>surveyor</a:t>
            </a:r>
            <a:r>
              <a:rPr lang="ru-RU" sz="2400" dirty="0">
                <a:latin typeface="Arial" pitchFamily="34" charset="0"/>
                <a:cs typeface="Arial" pitchFamily="34" charset="0"/>
              </a:rPr>
              <a:t> </a:t>
            </a:r>
            <a:r>
              <a:rPr lang="ru-RU" sz="2400" dirty="0" err="1">
                <a:latin typeface="Arial" pitchFamily="34" charset="0"/>
                <a:cs typeface="Arial" pitchFamily="34" charset="0"/>
              </a:rPr>
              <a:t>maintains</a:t>
            </a:r>
            <a:r>
              <a:rPr lang="ru-RU" sz="2400" dirty="0">
                <a:latin typeface="Arial" pitchFamily="34" charset="0"/>
                <a:cs typeface="Arial" pitchFamily="34" charset="0"/>
              </a:rPr>
              <a:t> </a:t>
            </a:r>
            <a:r>
              <a:rPr lang="ru-RU" sz="2400" dirty="0" err="1">
                <a:latin typeface="Arial" pitchFamily="34" charset="0"/>
                <a:cs typeface="Arial" pitchFamily="34" charset="0"/>
              </a:rPr>
              <a:t>land</a:t>
            </a:r>
            <a:r>
              <a:rPr lang="ru-RU" sz="2400" dirty="0">
                <a:latin typeface="Arial" pitchFamily="34" charset="0"/>
                <a:cs typeface="Arial" pitchFamily="34" charset="0"/>
              </a:rPr>
              <a:t> </a:t>
            </a:r>
            <a:r>
              <a:rPr lang="ru-RU" sz="2400" dirty="0" err="1">
                <a:latin typeface="Arial" pitchFamily="34" charset="0"/>
                <a:cs typeface="Arial" pitchFamily="34" charset="0"/>
              </a:rPr>
              <a:t>records</a:t>
            </a:r>
            <a:r>
              <a:rPr lang="ru-RU" sz="2400" dirty="0">
                <a:latin typeface="Arial" pitchFamily="34" charset="0"/>
                <a:cs typeface="Arial" pitchFamily="34" charset="0"/>
              </a:rPr>
              <a:t>, </a:t>
            </a:r>
            <a:r>
              <a:rPr lang="ru-RU" sz="2400" dirty="0" err="1">
                <a:latin typeface="Arial" pitchFamily="34" charset="0"/>
                <a:cs typeface="Arial" pitchFamily="34" charset="0"/>
              </a:rPr>
              <a:t>forms</a:t>
            </a:r>
            <a:r>
              <a:rPr lang="ru-RU" sz="2400" dirty="0">
                <a:latin typeface="Arial" pitchFamily="34" charset="0"/>
                <a:cs typeface="Arial" pitchFamily="34" charset="0"/>
              </a:rPr>
              <a:t> </a:t>
            </a:r>
            <a:r>
              <a:rPr lang="ru-RU" sz="2400" dirty="0" err="1">
                <a:latin typeface="Arial" pitchFamily="34" charset="0"/>
                <a:cs typeface="Arial" pitchFamily="34" charset="0"/>
              </a:rPr>
              <a:t>the</a:t>
            </a:r>
            <a:r>
              <a:rPr lang="ru-RU" sz="2400" dirty="0">
                <a:latin typeface="Arial" pitchFamily="34" charset="0"/>
                <a:cs typeface="Arial" pitchFamily="34" charset="0"/>
              </a:rPr>
              <a:t> </a:t>
            </a:r>
            <a:r>
              <a:rPr lang="ru-RU" sz="2400" dirty="0" err="1">
                <a:latin typeface="Arial" pitchFamily="34" charset="0"/>
                <a:cs typeface="Arial" pitchFamily="34" charset="0"/>
              </a:rPr>
              <a:t>so-called</a:t>
            </a:r>
            <a:r>
              <a:rPr lang="ru-RU" sz="2400" dirty="0">
                <a:latin typeface="Arial" pitchFamily="34" charset="0"/>
                <a:cs typeface="Arial" pitchFamily="34" charset="0"/>
              </a:rPr>
              <a:t> </a:t>
            </a:r>
            <a:r>
              <a:rPr lang="ru-RU" sz="2400" dirty="0" err="1">
                <a:latin typeface="Arial" pitchFamily="34" charset="0"/>
                <a:cs typeface="Arial" pitchFamily="34" charset="0"/>
              </a:rPr>
              <a:t>land</a:t>
            </a:r>
            <a:r>
              <a:rPr lang="ru-RU" sz="2400" dirty="0">
                <a:latin typeface="Arial" pitchFamily="34" charset="0"/>
                <a:cs typeface="Arial" pitchFamily="34" charset="0"/>
              </a:rPr>
              <a:t> </a:t>
            </a:r>
            <a:r>
              <a:rPr lang="ru-RU" sz="2400" dirty="0" err="1">
                <a:latin typeface="Arial" pitchFamily="34" charset="0"/>
                <a:cs typeface="Arial" pitchFamily="34" charset="0"/>
              </a:rPr>
              <a:t>management</a:t>
            </a:r>
            <a:r>
              <a:rPr lang="ru-RU" sz="2400" dirty="0">
                <a:latin typeface="Arial" pitchFamily="34" charset="0"/>
                <a:cs typeface="Arial" pitchFamily="34" charset="0"/>
              </a:rPr>
              <a:t> </a:t>
            </a:r>
            <a:r>
              <a:rPr lang="ru-RU" sz="2400" dirty="0" err="1">
                <a:latin typeface="Arial" pitchFamily="34" charset="0"/>
                <a:cs typeface="Arial" pitchFamily="34" charset="0"/>
              </a:rPr>
              <a:t>files</a:t>
            </a:r>
            <a:r>
              <a:rPr lang="ru-RU" sz="2400" dirty="0">
                <a:latin typeface="Arial" pitchFamily="34" charset="0"/>
                <a:cs typeface="Arial" pitchFamily="34" charset="0"/>
              </a:rPr>
              <a:t>, </a:t>
            </a:r>
            <a:r>
              <a:rPr lang="ru-RU" sz="2400" dirty="0" err="1">
                <a:latin typeface="Arial" pitchFamily="34" charset="0"/>
                <a:cs typeface="Arial" pitchFamily="34" charset="0"/>
              </a:rPr>
              <a:t>prepares</a:t>
            </a:r>
            <a:r>
              <a:rPr lang="ru-RU" sz="2400" dirty="0">
                <a:latin typeface="Arial" pitchFamily="34" charset="0"/>
                <a:cs typeface="Arial" pitchFamily="34" charset="0"/>
              </a:rPr>
              <a:t> </a:t>
            </a:r>
            <a:r>
              <a:rPr lang="ru-RU" sz="2400" dirty="0" err="1">
                <a:latin typeface="Arial" pitchFamily="34" charset="0"/>
                <a:cs typeface="Arial" pitchFamily="34" charset="0"/>
              </a:rPr>
              <a:t>land</a:t>
            </a:r>
            <a:r>
              <a:rPr lang="ru-RU" sz="2400" dirty="0">
                <a:latin typeface="Arial" pitchFamily="34" charset="0"/>
                <a:cs typeface="Arial" pitchFamily="34" charset="0"/>
              </a:rPr>
              <a:t> </a:t>
            </a:r>
            <a:r>
              <a:rPr lang="ru-RU" sz="2400" dirty="0" err="1">
                <a:latin typeface="Arial" pitchFamily="34" charset="0"/>
                <a:cs typeface="Arial" pitchFamily="34" charset="0"/>
              </a:rPr>
              <a:t>allocation</a:t>
            </a:r>
            <a:r>
              <a:rPr lang="ru-RU" sz="2400" dirty="0">
                <a:latin typeface="Arial" pitchFamily="34" charset="0"/>
                <a:cs typeface="Arial" pitchFamily="34" charset="0"/>
              </a:rPr>
              <a:t> </a:t>
            </a:r>
            <a:r>
              <a:rPr lang="ru-RU" sz="2400" dirty="0" err="1">
                <a:latin typeface="Arial" pitchFamily="34" charset="0"/>
                <a:cs typeface="Arial" pitchFamily="34" charset="0"/>
              </a:rPr>
              <a:t>documents</a:t>
            </a:r>
            <a:r>
              <a:rPr lang="ru-RU" sz="2400" dirty="0">
                <a:latin typeface="Arial" pitchFamily="34" charset="0"/>
                <a:cs typeface="Arial" pitchFamily="34" charset="0"/>
              </a:rPr>
              <a:t>, </a:t>
            </a:r>
            <a:r>
              <a:rPr lang="ru-RU" sz="2400" dirty="0" err="1">
                <a:latin typeface="Arial" pitchFamily="34" charset="0"/>
                <a:cs typeface="Arial" pitchFamily="34" charset="0"/>
              </a:rPr>
              <a:t>develops</a:t>
            </a:r>
            <a:r>
              <a:rPr lang="ru-RU" sz="2400" dirty="0">
                <a:latin typeface="Arial" pitchFamily="34" charset="0"/>
                <a:cs typeface="Arial" pitchFamily="34" charset="0"/>
              </a:rPr>
              <a:t> </a:t>
            </a:r>
            <a:r>
              <a:rPr lang="ru-RU" sz="2400" dirty="0" err="1">
                <a:latin typeface="Arial" pitchFamily="34" charset="0"/>
                <a:cs typeface="Arial" pitchFamily="34" charset="0"/>
              </a:rPr>
              <a:t>feasibility</a:t>
            </a:r>
            <a:r>
              <a:rPr lang="ru-RU" sz="2400" dirty="0">
                <a:latin typeface="Arial" pitchFamily="34" charset="0"/>
                <a:cs typeface="Arial" pitchFamily="34" charset="0"/>
              </a:rPr>
              <a:t> </a:t>
            </a:r>
            <a:r>
              <a:rPr lang="ru-RU" sz="2400" dirty="0" err="1">
                <a:latin typeface="Arial" pitchFamily="34" charset="0"/>
                <a:cs typeface="Arial" pitchFamily="34" charset="0"/>
              </a:rPr>
              <a:t>studies</a:t>
            </a:r>
            <a:r>
              <a:rPr lang="ru-RU" sz="2400" dirty="0">
                <a:latin typeface="Arial" pitchFamily="34" charset="0"/>
                <a:cs typeface="Arial" pitchFamily="34" charset="0"/>
              </a:rPr>
              <a:t> </a:t>
            </a:r>
            <a:r>
              <a:rPr lang="ru-RU" sz="2400" dirty="0" err="1">
                <a:latin typeface="Arial" pitchFamily="34" charset="0"/>
                <a:cs typeface="Arial" pitchFamily="34" charset="0"/>
              </a:rPr>
              <a:t>to</a:t>
            </a:r>
            <a:r>
              <a:rPr lang="ru-RU" sz="2400" dirty="0">
                <a:latin typeface="Arial" pitchFamily="34" charset="0"/>
                <a:cs typeface="Arial" pitchFamily="34" charset="0"/>
              </a:rPr>
              <a:t> </a:t>
            </a:r>
            <a:r>
              <a:rPr lang="ru-RU" sz="2400" dirty="0" err="1">
                <a:latin typeface="Arial" pitchFamily="34" charset="0"/>
                <a:cs typeface="Arial" pitchFamily="34" charset="0"/>
              </a:rPr>
              <a:t>establish</a:t>
            </a:r>
            <a:r>
              <a:rPr lang="ru-RU" sz="2400" dirty="0">
                <a:latin typeface="Arial" pitchFamily="34" charset="0"/>
                <a:cs typeface="Arial" pitchFamily="34" charset="0"/>
              </a:rPr>
              <a:t> </a:t>
            </a:r>
            <a:r>
              <a:rPr lang="ru-RU" sz="2400" dirty="0" err="1">
                <a:latin typeface="Arial" pitchFamily="34" charset="0"/>
                <a:cs typeface="Arial" pitchFamily="34" charset="0"/>
              </a:rPr>
              <a:t>the</a:t>
            </a:r>
            <a:r>
              <a:rPr lang="ru-RU" sz="2400" dirty="0">
                <a:latin typeface="Arial" pitchFamily="34" charset="0"/>
                <a:cs typeface="Arial" pitchFamily="34" charset="0"/>
              </a:rPr>
              <a:t> </a:t>
            </a:r>
            <a:r>
              <a:rPr lang="ru-RU" sz="2400" dirty="0" err="1">
                <a:latin typeface="Arial" pitchFamily="34" charset="0"/>
                <a:cs typeface="Arial" pitchFamily="34" charset="0"/>
              </a:rPr>
              <a:t>boundaries</a:t>
            </a:r>
            <a:r>
              <a:rPr lang="ru-RU" sz="2400" dirty="0">
                <a:latin typeface="Arial" pitchFamily="34" charset="0"/>
                <a:cs typeface="Arial" pitchFamily="34" charset="0"/>
              </a:rPr>
              <a:t> </a:t>
            </a:r>
            <a:r>
              <a:rPr lang="ru-RU" sz="2400" dirty="0" err="1">
                <a:latin typeface="Arial" pitchFamily="34" charset="0"/>
                <a:cs typeface="Arial" pitchFamily="34" charset="0"/>
              </a:rPr>
              <a:t>of</a:t>
            </a:r>
            <a:r>
              <a:rPr lang="ru-RU" sz="2400" dirty="0">
                <a:latin typeface="Arial" pitchFamily="34" charset="0"/>
                <a:cs typeface="Arial" pitchFamily="34" charset="0"/>
              </a:rPr>
              <a:t> </a:t>
            </a:r>
            <a:r>
              <a:rPr lang="ru-RU" sz="2400" dirty="0" err="1">
                <a:latin typeface="Arial" pitchFamily="34" charset="0"/>
                <a:cs typeface="Arial" pitchFamily="34" charset="0"/>
              </a:rPr>
              <a:t>the</a:t>
            </a:r>
            <a:r>
              <a:rPr lang="ru-RU" sz="2400" dirty="0">
                <a:latin typeface="Arial" pitchFamily="34" charset="0"/>
                <a:cs typeface="Arial" pitchFamily="34" charset="0"/>
              </a:rPr>
              <a:t> </a:t>
            </a:r>
            <a:r>
              <a:rPr lang="ru-RU" sz="2400" dirty="0" err="1">
                <a:latin typeface="Arial" pitchFamily="34" charset="0"/>
                <a:cs typeface="Arial" pitchFamily="34" charset="0"/>
              </a:rPr>
              <a:t>site</a:t>
            </a:r>
            <a:r>
              <a:rPr lang="ru-RU" sz="2400" dirty="0">
                <a:latin typeface="Arial" pitchFamily="34" charset="0"/>
                <a:cs typeface="Arial" pitchFamily="34" charset="0"/>
              </a:rPr>
              <a:t>. </a:t>
            </a:r>
            <a:r>
              <a:rPr lang="ru-RU" sz="2400" dirty="0" err="1">
                <a:latin typeface="Arial" pitchFamily="34" charset="0"/>
                <a:cs typeface="Arial" pitchFamily="34" charset="0"/>
              </a:rPr>
              <a:t>He</a:t>
            </a:r>
            <a:r>
              <a:rPr lang="ru-RU" sz="2400" dirty="0">
                <a:latin typeface="Arial" pitchFamily="34" charset="0"/>
                <a:cs typeface="Arial" pitchFamily="34" charset="0"/>
              </a:rPr>
              <a:t> </a:t>
            </a:r>
            <a:r>
              <a:rPr lang="ru-RU" sz="2400" dirty="0" err="1">
                <a:latin typeface="Arial" pitchFamily="34" charset="0"/>
                <a:cs typeface="Arial" pitchFamily="34" charset="0"/>
              </a:rPr>
              <a:t>also</a:t>
            </a:r>
            <a:r>
              <a:rPr lang="ru-RU" sz="2400" dirty="0">
                <a:latin typeface="Arial" pitchFamily="34" charset="0"/>
                <a:cs typeface="Arial" pitchFamily="34" charset="0"/>
              </a:rPr>
              <a:t> </a:t>
            </a:r>
            <a:r>
              <a:rPr lang="ru-RU" sz="2400" dirty="0" err="1">
                <a:latin typeface="Arial" pitchFamily="34" charset="0"/>
                <a:cs typeface="Arial" pitchFamily="34" charset="0"/>
              </a:rPr>
              <a:t>plans</a:t>
            </a:r>
            <a:r>
              <a:rPr lang="ru-RU" sz="2400" dirty="0">
                <a:latin typeface="Arial" pitchFamily="34" charset="0"/>
                <a:cs typeface="Arial" pitchFamily="34" charset="0"/>
              </a:rPr>
              <a:t> </a:t>
            </a:r>
            <a:r>
              <a:rPr lang="ru-RU" sz="2400" dirty="0" err="1">
                <a:latin typeface="Arial" pitchFamily="34" charset="0"/>
                <a:cs typeface="Arial" pitchFamily="34" charset="0"/>
              </a:rPr>
              <a:t>land</a:t>
            </a:r>
            <a:r>
              <a:rPr lang="ru-RU" sz="2400" dirty="0">
                <a:latin typeface="Arial" pitchFamily="34" charset="0"/>
                <a:cs typeface="Arial" pitchFamily="34" charset="0"/>
              </a:rPr>
              <a:t> </a:t>
            </a:r>
            <a:r>
              <a:rPr lang="ru-RU" sz="2400" dirty="0" err="1">
                <a:latin typeface="Arial" pitchFamily="34" charset="0"/>
                <a:cs typeface="Arial" pitchFamily="34" charset="0"/>
              </a:rPr>
              <a:t>management</a:t>
            </a:r>
            <a:r>
              <a:rPr lang="ru-RU" sz="2400" dirty="0">
                <a:latin typeface="Arial" pitchFamily="34" charset="0"/>
                <a:cs typeface="Arial" pitchFamily="34" charset="0"/>
              </a:rPr>
              <a:t> </a:t>
            </a:r>
            <a:r>
              <a:rPr lang="ru-RU" sz="2400" dirty="0" err="1">
                <a:latin typeface="Arial" pitchFamily="34" charset="0"/>
                <a:cs typeface="Arial" pitchFamily="34" charset="0"/>
              </a:rPr>
              <a:t>works</a:t>
            </a:r>
            <a:r>
              <a:rPr lang="ru-RU" sz="2400" dirty="0">
                <a:latin typeface="Arial" pitchFamily="34" charset="0"/>
                <a:cs typeface="Arial" pitchFamily="34" charset="0"/>
              </a:rPr>
              <a:t> </a:t>
            </a:r>
            <a:r>
              <a:rPr lang="ru-RU" sz="2400" dirty="0" err="1">
                <a:latin typeface="Arial" pitchFamily="34" charset="0"/>
                <a:cs typeface="Arial" pitchFamily="34" charset="0"/>
              </a:rPr>
              <a:t>and</a:t>
            </a:r>
            <a:r>
              <a:rPr lang="ru-RU" sz="2400" dirty="0">
                <a:latin typeface="Arial" pitchFamily="34" charset="0"/>
                <a:cs typeface="Arial" pitchFamily="34" charset="0"/>
              </a:rPr>
              <a:t> </a:t>
            </a:r>
            <a:r>
              <a:rPr lang="ru-RU" sz="2400" dirty="0" err="1">
                <a:latin typeface="Arial" pitchFamily="34" charset="0"/>
                <a:cs typeface="Arial" pitchFamily="34" charset="0"/>
              </a:rPr>
              <a:t>controls</a:t>
            </a:r>
            <a:r>
              <a:rPr lang="ru-RU" sz="2400" dirty="0">
                <a:latin typeface="Arial" pitchFamily="34" charset="0"/>
                <a:cs typeface="Arial" pitchFamily="34" charset="0"/>
              </a:rPr>
              <a:t> </a:t>
            </a:r>
            <a:r>
              <a:rPr lang="ru-RU" sz="2400" dirty="0" err="1">
                <a:latin typeface="Arial" pitchFamily="34" charset="0"/>
                <a:cs typeface="Arial" pitchFamily="34" charset="0"/>
              </a:rPr>
              <a:t>their</a:t>
            </a:r>
            <a:r>
              <a:rPr lang="ru-RU" sz="2400" dirty="0">
                <a:latin typeface="Arial" pitchFamily="34" charset="0"/>
                <a:cs typeface="Arial" pitchFamily="34" charset="0"/>
              </a:rPr>
              <a:t> </a:t>
            </a:r>
            <a:r>
              <a:rPr lang="ru-RU" sz="2400" dirty="0" err="1">
                <a:latin typeface="Arial" pitchFamily="34" charset="0"/>
                <a:cs typeface="Arial" pitchFamily="34" charset="0"/>
              </a:rPr>
              <a:t>quality</a:t>
            </a:r>
            <a:r>
              <a:rPr lang="ru-RU" sz="2400" dirty="0">
                <a:latin typeface="Arial" pitchFamily="34" charset="0"/>
                <a:cs typeface="Arial" pitchFamily="34" charset="0"/>
              </a:rPr>
              <a:t>.</a:t>
            </a:r>
          </a:p>
        </p:txBody>
      </p:sp>
      <p:pic>
        <p:nvPicPr>
          <p:cNvPr id="4" name="Рисунок 4">
            <a:extLst>
              <a:ext uri="{FF2B5EF4-FFF2-40B4-BE49-F238E27FC236}">
                <a16:creationId xmlns:a16="http://schemas.microsoft.com/office/drawing/2014/main" xmlns="" id="{C0BA91DA-83FB-6C99-C582-74B723FFDB06}"/>
              </a:ext>
            </a:extLst>
          </p:cNvPr>
          <p:cNvPicPr>
            <a:picLocks noChangeAspect="1"/>
          </p:cNvPicPr>
          <p:nvPr/>
        </p:nvPicPr>
        <p:blipFill>
          <a:blip r:embed="rId2"/>
          <a:stretch>
            <a:fillRect/>
          </a:stretch>
        </p:blipFill>
        <p:spPr>
          <a:xfrm>
            <a:off x="7392054" y="1409980"/>
            <a:ext cx="4262064" cy="2836210"/>
          </a:xfrm>
          <a:prstGeom prst="rect">
            <a:avLst/>
          </a:prstGeom>
        </p:spPr>
      </p:pic>
    </p:spTree>
    <p:extLst>
      <p:ext uri="{BB962C8B-B14F-4D97-AF65-F5344CB8AC3E}">
        <p14:creationId xmlns:p14="http://schemas.microsoft.com/office/powerpoint/2010/main" xmlns="" val="402524809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p:tgtEl>
                                          <p:spTgt spid="4"/>
                                        </p:tgtEl>
                                        <p:attrNameLst>
                                          <p:attrName>ppt_y</p:attrName>
                                        </p:attrNameLst>
                                      </p:cBhvr>
                                      <p:tavLst>
                                        <p:tav tm="0">
                                          <p:val>
                                            <p:strVal val="#ppt_y+#ppt_h*1.125000"/>
                                          </p:val>
                                        </p:tav>
                                        <p:tav tm="100000">
                                          <p:val>
                                            <p:strVal val="#ppt_y"/>
                                          </p:val>
                                        </p:tav>
                                      </p:tavLst>
                                    </p:anim>
                                    <p:animEffect transition="in" filter="wipe(up)">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38E4FFBB-AA3F-4AE1-0DA9-DA7A349D9C0C}"/>
              </a:ext>
            </a:extLst>
          </p:cNvPr>
          <p:cNvSpPr>
            <a:spLocks noGrp="1"/>
          </p:cNvSpPr>
          <p:nvPr>
            <p:ph type="title"/>
          </p:nvPr>
        </p:nvSpPr>
        <p:spPr/>
        <p:txBody>
          <a:bodyPr/>
          <a:lstStyle/>
          <a:p>
            <a:r>
              <a:rPr lang="ru-RU" sz="800" dirty="0"/>
              <a:t>. </a:t>
            </a:r>
          </a:p>
        </p:txBody>
      </p:sp>
      <p:sp>
        <p:nvSpPr>
          <p:cNvPr id="3" name="Объект 2">
            <a:extLst>
              <a:ext uri="{FF2B5EF4-FFF2-40B4-BE49-F238E27FC236}">
                <a16:creationId xmlns:a16="http://schemas.microsoft.com/office/drawing/2014/main" xmlns="" id="{46ADC680-EDD5-65FC-050D-90C20395585B}"/>
              </a:ext>
            </a:extLst>
          </p:cNvPr>
          <p:cNvSpPr>
            <a:spLocks noGrp="1"/>
          </p:cNvSpPr>
          <p:nvPr>
            <p:ph idx="1"/>
          </p:nvPr>
        </p:nvSpPr>
        <p:spPr>
          <a:xfrm>
            <a:off x="442260" y="452718"/>
            <a:ext cx="8247528" cy="5795681"/>
          </a:xfrm>
        </p:spPr>
        <p:txBody>
          <a:bodyPr>
            <a:normAutofit/>
          </a:bodyPr>
          <a:lstStyle/>
          <a:p>
            <a:r>
              <a:rPr lang="ru-RU" sz="2400" b="0" i="0" dirty="0">
                <a:effectLst/>
                <a:latin typeface="Arial" panose="020B0604020202020204" pitchFamily="34" charset="0"/>
              </a:rPr>
              <a:t>Также землеустроитель определяет права на землю и другую недвижимость. Предположим, у соседей по садовому товариществу возник спор из-за забора между участками. Сосед Иван Иванович считает, что забор должен проходить за вон той рябиной, а Иван Никифорович уверен, что граница проходит вот по этому камню. На чьей стороне правда? Разобраться поможет земельная экспертиза.</a:t>
            </a:r>
          </a:p>
          <a:p>
            <a:r>
              <a:rPr lang="af-ZA" sz="2400" dirty="0">
                <a:effectLst/>
                <a:latin typeface="Arial" pitchFamily="34" charset="0"/>
                <a:cs typeface="Arial" pitchFamily="34" charset="0"/>
              </a:rPr>
              <a:t>The land surveyor also determines the rights to land and other real estate. Suppose neighbors in a garden partnership have a dispute over a fence between plots. Neighbor Ivan Ivanovich believes that the fence should pass behind that mountain ash, and Ivan Nikiforovich is sure that the border passes through this stone. Which side is the truth on? Land survey will help to understand.</a:t>
            </a:r>
            <a:endParaRPr lang="ru-RU" sz="2400" dirty="0">
              <a:latin typeface="Arial" pitchFamily="34" charset="0"/>
              <a:cs typeface="Arial" pitchFamily="34" charset="0"/>
            </a:endParaRPr>
          </a:p>
        </p:txBody>
      </p:sp>
    </p:spTree>
    <p:extLst>
      <p:ext uri="{BB962C8B-B14F-4D97-AF65-F5344CB8AC3E}">
        <p14:creationId xmlns:p14="http://schemas.microsoft.com/office/powerpoint/2010/main" xmlns="" val="164350241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353555BF-2CAA-301A-19DA-573BD0D9ADD5}"/>
              </a:ext>
            </a:extLst>
          </p:cNvPr>
          <p:cNvSpPr>
            <a:spLocks noGrp="1"/>
          </p:cNvSpPr>
          <p:nvPr>
            <p:ph type="title"/>
          </p:nvPr>
        </p:nvSpPr>
        <p:spPr/>
        <p:txBody>
          <a:bodyPr/>
          <a:lstStyle/>
          <a:p>
            <a:r>
              <a:rPr lang="ru-RU" sz="800" dirty="0"/>
              <a:t>. </a:t>
            </a:r>
          </a:p>
        </p:txBody>
      </p:sp>
      <p:sp>
        <p:nvSpPr>
          <p:cNvPr id="3" name="Объект 2">
            <a:extLst>
              <a:ext uri="{FF2B5EF4-FFF2-40B4-BE49-F238E27FC236}">
                <a16:creationId xmlns:a16="http://schemas.microsoft.com/office/drawing/2014/main" xmlns="" id="{119DDE53-85BF-3470-264D-8514A2EDBC9D}"/>
              </a:ext>
            </a:extLst>
          </p:cNvPr>
          <p:cNvSpPr>
            <a:spLocks noGrp="1"/>
          </p:cNvSpPr>
          <p:nvPr>
            <p:ph idx="1"/>
          </p:nvPr>
        </p:nvSpPr>
        <p:spPr>
          <a:xfrm>
            <a:off x="442260" y="274918"/>
            <a:ext cx="6908799" cy="5973481"/>
          </a:xfrm>
        </p:spPr>
        <p:txBody>
          <a:bodyPr>
            <a:normAutofit/>
          </a:bodyPr>
          <a:lstStyle/>
          <a:p>
            <a:r>
              <a:rPr lang="ru-RU" sz="2400" b="0" i="0" dirty="0">
                <a:effectLst/>
                <a:latin typeface="Arial" panose="020B0604020202020204" pitchFamily="34" charset="0"/>
              </a:rPr>
              <a:t>Землеустроители могут работать в государственных проектных и научно-исследовательских институтах землеустройства, в юридических фирмах, специализирующихся на земельных отношениях, земельно-кадастровых палатах и т.п.</a:t>
            </a:r>
          </a:p>
          <a:p>
            <a:r>
              <a:rPr lang="af-ZA" sz="2400" dirty="0">
                <a:effectLst/>
                <a:latin typeface="Arial" pitchFamily="34" charset="0"/>
                <a:cs typeface="Arial" pitchFamily="34" charset="0"/>
              </a:rPr>
              <a:t>Land managers can work in state design and research institutes of land management, in law firms specializing in land relations, land cadastral chambers, etc.</a:t>
            </a:r>
            <a:endParaRPr lang="ru-RU" sz="2400" dirty="0">
              <a:latin typeface="Arial" pitchFamily="34" charset="0"/>
              <a:cs typeface="Arial" pitchFamily="34" charset="0"/>
            </a:endParaRPr>
          </a:p>
        </p:txBody>
      </p:sp>
      <p:pic>
        <p:nvPicPr>
          <p:cNvPr id="4" name="Рисунок 4">
            <a:extLst>
              <a:ext uri="{FF2B5EF4-FFF2-40B4-BE49-F238E27FC236}">
                <a16:creationId xmlns:a16="http://schemas.microsoft.com/office/drawing/2014/main" xmlns="" id="{96495AB3-231D-DD77-D21A-CAB816577D25}"/>
              </a:ext>
            </a:extLst>
          </p:cNvPr>
          <p:cNvPicPr>
            <a:picLocks noChangeAspect="1"/>
          </p:cNvPicPr>
          <p:nvPr/>
        </p:nvPicPr>
        <p:blipFill>
          <a:blip r:embed="rId2"/>
          <a:stretch>
            <a:fillRect/>
          </a:stretch>
        </p:blipFill>
        <p:spPr>
          <a:xfrm>
            <a:off x="7554910" y="1152983"/>
            <a:ext cx="4162216" cy="2970782"/>
          </a:xfrm>
          <a:prstGeom prst="rect">
            <a:avLst/>
          </a:prstGeom>
        </p:spPr>
      </p:pic>
    </p:spTree>
    <p:extLst>
      <p:ext uri="{BB962C8B-B14F-4D97-AF65-F5344CB8AC3E}">
        <p14:creationId xmlns:p14="http://schemas.microsoft.com/office/powerpoint/2010/main" xmlns="" val="155517605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trips(down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edge">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otalTime>5</TotalTime>
  <Words>739</Words>
  <Application>Microsoft Office PowerPoint</Application>
  <PresentationFormat>Произвольный</PresentationFormat>
  <Paragraphs>31</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Ион</vt:lpstr>
      <vt:lpstr>Что такое землеустройство</vt:lpstr>
      <vt:lpstr>. </vt:lpstr>
      <vt:lpstr>. </vt:lpstr>
      <vt:lpstr>. </vt:lpstr>
      <vt:lpstr>. </vt:lpstr>
      <vt:lpstr>. </vt:lpstr>
      <vt:lpstr>.</vt:lpstr>
      <vt:lpstr>. </vt:lpstr>
      <vt:lpstr>. </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Что такое землеустройство</dc:title>
  <dc:creator>Ксюша Марова</dc:creator>
  <cp:lastModifiedBy>Ромашкина</cp:lastModifiedBy>
  <cp:revision>9</cp:revision>
  <dcterms:created xsi:type="dcterms:W3CDTF">2023-03-16T05:53:25Z</dcterms:created>
  <dcterms:modified xsi:type="dcterms:W3CDTF">2023-12-13T09:44:34Z</dcterms:modified>
</cp:coreProperties>
</file>