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85" r:id="rId12"/>
    <p:sldId id="267" r:id="rId13"/>
    <p:sldId id="268" r:id="rId14"/>
    <p:sldId id="269" r:id="rId15"/>
    <p:sldId id="264" r:id="rId16"/>
    <p:sldId id="270" r:id="rId17"/>
    <p:sldId id="287" r:id="rId18"/>
    <p:sldId id="271" r:id="rId19"/>
    <p:sldId id="288" r:id="rId20"/>
    <p:sldId id="289" r:id="rId21"/>
    <p:sldId id="290" r:id="rId22"/>
    <p:sldId id="272" r:id="rId23"/>
    <p:sldId id="291" r:id="rId24"/>
    <p:sldId id="273" r:id="rId25"/>
    <p:sldId id="293" r:id="rId26"/>
    <p:sldId id="292" r:id="rId27"/>
    <p:sldId id="275" r:id="rId28"/>
    <p:sldId id="277" r:id="rId29"/>
    <p:sldId id="279" r:id="rId30"/>
    <p:sldId id="278" r:id="rId31"/>
    <p:sldId id="280" r:id="rId32"/>
    <p:sldId id="281" r:id="rId33"/>
    <p:sldId id="282" r:id="rId34"/>
    <p:sldId id="294" r:id="rId35"/>
    <p:sldId id="28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8C2A6-81C1-4BE8-8CE5-645AD22750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Китай и Япония в средние века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E1318E-8A74-42FB-AA2D-3BA4184492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08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18915-D985-4EC3-B722-CAF340BB4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29580"/>
          </a:xfrm>
        </p:spPr>
        <p:txBody>
          <a:bodyPr/>
          <a:lstStyle/>
          <a:p>
            <a:r>
              <a:rPr lang="ru-RU" dirty="0"/>
              <a:t>Династия ЮАНЬ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81F8E8-2D18-4AE7-BF7C-57A1911AB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9201"/>
            <a:ext cx="11151704" cy="3193773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К 1279 г. весь Китай впервые за свою историю оказался под властью иноземцев – монголов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Правитель монголов хан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Хубилай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(1215–1294), находившийся у власти в 1271–1294 гг., провозгласил себя китайским императором и стал основателем правящей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 </a:t>
            </a:r>
          </a:p>
          <a:p>
            <a:pPr marL="0" indent="0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династии 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Юа́нь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 (1271–1368)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В правление этой династии Китай был частью Монгольской империи.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На китайских землях действовали монгольские законы, завоеватели заняли важные должности во власти. К XIV в.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монголы переняли многое из культуры и политики китайцев. 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E930AD5E-5C94-405C-85A1-ABD10F740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13" y="4202994"/>
            <a:ext cx="7454348" cy="287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58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18915-D985-4EC3-B722-CAF340BB4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29580"/>
          </a:xfrm>
        </p:spPr>
        <p:txBody>
          <a:bodyPr/>
          <a:lstStyle/>
          <a:p>
            <a:r>
              <a:rPr lang="ru-RU" dirty="0"/>
              <a:t>ДИНАСТИЯ МИН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81F8E8-2D18-4AE7-BF7C-57A1911AB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4443" y="1166191"/>
            <a:ext cx="4340740" cy="5309425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В середине XIV в. монголы столкнулись с мощным освободительным движением, противостоять которому не смогли.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Лидер повстанцев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Чжу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 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Юаньчжа́н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 (1328–1398)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, будучи выходцем из крестьян, сумел организовать боеспособную армию, которая одержала ряд побед над монголами. Завоеватели были оттеснены на север, в степные районы страны. </a:t>
            </a:r>
          </a:p>
          <a:p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Чжу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Юаньчжан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провозгласил себя императором и стал основателем новой 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династии Мин (1368‒1644)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 </a:t>
            </a:r>
            <a:endParaRPr lang="ru-RU" dirty="0"/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id="{E8628891-32D0-41CD-8D75-888013BA2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761" y="453344"/>
            <a:ext cx="5869382" cy="358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178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949BD-96F7-41FC-9B2A-55FF442EF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9626" y="143846"/>
            <a:ext cx="4844322" cy="863319"/>
          </a:xfrm>
        </p:spPr>
        <p:txBody>
          <a:bodyPr/>
          <a:lstStyle/>
          <a:p>
            <a:r>
              <a:rPr lang="ru-RU" dirty="0"/>
              <a:t>Религия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CF89F5-F5D5-45A2-B790-D280051F0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6930" y="887896"/>
            <a:ext cx="6037018" cy="3114260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Свободными для распространения были признаны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КОНФУЦИАНСТВО</a:t>
            </a:r>
            <a:endParaRPr lang="ru-RU" dirty="0">
              <a:solidFill>
                <a:srgbClr val="333333"/>
              </a:solidFill>
              <a:latin typeface="Circe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ДАОСИЗМ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БУДДИЗМ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ИСЛАМ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ХРИСТИАНСТВО (с некоторыми ограничениями)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Сохранялись также разные языческие верования</a:t>
            </a:r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940E6D4-B70A-4AC6-9865-093A3A357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34" y="311512"/>
            <a:ext cx="4334766" cy="243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BC71B7B9-6112-462D-954D-B4196EFFA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34" y="3141267"/>
            <a:ext cx="4334766" cy="288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904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D88ED-73EF-4ADD-B494-610A53F2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3254061" cy="823563"/>
          </a:xfrm>
        </p:spPr>
        <p:txBody>
          <a:bodyPr/>
          <a:lstStyle/>
          <a:p>
            <a:r>
              <a:rPr lang="ru-RU" dirty="0"/>
              <a:t>КУЛЬТУРА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E4D96E-2697-4E0B-9A38-D004E92C7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1205948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Circe"/>
              </a:rPr>
              <a:t>     Пейзажи и птицы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CDC85DEA-1819-4C9F-A08A-8199B1801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02" y="1851738"/>
            <a:ext cx="4561646" cy="315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81E1B052-905F-410B-AF51-F521C0ED8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611" y="1025995"/>
            <a:ext cx="6059858" cy="500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885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FE6D0-28A8-49AF-A7ED-075C37739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52502"/>
          </a:xfrm>
        </p:spPr>
        <p:txBody>
          <a:bodyPr>
            <a:normAutofit/>
          </a:bodyPr>
          <a:lstStyle/>
          <a:p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Архитектура средневекового Китая</a:t>
            </a:r>
            <a:endParaRPr lang="ru-RU" sz="2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A4BB93-FE7A-4BEA-A206-9EE6A8642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941708"/>
            <a:ext cx="10178322" cy="452502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Пагоды и мосты</a:t>
            </a:r>
          </a:p>
          <a:p>
            <a:endParaRPr lang="ru-RU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7D63568-2081-43A7-8991-C7504CA7E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88" y="1394210"/>
            <a:ext cx="3901646" cy="216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86397060-DB7F-4CE7-BD75-D14E3B619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150" y="1394210"/>
            <a:ext cx="6944140" cy="464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>
            <a:extLst>
              <a:ext uri="{FF2B5EF4-FFF2-40B4-BE49-F238E27FC236}">
                <a16:creationId xmlns:a16="http://schemas.microsoft.com/office/drawing/2014/main" id="{25751847-2F81-44C1-9F21-E0F2F5BFC13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8" name="Picture 14">
            <a:extLst>
              <a:ext uri="{FF2B5EF4-FFF2-40B4-BE49-F238E27FC236}">
                <a16:creationId xmlns:a16="http://schemas.microsoft.com/office/drawing/2014/main" id="{BC3E768F-7867-4DDB-85D7-F546444E2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88" y="3774431"/>
            <a:ext cx="3901646" cy="230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961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8C2A6-81C1-4BE8-8CE5-645AD22750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япония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в средние века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E1318E-8A74-42FB-AA2D-3BA4184492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075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B01EE9-0FD6-48FC-BC64-E66444830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175" y="284923"/>
            <a:ext cx="10608365" cy="3279912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С глубокой древности на территории Японии жили племена и народы, которые не имели государственности.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Circe"/>
              </a:rPr>
              <a:t>Давайте вспомним, когда произошло объединение Китая?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FF0000"/>
                </a:solidFill>
                <a:effectLst/>
                <a:latin typeface="Circe"/>
              </a:rPr>
              <a:t>Как называлась первая династия?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Объединение японских племён под властью одного правителя произошло примерно в IV в. 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С этого времени начинается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средневековая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 история Японии. </a:t>
            </a:r>
            <a:endParaRPr lang="ru-RU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ECA470A-D8AD-4E00-814F-DC50BF5B4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109" y="3782124"/>
            <a:ext cx="4660092" cy="307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634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66BAE2-E590-4DD5-9D02-414E7E8CC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9" y="212333"/>
            <a:ext cx="10178322" cy="2299251"/>
          </a:xfrm>
        </p:spPr>
        <p:txBody>
          <a:bodyPr>
            <a:normAutofit lnSpcReduction="10000"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Япония располагается на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островах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 восточнее Китая и Кореи.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Из-за географического положения страна в Средние века: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редко подвергалась нашествиям иноземцев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слабо контактировала с другими государствами и потому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развивалась изолированно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 </a:t>
            </a:r>
            <a:endParaRPr lang="ru-RU" sz="2400" dirty="0"/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C72E74D-B14F-40F4-8448-0C2AA7519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409" y="2143622"/>
            <a:ext cx="5923072" cy="440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4FB833C-64EB-4419-80C1-5A69C614E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593" y="3035719"/>
            <a:ext cx="3825902" cy="26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322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764C067-CAD7-4901-A628-9A5E509B5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120" y="139149"/>
            <a:ext cx="10980079" cy="3094381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Несмотря на благоприятный климат, условия жизни в Япония того времени были непростые.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Плодородные равнины Японии перемежаются с малопригодными для земледелия горными районами.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Морские цунами, тайфуны, извержения вулканов и частые землетрясения представляли постоянную угрозу для японцев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Circe"/>
              </a:rPr>
              <a:t> </a:t>
            </a:r>
            <a:endParaRPr lang="ru-RU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73147A18-049D-485C-8259-DD7A3146D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114" y="2147776"/>
            <a:ext cx="7076660" cy="3536486"/>
          </a:xfrm>
          <a:prstGeom prst="rect">
            <a:avLst/>
          </a:prstGeom>
          <a:noFill/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E4ED3B-F8EC-4286-8302-19D5D386DD89}"/>
              </a:ext>
            </a:extLst>
          </p:cNvPr>
          <p:cNvSpPr txBox="1"/>
          <p:nvPr/>
        </p:nvSpPr>
        <p:spPr>
          <a:xfrm>
            <a:off x="1696387" y="5900452"/>
            <a:ext cx="87992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33333"/>
                </a:solidFill>
                <a:latin typeface="Circe"/>
              </a:rPr>
              <a:t>На острове Хонсю возвышается вулкан Фудзияма, который в традиционной японской религии ― синтоизме ― издревле почитается как священный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23392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Действующие вулканы в японии">
            <a:extLst>
              <a:ext uri="{FF2B5EF4-FFF2-40B4-BE49-F238E27FC236}">
                <a16:creationId xmlns:a16="http://schemas.microsoft.com/office/drawing/2014/main" id="{ADC21528-A089-4AD3-8F9F-CFC889A7C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278" y="198292"/>
            <a:ext cx="8799444" cy="5445296"/>
          </a:xfrm>
          <a:prstGeom prst="rect">
            <a:avLst/>
          </a:prstGeom>
          <a:noFill/>
          <a:effectLst>
            <a:outerShdw blurRad="6350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2EB887-F828-4930-9E03-F7301BB5D656}"/>
              </a:ext>
            </a:extLst>
          </p:cNvPr>
          <p:cNvSpPr txBox="1"/>
          <p:nvPr/>
        </p:nvSpPr>
        <p:spPr>
          <a:xfrm>
            <a:off x="2596340" y="5866169"/>
            <a:ext cx="779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Действующий вулкан в современной Японии</a:t>
            </a:r>
          </a:p>
        </p:txBody>
      </p:sp>
    </p:spTree>
    <p:extLst>
      <p:ext uri="{BB962C8B-B14F-4D97-AF65-F5344CB8AC3E}">
        <p14:creationId xmlns:p14="http://schemas.microsoft.com/office/powerpoint/2010/main" val="3753020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8C2A6-81C1-4BE8-8CE5-645AD22750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Китай </a:t>
            </a:r>
            <a:br>
              <a:rPr lang="ru-RU" dirty="0"/>
            </a:br>
            <a:r>
              <a:rPr lang="ru-RU" dirty="0"/>
              <a:t>в средние века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E1318E-8A74-42FB-AA2D-3BA4184492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295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2EB887-F828-4930-9E03-F7301BB5D656}"/>
              </a:ext>
            </a:extLst>
          </p:cNvPr>
          <p:cNvSpPr txBox="1"/>
          <p:nvPr/>
        </p:nvSpPr>
        <p:spPr>
          <a:xfrm>
            <a:off x="2492278" y="5550289"/>
            <a:ext cx="7792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Волна (цунами) Японии. Название «цунами» (в переводе «волна в бухте») - пришло к нам из японского языка.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9ACEB73-2A90-4FCC-8A67-02AF0DFE4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400" y="126317"/>
            <a:ext cx="9356034" cy="5262770"/>
          </a:xfrm>
          <a:prstGeom prst="rect">
            <a:avLst/>
          </a:prstGeom>
          <a:noFill/>
          <a:effectLst>
            <a:outerShdw blurRad="9525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221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2EB887-F828-4930-9E03-F7301BB5D656}"/>
              </a:ext>
            </a:extLst>
          </p:cNvPr>
          <p:cNvSpPr txBox="1"/>
          <p:nvPr/>
        </p:nvSpPr>
        <p:spPr>
          <a:xfrm>
            <a:off x="1918741" y="6043009"/>
            <a:ext cx="9533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Тайфун на море. «Тайфун» - в переводе с японского  означает «сильный ветер»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0EAA445E-9A0B-487F-B04B-FA7ECF59B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982" y="198641"/>
            <a:ext cx="7437162" cy="5577872"/>
          </a:xfrm>
          <a:prstGeom prst="rect">
            <a:avLst/>
          </a:prstGeom>
          <a:noFill/>
          <a:effectLst>
            <a:outerShdw blurRad="7747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89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3A05420-8A7F-401E-B0C6-50F9ED718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165" y="178906"/>
            <a:ext cx="10178322" cy="2908852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Большинство населения средневековой Японии было крестьянским.</a:t>
            </a:r>
          </a:p>
          <a:p>
            <a:r>
              <a:rPr lang="ru-RU" dirty="0">
                <a:solidFill>
                  <a:srgbClr val="333333"/>
                </a:solidFill>
                <a:latin typeface="Circe"/>
              </a:rPr>
              <a:t>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Крестьяне занимались земледелием и скотоводством.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Главной сельскохозяйственной культурой был рис.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прибрежных регионах большую хозяйственную роль играло рыболовство. Крестьяне жили сплочёнными общинами, где были очень важны семейственность и родство.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Земледельцы платили налог государству в зависимости от количества обрабатываемой земли.</a:t>
            </a:r>
          </a:p>
          <a:p>
            <a:endParaRPr lang="ru-RU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BC8FC51B-C813-4C41-9F1A-99C283EAC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138" y="2941983"/>
            <a:ext cx="5438984" cy="370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9C4B4092-CDE7-4247-8AC9-39558E340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04" y="3241844"/>
            <a:ext cx="4753696" cy="324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637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1D182F-75E0-43A1-B39E-0E9A7AFB7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660" y="284922"/>
            <a:ext cx="10178322" cy="2405269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начале Средневековья ремесло и торговля в Японии были развиты слабо и почти не отделялись друг от друга: тот, кто производил товар, тот и продавал его. </a:t>
            </a:r>
          </a:p>
          <a:p>
            <a:r>
              <a:rPr lang="ru-RU" dirty="0">
                <a:solidFill>
                  <a:srgbClr val="333333"/>
                </a:solidFill>
                <a:latin typeface="Circe"/>
              </a:rPr>
              <a:t>Но ситуация начала меняться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 XIII–XIV вв. 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В Японию приезжали мастера-переселенцы из Китая и Кореи, они учили местных ремесленников и японские мастера достигли высокого мастерства в обработке металлов и изготовлении тканей.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По мере развития ремёсел увеличивалось население городов.</a:t>
            </a:r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EB23D45-3A81-4A7D-8957-AD2F2BB41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83" y="3142060"/>
            <a:ext cx="3718340" cy="24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D002D83D-A45A-4F18-9352-04680185D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604" y="2690191"/>
            <a:ext cx="6381038" cy="330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132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D05BB39-B5BF-4312-8EA8-26E747B68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417" y="192157"/>
            <a:ext cx="10178322" cy="3593591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Во главе Японии стоял император.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Он считался сыном богини солнца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А́матэрасу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, поэтому его власть почитали священной.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Императора именовали «тэнно́», что в переводе означает «небесный хозяин».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Все земли империи считались его собственностью.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Однако на практике делами государства император занимался крайне редко. По традиции он участвовал лишь в важных придворных церемониях, а империей управляли представители родовой знати и многочисленные чиновники.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Потомки первых императоров, правивших в начале Средневековья, до сих пор номинально находятся у власти в Японии.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672EADF5-E8A0-44C7-8D83-AB1B46C07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78" y="3785748"/>
            <a:ext cx="5738844" cy="299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90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F31F5B-DAA1-4442-A104-69AE8DBECBF3}"/>
              </a:ext>
            </a:extLst>
          </p:cNvPr>
          <p:cNvSpPr txBox="1"/>
          <p:nvPr/>
        </p:nvSpPr>
        <p:spPr>
          <a:xfrm>
            <a:off x="3511825" y="4740462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 err="1">
                <a:solidFill>
                  <a:srgbClr val="333333"/>
                </a:solidFill>
                <a:effectLst/>
                <a:latin typeface="YS Text"/>
              </a:rPr>
              <a:t>Нарухито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 (род. 23 февраля 1960, Токио, Япония) — правящий 126-й император Японии. Взошёл на трон 1 мая 2019 года, после отречения своего отца императора Акихито.</a:t>
            </a:r>
            <a:endParaRPr lang="ru-RU" b="1" dirty="0"/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415DB36D-51DB-430C-86F6-ED478C7B0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783" y="104860"/>
            <a:ext cx="5789554" cy="420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27CBAD90-71F5-4369-B9AE-0AF6D8832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165032"/>
            <a:ext cx="5585642" cy="314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409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6478B0C-B32F-4583-A108-6261F6EB0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173" y="324678"/>
            <a:ext cx="10178322" cy="3104321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Ведущую роль в руководстве государством играли большие семьи (кланы) родовой знати. Их представители занимали важнейшие чины и становились военачальниками.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Японии чины и должности передавались по наследству.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FF0000"/>
                </a:solidFill>
                <a:effectLst/>
                <a:latin typeface="Circe"/>
              </a:rPr>
              <a:t>Давайте вспомним, как можно было получить чин в Китае?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Высшей должностью был главнокомандующий армией, он носил титул «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сёгун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».</a:t>
            </a:r>
          </a:p>
          <a:p>
            <a:pPr marL="0" indent="0">
              <a:buNone/>
            </a:pPr>
            <a:endParaRPr lang="ru-RU" dirty="0">
              <a:solidFill>
                <a:srgbClr val="333333"/>
              </a:solidFill>
              <a:latin typeface="Circe"/>
            </a:endParaRPr>
          </a:p>
          <a:p>
            <a:pPr marL="0" indent="0">
              <a:buNone/>
            </a:pPr>
            <a:r>
              <a:rPr lang="ru-RU" b="1" i="0" dirty="0">
                <a:solidFill>
                  <a:srgbClr val="FF6600"/>
                </a:solidFill>
                <a:effectLst/>
                <a:latin typeface="Circe"/>
              </a:rPr>
              <a:t>Сёгун</a:t>
            </a:r>
            <a:r>
              <a:rPr lang="ru-RU" b="0" i="0" dirty="0">
                <a:solidFill>
                  <a:srgbClr val="FF6600"/>
                </a:solidFill>
                <a:effectLst/>
                <a:latin typeface="Circe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— 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япон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«генерал») — титул, который изначально носили японские полководцы, а затем правители Японии.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9B957F7F-DE31-437A-B14E-299D9573E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34" y="3428999"/>
            <a:ext cx="5789892" cy="32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E57AB383-74F2-4613-B598-4178D037D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1" y="3468136"/>
            <a:ext cx="5789896" cy="32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295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B7277B-932B-4644-B472-EA7C7169A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417" y="271670"/>
            <a:ext cx="5089161" cy="6288155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Знатные семьи, чиновники и военные получали за службу земли вместе с  крестьянами-общинниками. </a:t>
            </a:r>
            <a:endParaRPr lang="ru-RU" dirty="0">
              <a:solidFill>
                <a:srgbClr val="333333"/>
              </a:solidFill>
              <a:latin typeface="Circe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Владения можно было передавать по наследству.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крупных князей-землевладельцев называли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даймё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 </a:t>
            </a:r>
          </a:p>
          <a:p>
            <a:r>
              <a:rPr lang="ru-RU" b="1" i="0" dirty="0">
                <a:solidFill>
                  <a:srgbClr val="FF6600"/>
                </a:solidFill>
                <a:effectLst/>
                <a:latin typeface="Circe"/>
              </a:rPr>
              <a:t>Самураи</a:t>
            </a:r>
            <a:r>
              <a:rPr lang="ru-RU" b="0" i="0" dirty="0">
                <a:solidFill>
                  <a:srgbClr val="FF6600"/>
                </a:solidFill>
                <a:effectLst/>
                <a:latin typeface="Circe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япон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«служащий») ― в средневековой Японии представитель военно-служащей знати. В широком смысле самураями называли всё сословие светских землевладельцев, включая крупных князей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даймё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узком смысле слова самураи ― воины-землевладельцы на службе у представителей крупной родовой знати.</a:t>
            </a:r>
            <a:endParaRPr lang="ru-RU" dirty="0"/>
          </a:p>
          <a:p>
            <a:endParaRPr lang="ru-RU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5F4F9CD-A6F0-4D22-805F-57B6CCD15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059" y="271670"/>
            <a:ext cx="4431524" cy="276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F7718D14-08A4-45D1-B535-3CC25F582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059" y="3292516"/>
            <a:ext cx="4426228" cy="294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8410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D31752C-7E48-43C5-BDB4-A8BB96AE4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425" y="311428"/>
            <a:ext cx="10178322" cy="2498034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Основные черты централизованного государства сформировались в VII в. под влиянием политических традиций Китайской империи.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Были установлены общие для всей страны законы, налоги и порядок управления провинциями.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Центральная власть начала привлекать крестьян по всей стране к общественным работам по строительству дорог и сооружений для орошения земель. </a:t>
            </a:r>
          </a:p>
          <a:p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3AD672AF-7A44-4A17-B8F5-8B0005F09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4" y="2749308"/>
            <a:ext cx="5753030" cy="379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402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24F9C39-6CEC-4E05-ACFC-5A4F57804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8182" y="245167"/>
            <a:ext cx="10178322" cy="2418521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XIII в. монголы попытались организовать вторжение на японские острова.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Монгольский хан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Хубилай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в 1281 г. собрал для завоевания Японии огромный флот и армию в 100 тысяч воинов.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Однако по пути половина флота была уничтожена штормом.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Добравшаяся до японского берега часть монгольской армии была разбита войском самураев. </a:t>
            </a:r>
            <a:endParaRPr lang="ru-RU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9C0F5CE0-C78E-4C15-81B5-2C81A9B8C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05" y="2663688"/>
            <a:ext cx="6069496" cy="332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E2395F-2A35-4A6E-B52D-C70DF36B6C74}"/>
              </a:ext>
            </a:extLst>
          </p:cNvPr>
          <p:cNvSpPr txBox="1"/>
          <p:nvPr/>
        </p:nvSpPr>
        <p:spPr>
          <a:xfrm>
            <a:off x="2769705" y="599179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  <a:t>Статуя </a:t>
            </a:r>
            <a:r>
              <a:rPr lang="ru-RU" b="1" i="0" dirty="0" err="1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  <a:t>Хубилай</a:t>
            </a:r>
            <a:r>
              <a:rPr lang="ru-RU" b="1" i="0" dirty="0">
                <a:solidFill>
                  <a:srgbClr val="222222"/>
                </a:solidFill>
                <a:effectLst/>
                <a:latin typeface="Segoe UI" panose="020B0502040204020203" pitchFamily="34" charset="0"/>
              </a:rPr>
              <a:t>-хана в Улан-Баторе, Монголия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49611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0BE20CF-8533-47B6-8425-FC66CCA91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417" y="496957"/>
            <a:ext cx="10178322" cy="2776329"/>
          </a:xfrm>
        </p:spPr>
        <p:txBody>
          <a:bodyPr/>
          <a:lstStyle/>
          <a:p>
            <a:pPr algn="l"/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Средневековьем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 в китайской истории называют период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от III до начала XVI в.</a:t>
            </a:r>
          </a:p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 В этот период в Китае отсутствовали феодальные отношения в том виде, как они нам известны по европейской истории. </a:t>
            </a:r>
          </a:p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Единое централизованное государство ― империя ― сложилось в Китае ещё до нашей эры.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9DF249E-0F39-42FC-A35E-08C752E75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226" y="3273286"/>
            <a:ext cx="6387548" cy="372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7714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3933C22-8356-4466-A473-9F192DEEC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425" y="443948"/>
            <a:ext cx="10178322" cy="3593591"/>
          </a:xfrm>
        </p:spPr>
        <p:txBody>
          <a:bodyPr>
            <a:normAutofit/>
          </a:bodyPr>
          <a:lstStyle/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Постепенно реальная власть императора уменьшалась. Всё большее влияние приобретали кланы родовой знати. 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XII в. страна была расколота войной двух знатных фамилий ―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Минамото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и Тайра. 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итоге военачальник 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Минамото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 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Ёритомо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(1147–1199) путём хитрости и насилия сумел устранить всех своих конкурентов. В 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1192 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г. он был назначен сёгуном ― верховным командующим имперской армией. 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С этого времени власть сёгуна стала практически неограниченной. 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Правление сёгуна получило название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сёгуната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</a:t>
            </a:r>
          </a:p>
          <a:p>
            <a:pPr algn="l" rtl="0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Эпоха </a:t>
            </a:r>
            <a:r>
              <a:rPr lang="ru-RU" b="1" i="0" dirty="0" err="1">
                <a:solidFill>
                  <a:srgbClr val="333333"/>
                </a:solidFill>
                <a:effectLst/>
                <a:latin typeface="Circe"/>
              </a:rPr>
              <a:t>сёгуната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в Японии продолжалась до последней трети XIX в.</a:t>
            </a:r>
          </a:p>
          <a:p>
            <a:endParaRPr lang="ru-RU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AED72889-929A-4618-996B-0BEEEEE41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591" y="4228635"/>
            <a:ext cx="4417388" cy="248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3430759B-5C45-4754-85BC-1E48BF2E1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732" y="4228635"/>
            <a:ext cx="2407708" cy="248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>
            <a:extLst>
              <a:ext uri="{FF2B5EF4-FFF2-40B4-BE49-F238E27FC236}">
                <a16:creationId xmlns:a16="http://schemas.microsoft.com/office/drawing/2014/main" id="{10B6FB3F-7B91-4D41-90AD-8CFBEEFA1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79" y="4228635"/>
            <a:ext cx="4372432" cy="24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614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CBC3A-CF4E-4655-B1A7-A07CBE8CF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91041"/>
          </a:xfrm>
        </p:spPr>
        <p:txBody>
          <a:bodyPr>
            <a:normAutofit fontScale="90000"/>
          </a:bodyPr>
          <a:lstStyle/>
          <a:p>
            <a:r>
              <a:rPr lang="ru-RU" dirty="0"/>
              <a:t>РЕЛИГИЯ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AD39A3-BB15-442F-8D8F-3E6C72E4F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1265583"/>
            <a:ext cx="10178322" cy="3067877"/>
          </a:xfrm>
        </p:spPr>
        <p:txBody>
          <a:bodyPr>
            <a:normAutofit fontScale="92500"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С древних времён японцы придерживались синтоизма ― религии, в которой почитались духи предков и божества, олицетворяющие силы природы. В Японии верят, что после смерти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На рубеже VI–VII вв. правитель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Сётоку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Тайси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 стал приглашать в страну буддийских монахов и распорядился почитать Будду.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Много сторонников новой религии приехало из соседнего Китая. Они привезли с собой китайские достижения в разных науках и искусстве.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Синтоизм с буддизмом друг другу не помешали. В народе стали придерживаться сразу двух религий. Получалось, что каждый человек мог в один день совершать синтоистский обряд, в другой ― буддийский.</a:t>
            </a:r>
            <a:endParaRPr lang="ru-RU" dirty="0"/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A39A61A3-6C9F-4418-A5A6-1823277FD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530" y="4333460"/>
            <a:ext cx="3552234" cy="236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E2FF447D-1CA5-455A-B9A4-41A7C7913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30" y="4333460"/>
            <a:ext cx="3923292" cy="231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59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FD87652-DE34-4660-BE4E-325CA39C3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348" y="589724"/>
            <a:ext cx="11251095" cy="2073964"/>
          </a:xfrm>
        </p:spPr>
        <p:txBody>
          <a:bodyPr>
            <a:noAutofit/>
          </a:bodyPr>
          <a:lstStyle/>
          <a:p>
            <a:r>
              <a:rPr lang="ru-RU" b="1" i="0" dirty="0" err="1">
                <a:solidFill>
                  <a:srgbClr val="FF6600"/>
                </a:solidFill>
                <a:effectLst/>
                <a:latin typeface="Circe"/>
              </a:rPr>
              <a:t>Синтои́зм</a:t>
            </a:r>
            <a:r>
              <a:rPr lang="ru-RU" b="0" i="0" dirty="0">
                <a:solidFill>
                  <a:srgbClr val="FF6600"/>
                </a:solidFill>
                <a:effectLst/>
                <a:latin typeface="Circe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Circe"/>
              </a:rPr>
              <a:t>япон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«путь богов») ― древняя религия Японии, в основе которой лежит почитание божеств природы и духов предков. </a:t>
            </a:r>
          </a:p>
          <a:p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синтоизме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смертно всё, даже боги.  Жизнь побеждает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смерть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через перерождение всего живого. Боги тоже могут перерождаться и всевозможные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духи-служителей богов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Ками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Мир, согласно этому мировоззрению, единая естественная среда, где люди и души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умерших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живут рядом.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На данный момент в Японии практически не существует чистого буддизма или чистого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синтоизма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 </a:t>
            </a:r>
            <a:endParaRPr lang="ru-RU" dirty="0"/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7FE7E0EC-E630-4BDB-BBE6-758951B47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714" y="3257384"/>
            <a:ext cx="6546572" cy="36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4111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ACD0DAC-D035-4EFD-9216-6431C5441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9156" y="364436"/>
            <a:ext cx="10178322" cy="3160642"/>
          </a:xfrm>
        </p:spPr>
        <p:txBody>
          <a:bodyPr>
            <a:normAutofit fontScale="92500" lnSpcReduction="1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древние времена из Китая в Японию пришла письменность в виде иероглифов. 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Поначалу для получения хорошего образования нужно было уезжать на учёбу в Китай, а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грамотные японцы использовали китайскую письменность.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VIII‒IX вв. на японских островах была разработана собственная система письменных знаков (иероглифов), похожая на китайскую.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Японцы стали обозначать иероглифами 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отдельные буквы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и слоги в словах, а китайцы использовали иероглифы для написания целых слов.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Сейчас Японии используют 3 системы - две слоговые азбуки (катакана и хирагана) и иероглифы (те самые, заимствованные из Китая). </a:t>
            </a:r>
            <a:endParaRPr lang="ru-RU" b="0" i="0" dirty="0">
              <a:solidFill>
                <a:srgbClr val="333333"/>
              </a:solidFill>
              <a:effectLst/>
              <a:latin typeface="Circe"/>
            </a:endParaRP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A28BDEDC-2956-4D1C-92E9-FFB34EA15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25" y="3429000"/>
            <a:ext cx="2411892" cy="24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>
            <a:extLst>
              <a:ext uri="{FF2B5EF4-FFF2-40B4-BE49-F238E27FC236}">
                <a16:creationId xmlns:a16="http://schemas.microsoft.com/office/drawing/2014/main" id="{FF195F52-EADC-46C5-AC0F-4938B4FF6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966" y="3525078"/>
            <a:ext cx="2315814" cy="231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8C8C4-403E-4842-A4F7-3F3929392715}"/>
              </a:ext>
            </a:extLst>
          </p:cNvPr>
          <p:cNvSpPr txBox="1"/>
          <p:nvPr/>
        </p:nvSpPr>
        <p:spPr>
          <a:xfrm>
            <a:off x="1008832" y="6095998"/>
            <a:ext cx="22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Иероглиф «любовь»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4115F0-7FCE-4FE9-B06A-06EEB1887DB7}"/>
              </a:ext>
            </a:extLst>
          </p:cNvPr>
          <p:cNvSpPr txBox="1"/>
          <p:nvPr/>
        </p:nvSpPr>
        <p:spPr>
          <a:xfrm>
            <a:off x="9526659" y="6124231"/>
            <a:ext cx="22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Иероглиф «жизнь»</a:t>
            </a:r>
          </a:p>
        </p:txBody>
      </p:sp>
      <p:pic>
        <p:nvPicPr>
          <p:cNvPr id="18438" name="Picture 6">
            <a:extLst>
              <a:ext uri="{FF2B5EF4-FFF2-40B4-BE49-F238E27FC236}">
                <a16:creationId xmlns:a16="http://schemas.microsoft.com/office/drawing/2014/main" id="{5A760EEE-BCA0-45E3-9F7E-602F5687F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849" y="3137456"/>
            <a:ext cx="2703436" cy="270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EC3C61-86D8-4446-B950-85C6FECC7F5F}"/>
              </a:ext>
            </a:extLst>
          </p:cNvPr>
          <p:cNvSpPr txBox="1"/>
          <p:nvPr/>
        </p:nvSpPr>
        <p:spPr>
          <a:xfrm>
            <a:off x="6884506" y="6124231"/>
            <a:ext cx="22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Иероглиф «мама»</a:t>
            </a:r>
          </a:p>
        </p:txBody>
      </p:sp>
      <p:pic>
        <p:nvPicPr>
          <p:cNvPr id="18442" name="Picture 10">
            <a:extLst>
              <a:ext uri="{FF2B5EF4-FFF2-40B4-BE49-F238E27FC236}">
                <a16:creationId xmlns:a16="http://schemas.microsoft.com/office/drawing/2014/main" id="{28C43250-23EB-4566-8BB8-40EFBCCA5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985" y="3429000"/>
            <a:ext cx="3014864" cy="24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B4F0E25-4112-4B84-A16B-3927C55D5A39}"/>
              </a:ext>
            </a:extLst>
          </p:cNvPr>
          <p:cNvSpPr txBox="1"/>
          <p:nvPr/>
        </p:nvSpPr>
        <p:spPr>
          <a:xfrm>
            <a:off x="3650985" y="6095998"/>
            <a:ext cx="22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Иероглиф «отец»</a:t>
            </a:r>
          </a:p>
        </p:txBody>
      </p:sp>
    </p:spTree>
    <p:extLst>
      <p:ext uri="{BB962C8B-B14F-4D97-AF65-F5344CB8AC3E}">
        <p14:creationId xmlns:p14="http://schemas.microsoft.com/office/powerpoint/2010/main" val="36060689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>
            <a:extLst>
              <a:ext uri="{FF2B5EF4-FFF2-40B4-BE49-F238E27FC236}">
                <a16:creationId xmlns:a16="http://schemas.microsoft.com/office/drawing/2014/main" id="{EC9739E1-1FB5-4A8E-8F6A-A6D32BAFD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3" y="2255267"/>
            <a:ext cx="5187738" cy="346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52DDBF-DC21-403F-86B9-DECD74148923}"/>
              </a:ext>
            </a:extLst>
          </p:cNvPr>
          <p:cNvSpPr txBox="1"/>
          <p:nvPr/>
        </p:nvSpPr>
        <p:spPr>
          <a:xfrm>
            <a:off x="1364974" y="357809"/>
            <a:ext cx="964758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Литература и искусство средневековой Японии находились под сильным влиянием китайской культуры. </a:t>
            </a:r>
          </a:p>
          <a:p>
            <a:pPr algn="just"/>
            <a:endParaRPr lang="ru-RU" sz="2000" dirty="0">
              <a:solidFill>
                <a:srgbClr val="333333"/>
              </a:solidFill>
              <a:latin typeface="Circe"/>
            </a:endParaRPr>
          </a:p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В XIV–XV вв. возник японский театр 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Circe"/>
              </a:rPr>
              <a:t>но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 (</a:t>
            </a:r>
            <a:r>
              <a:rPr lang="ru-RU" sz="2000" b="0" i="0" dirty="0" err="1">
                <a:solidFill>
                  <a:srgbClr val="333333"/>
                </a:solidFill>
                <a:effectLst/>
                <a:latin typeface="Circe"/>
              </a:rPr>
              <a:t>япон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Circe"/>
              </a:rPr>
              <a:t>. «мастерство»). Актёры выходили на сцену в специальных масках, отражающих характер того или иного персонажа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880484EA-40CB-476B-936D-12C533259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46" y="2387789"/>
            <a:ext cx="481245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id="{D82C7191-A892-4E57-B893-359E09204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187" y="3722549"/>
            <a:ext cx="4293702" cy="296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238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A726D8-26F9-4857-971A-45337C6BD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426" y="510210"/>
            <a:ext cx="10178322" cy="2073964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Япония в Средние века прошла путь от возникновения централизованного государства до распада страны на владения богатых семей.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эту эпоху японская национальная культура приобрела индивидуальность.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Влияние Китая и местные религиозные традиции имели большое значение в развитии страны.</a:t>
            </a:r>
            <a:endParaRPr lang="ru-RU" dirty="0"/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1F49DB77-167B-4D52-8BCC-819FC53C6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57" y="2584174"/>
            <a:ext cx="4637428" cy="3721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>
            <a:extLst>
              <a:ext uri="{FF2B5EF4-FFF2-40B4-BE49-F238E27FC236}">
                <a16:creationId xmlns:a16="http://schemas.microsoft.com/office/drawing/2014/main" id="{27FDE74C-2E68-45A8-B7A4-1FC6065D2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363" y="2584174"/>
            <a:ext cx="6234637" cy="3721660"/>
          </a:xfrm>
          <a:prstGeom prst="rect">
            <a:avLst/>
          </a:prstGeom>
          <a:noFill/>
          <a:effectLst>
            <a:outerShdw blurRad="4953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660E0E-1148-4F59-9AB2-14D73EB845C7}"/>
              </a:ext>
            </a:extLst>
          </p:cNvPr>
          <p:cNvSpPr txBox="1"/>
          <p:nvPr/>
        </p:nvSpPr>
        <p:spPr>
          <a:xfrm>
            <a:off x="4546006" y="6347790"/>
            <a:ext cx="282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ЯПОНСКАЯ</a:t>
            </a:r>
            <a:r>
              <a:rPr lang="ru-RU" dirty="0"/>
              <a:t> </a:t>
            </a:r>
            <a:r>
              <a:rPr lang="ru-RU" b="1" dirty="0"/>
              <a:t>ЖИВОПИСЬ</a:t>
            </a:r>
          </a:p>
        </p:txBody>
      </p:sp>
    </p:spTree>
    <p:extLst>
      <p:ext uri="{BB962C8B-B14F-4D97-AF65-F5344CB8AC3E}">
        <p14:creationId xmlns:p14="http://schemas.microsoft.com/office/powerpoint/2010/main" val="41642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F5998D-1366-46D4-8695-DA906C2C3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939" y="602975"/>
            <a:ext cx="10178322" cy="3001616"/>
          </a:xfrm>
        </p:spPr>
        <p:txBody>
          <a:bodyPr>
            <a:noAutofit/>
          </a:bodyPr>
          <a:lstStyle/>
          <a:p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Население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 средневекового Китая составляло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около 100 миллионов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человек в X–XI вв. Китай оставался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многонациональным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государством. 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Каждая его провинция имела свои политические традиции и культурные особенности. 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Верховная власть над землями Китая принадлежала 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Circe"/>
              </a:rPr>
              <a:t>императору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irce"/>
              </a:rPr>
              <a:t>, который считался священной фигурой ― Сыном Неба.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EFAF520-3355-48E0-9C2E-E278F802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366" y="3269054"/>
            <a:ext cx="6545268" cy="33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555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CFA16-5AA8-4E23-9EB1-D5A9E7874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65754"/>
          </a:xfrm>
        </p:spPr>
        <p:txBody>
          <a:bodyPr>
            <a:normAutofit/>
          </a:bodyPr>
          <a:lstStyle/>
          <a:p>
            <a:r>
              <a:rPr lang="ru-RU" sz="2400" dirty="0"/>
              <a:t>КТО ПОМОГАЛ ИМПЕРАТОРУ УПРАВЛЯТЬ СТРАНОЙ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5E6603-FA9E-47C4-B557-026A00917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848140"/>
            <a:ext cx="10178322" cy="600986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Чтобы управлять огромной империей, требовалось содержать многочисленную армию чиновников, которые находились под строгим контролем центральной власти.</a:t>
            </a:r>
          </a:p>
          <a:p>
            <a:r>
              <a:rPr lang="ru-RU" dirty="0">
                <a:solidFill>
                  <a:srgbClr val="333333"/>
                </a:solidFill>
                <a:latin typeface="Circe"/>
              </a:rPr>
              <a:t>Чиновником можно было стать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только после </a:t>
            </a: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сдачи экзамена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Во время экзамена соискатели на должность должны были показать </a:t>
            </a:r>
            <a:r>
              <a:rPr lang="ru-RU" b="0" i="0" u="sng" dirty="0">
                <a:solidFill>
                  <a:srgbClr val="333333"/>
                </a:solidFill>
                <a:effectLst/>
                <a:latin typeface="Circe"/>
              </a:rPr>
              <a:t>знание язык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а, </a:t>
            </a:r>
            <a:r>
              <a:rPr lang="ru-RU" b="0" i="0" u="sng" dirty="0">
                <a:solidFill>
                  <a:srgbClr val="333333"/>
                </a:solidFill>
                <a:effectLst/>
                <a:latin typeface="Circe"/>
              </a:rPr>
              <a:t>поэзии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, </a:t>
            </a:r>
            <a:r>
              <a:rPr lang="ru-RU" b="0" i="0" u="sng" dirty="0">
                <a:solidFill>
                  <a:srgbClr val="333333"/>
                </a:solidFill>
                <a:effectLst/>
                <a:latin typeface="Circe"/>
              </a:rPr>
              <a:t>конфуцианской философии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и </a:t>
            </a:r>
            <a:r>
              <a:rPr lang="ru-RU" b="0" i="0" u="sng" dirty="0">
                <a:solidFill>
                  <a:srgbClr val="333333"/>
                </a:solidFill>
                <a:effectLst/>
                <a:latin typeface="Circe"/>
              </a:rPr>
              <a:t>других предметов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Экзамен нужно было сдавать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при повышении по службе. </a:t>
            </a:r>
            <a:endParaRPr lang="ru-RU" dirty="0">
              <a:solidFill>
                <a:srgbClr val="333333"/>
              </a:solidFill>
              <a:highlight>
                <a:srgbClr val="FFFF00"/>
              </a:highlight>
              <a:latin typeface="Circe"/>
            </a:endParaRPr>
          </a:p>
          <a:p>
            <a:pPr marL="0" indent="0" algn="l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Circe"/>
              </a:rPr>
              <a:t>Важно! 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Сын чиновника в случае провала экзамена на чин 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не мог рассчитывать на получение должности</a:t>
            </a:r>
            <a:endParaRPr lang="ru-RU" dirty="0">
              <a:solidFill>
                <a:srgbClr val="333333"/>
              </a:solidFill>
              <a:latin typeface="Circe"/>
            </a:endParaRPr>
          </a:p>
          <a:p>
            <a:pPr marL="0" indent="0" algn="l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то же время крестьянин, обладая умом и талантами, мог дослужиться до командира всей китайской армии и стать крупным землевладельцем. 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Чиновник мог передать сыну по наследству только часть своих земельных владений, остальная часть возвращалась государству или передавалась другому чиновнику.</a:t>
            </a: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6C4DBE2-270B-4944-9ABD-80F338411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716" y="2772780"/>
            <a:ext cx="3911050" cy="216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352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ACFACB-DB6E-46E4-ABDC-EB3479EA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97058"/>
          </a:xfrm>
        </p:spPr>
        <p:txBody>
          <a:bodyPr/>
          <a:lstStyle/>
          <a:p>
            <a:r>
              <a:rPr lang="ru-RU" dirty="0"/>
              <a:t>Крестьяне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8641A5-41D9-417A-891C-C052448BF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912" y="1179443"/>
            <a:ext cx="10178322" cy="35935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Около 90% населения Китая составляли крестьяне, которые жили в общинах.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Circe"/>
              </a:rPr>
              <a:t>Их основным занятием было земледелие и скотоводство.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highlight>
                  <a:srgbClr val="00FF00"/>
                </a:highlight>
                <a:latin typeface="Circe"/>
              </a:rPr>
              <a:t>Большинство крестьян были государственными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Каждый работающий на государство  крестьянин в возрасте от 16 до 60 лет имел право на участок земли, который ему предоставляло государство. Так поддерживалось имущественное равенство крестьян.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Крестьяне несли </a:t>
            </a:r>
            <a:r>
              <a:rPr lang="ru-RU" dirty="0">
                <a:solidFill>
                  <a:srgbClr val="333333"/>
                </a:solidFill>
                <a:latin typeface="Circe"/>
              </a:rPr>
              <a:t>повинности: 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одну пятую часть выращиваемого урожая крестьянин отдавал государству в качестве налога ― это была его основная повинность.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Другой повинностью была работа в течение определённого количества дней в году на благо государства , например строительство крепостей и рытьё каналов.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Если начиналась война, то с крестьян могли собрать дополнительный налог на нужды армии и привлечь к военной службе.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461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99F4E6-F1FB-4891-9E0B-635985274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96023"/>
          </a:xfrm>
        </p:spPr>
        <p:txBody>
          <a:bodyPr>
            <a:normAutofit/>
          </a:bodyPr>
          <a:lstStyle/>
          <a:p>
            <a:r>
              <a:rPr lang="ru-RU" sz="2000" dirty="0"/>
              <a:t>Крупные Землевладельцы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1F298E-9045-4C4E-BB34-844C90F3B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795131"/>
            <a:ext cx="10178322" cy="1510747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В Китае существовали крупные землевладельцы, так называемые сильные дома ― чиновники и военачальники.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На землях этих людей жили крестьяне-общинники, которые несли повинности в их пользу. </a:t>
            </a:r>
            <a:endParaRPr lang="ru-RU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BAD5F2E4-3F96-4EBC-86D7-B629D26C2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322" y="2305878"/>
            <a:ext cx="7275356" cy="472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3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B2512-AE41-4FAA-B8FC-F4F6E0E57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ГОРОДА КИТАЯ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313CEC-BA33-43C4-AE44-5CEDD826C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409" y="1238394"/>
            <a:ext cx="10178322" cy="1265582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Китайские города были крупными центрами ремесла и торговли. Они находились под полным контролем государства. Центральная власть с помощью сложного налогообложения регулировала количество производимых товаров и их цены. </a:t>
            </a:r>
            <a:endParaRPr lang="ru-RU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7A35C4B3-631C-451A-9779-1DB662369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129" y="2380555"/>
            <a:ext cx="5779532" cy="409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279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245E9-8495-4EBB-A841-455DEAA56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10311"/>
          </a:xfrm>
        </p:spPr>
        <p:txBody>
          <a:bodyPr/>
          <a:lstStyle/>
          <a:p>
            <a:r>
              <a:rPr lang="ru-RU" dirty="0"/>
              <a:t>ЭКОНОМИКА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214C8B-BAC3-4319-B274-76620F7FD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98713"/>
            <a:ext cx="10178322" cy="2696816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Китайские ремесленники раньше других начали производить бумагу, порох, печатать книги, делать сложные сплавы металлов. Отдельные производства, например фарфора и шёлка, были очень сложными и долгое время составляли тайну для иноземцев.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Почти всё необходимое для жизни и процветания создавали внутри страны.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Из Китая вывозили на продажу гораздо больше товаров, чем завозили.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По Великому шёлковому пути изделия китайских мастеров двигались на запад, в Среднюю Азию и Иран, а затем в Европу и Северную Африку.</a:t>
            </a:r>
            <a:endParaRPr lang="ru-RU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AA0DCBFB-D4EB-4D01-A685-3B5CB0158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676" y="3995529"/>
            <a:ext cx="4170272" cy="27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6308256B-1FF5-40E6-AA61-02F2D423A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55" y="4077609"/>
            <a:ext cx="4940260" cy="27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695765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303</TotalTime>
  <Words>1858</Words>
  <Application>Microsoft Office PowerPoint</Application>
  <PresentationFormat>Широкоэкранный</PresentationFormat>
  <Paragraphs>141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Circe</vt:lpstr>
      <vt:lpstr>Corbel</vt:lpstr>
      <vt:lpstr>Gill Sans MT</vt:lpstr>
      <vt:lpstr>Impact</vt:lpstr>
      <vt:lpstr>Segoe UI</vt:lpstr>
      <vt:lpstr>YS Text</vt:lpstr>
      <vt:lpstr>Эмблема</vt:lpstr>
      <vt:lpstr>Китай и Япония в средние века</vt:lpstr>
      <vt:lpstr>Китай  в средние века</vt:lpstr>
      <vt:lpstr>Презентация PowerPoint</vt:lpstr>
      <vt:lpstr>Презентация PowerPoint</vt:lpstr>
      <vt:lpstr>КТО ПОМОГАЛ ИМПЕРАТОРУ УПРАВЛЯТЬ СТРАНОЙ</vt:lpstr>
      <vt:lpstr>Крестьяне</vt:lpstr>
      <vt:lpstr>Крупные Землевладельцы</vt:lpstr>
      <vt:lpstr>ГОРОДА КИТАЯ</vt:lpstr>
      <vt:lpstr>ЭКОНОМИКА</vt:lpstr>
      <vt:lpstr>Династия ЮАНЬ</vt:lpstr>
      <vt:lpstr>ДИНАСТИЯ МИН</vt:lpstr>
      <vt:lpstr>Религия</vt:lpstr>
      <vt:lpstr>КУЛЬТУРА</vt:lpstr>
      <vt:lpstr>Архитектура средневекового Китая</vt:lpstr>
      <vt:lpstr>япония  в средние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РЕЛИГИЯ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Китай и япония в средние века</dc:title>
  <dc:creator>Zver</dc:creator>
  <cp:lastModifiedBy>Zver</cp:lastModifiedBy>
  <cp:revision>13</cp:revision>
  <dcterms:created xsi:type="dcterms:W3CDTF">2023-12-12T15:03:57Z</dcterms:created>
  <dcterms:modified xsi:type="dcterms:W3CDTF">2023-12-13T14:15:18Z</dcterms:modified>
</cp:coreProperties>
</file>