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5" r:id="rId2"/>
    <p:sldId id="293" r:id="rId3"/>
    <p:sldId id="296" r:id="rId4"/>
    <p:sldId id="297" r:id="rId5"/>
    <p:sldId id="298" r:id="rId6"/>
    <p:sldId id="300" r:id="rId7"/>
    <p:sldId id="302" r:id="rId8"/>
    <p:sldId id="303" r:id="rId9"/>
    <p:sldId id="304" r:id="rId10"/>
    <p:sldId id="261" r:id="rId11"/>
    <p:sldId id="287" r:id="rId12"/>
    <p:sldId id="294" r:id="rId13"/>
    <p:sldId id="269" r:id="rId14"/>
    <p:sldId id="272" r:id="rId15"/>
    <p:sldId id="278" r:id="rId16"/>
    <p:sldId id="280" r:id="rId17"/>
    <p:sldId id="306" r:id="rId18"/>
    <p:sldId id="274" r:id="rId19"/>
    <p:sldId id="308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84638" autoAdjust="0"/>
  </p:normalViewPr>
  <p:slideViewPr>
    <p:cSldViewPr>
      <p:cViewPr varScale="1">
        <p:scale>
          <a:sx n="58" d="100"/>
          <a:sy n="58" d="100"/>
        </p:scale>
        <p:origin x="-1228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6ABE4-7780-4A20-B1FD-174D77E05F0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E8C92E-A356-4469-ABAB-94B990698E2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Мотивация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5C1EB7-446C-4275-BC7B-42CA1C1A191D}" type="parTrans" cxnId="{B5877874-E02F-411A-A76A-E392F6C515B3}">
      <dgm:prSet/>
      <dgm:spPr/>
      <dgm:t>
        <a:bodyPr/>
        <a:lstStyle/>
        <a:p>
          <a:endParaRPr lang="ru-RU"/>
        </a:p>
      </dgm:t>
    </dgm:pt>
    <dgm:pt modelId="{E6760D02-5C50-4AD7-B87E-C2F1C12F330D}" type="sibTrans" cxnId="{B5877874-E02F-411A-A76A-E392F6C515B3}">
      <dgm:prSet/>
      <dgm:spPr/>
      <dgm:t>
        <a:bodyPr/>
        <a:lstStyle/>
        <a:p>
          <a:endParaRPr lang="ru-RU"/>
        </a:p>
      </dgm:t>
    </dgm:pt>
    <dgm:pt modelId="{F77515E8-C9D5-46D9-B41C-DED789016B88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Разнообразные формы и методы на уроке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1E82E3-299B-4C2D-AB09-27AACD834EE7}" type="parTrans" cxnId="{E67D4483-D163-4318-A559-6A02228BB473}">
      <dgm:prSet/>
      <dgm:spPr/>
      <dgm:t>
        <a:bodyPr/>
        <a:lstStyle/>
        <a:p>
          <a:endParaRPr lang="ru-RU"/>
        </a:p>
      </dgm:t>
    </dgm:pt>
    <dgm:pt modelId="{21B74216-239F-410E-8659-A68C9F9CB617}" type="sibTrans" cxnId="{E67D4483-D163-4318-A559-6A02228BB473}">
      <dgm:prSet/>
      <dgm:spPr/>
      <dgm:t>
        <a:bodyPr/>
        <a:lstStyle/>
        <a:p>
          <a:endParaRPr lang="ru-RU"/>
        </a:p>
      </dgm:t>
    </dgm:pt>
    <dgm:pt modelId="{F65D006A-77B4-49D9-9B22-EAA8172F818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Индивидуальный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подход </a:t>
          </a:r>
        </a:p>
      </dgm:t>
    </dgm:pt>
    <dgm:pt modelId="{56BCE5CC-EE7C-4594-B8E5-1F269304EDA4}" type="parTrans" cxnId="{FF854C56-B570-4A13-88FE-2EC94CACC51C}">
      <dgm:prSet/>
      <dgm:spPr/>
      <dgm:t>
        <a:bodyPr/>
        <a:lstStyle/>
        <a:p>
          <a:endParaRPr lang="ru-RU"/>
        </a:p>
      </dgm:t>
    </dgm:pt>
    <dgm:pt modelId="{DA280E49-4BAF-45F5-BE79-427A925182E4}" type="sibTrans" cxnId="{FF854C56-B570-4A13-88FE-2EC94CACC51C}">
      <dgm:prSet/>
      <dgm:spPr/>
      <dgm:t>
        <a:bodyPr/>
        <a:lstStyle/>
        <a:p>
          <a:endParaRPr lang="ru-RU"/>
        </a:p>
      </dgm:t>
    </dgm:pt>
    <dgm:pt modelId="{E98F3C16-F258-4A9C-B8FE-EBE32C16AFBC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Дифференцированный подход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D281C7-2BA7-448A-9076-2746A6CFF4E2}" type="parTrans" cxnId="{77EFE498-FCEC-449B-9717-AEF4AD82F2EC}">
      <dgm:prSet/>
      <dgm:spPr/>
      <dgm:t>
        <a:bodyPr/>
        <a:lstStyle/>
        <a:p>
          <a:endParaRPr lang="ru-RU"/>
        </a:p>
      </dgm:t>
    </dgm:pt>
    <dgm:pt modelId="{FBDAF1CB-69A1-4752-87C2-4F487A9B45F3}" type="sibTrans" cxnId="{77EFE498-FCEC-449B-9717-AEF4AD82F2EC}">
      <dgm:prSet/>
      <dgm:spPr/>
      <dgm:t>
        <a:bodyPr/>
        <a:lstStyle/>
        <a:p>
          <a:endParaRPr lang="ru-RU"/>
        </a:p>
      </dgm:t>
    </dgm:pt>
    <dgm:pt modelId="{55026C25-F79A-4969-B3DC-A51233672DBF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Благоприятный психологический климат.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8AC41D-19C1-450F-BDF6-633C4FB2BB81}" type="parTrans" cxnId="{2B6A30E9-C444-4BDA-9808-6EB1CE4F66B3}">
      <dgm:prSet/>
      <dgm:spPr/>
      <dgm:t>
        <a:bodyPr/>
        <a:lstStyle/>
        <a:p>
          <a:endParaRPr lang="ru-RU"/>
        </a:p>
      </dgm:t>
    </dgm:pt>
    <dgm:pt modelId="{7D0974AD-5DDE-4431-B0E5-9CCAFFF544EF}" type="sibTrans" cxnId="{2B6A30E9-C444-4BDA-9808-6EB1CE4F66B3}">
      <dgm:prSet/>
      <dgm:spPr/>
      <dgm:t>
        <a:bodyPr/>
        <a:lstStyle/>
        <a:p>
          <a:endParaRPr lang="ru-RU"/>
        </a:p>
      </dgm:t>
    </dgm:pt>
    <dgm:pt modelId="{BE2DBA05-CE92-4175-B9AF-A3EF44A884D9}">
      <dgm:prSet/>
      <dgm:spPr/>
      <dgm:t>
        <a:bodyPr/>
        <a:lstStyle/>
        <a:p>
          <a:endParaRPr lang="ru-RU" dirty="0"/>
        </a:p>
      </dgm:t>
    </dgm:pt>
    <dgm:pt modelId="{3CEA5D15-5AB6-4E4D-9DC9-1153F4B7C06A}" type="parTrans" cxnId="{2C3E4C56-9F7B-4C9A-9732-2E0374AC4BFA}">
      <dgm:prSet/>
      <dgm:spPr/>
      <dgm:t>
        <a:bodyPr/>
        <a:lstStyle/>
        <a:p>
          <a:endParaRPr lang="ru-RU"/>
        </a:p>
      </dgm:t>
    </dgm:pt>
    <dgm:pt modelId="{E8499C26-6090-4162-BD7F-4DF865C08610}" type="sibTrans" cxnId="{2C3E4C56-9F7B-4C9A-9732-2E0374AC4BFA}">
      <dgm:prSet/>
      <dgm:spPr/>
      <dgm:t>
        <a:bodyPr/>
        <a:lstStyle/>
        <a:p>
          <a:endParaRPr lang="ru-RU"/>
        </a:p>
      </dgm:t>
    </dgm:pt>
    <dgm:pt modelId="{D8183AA6-9F73-4600-B68D-F46AE5749998}">
      <dgm:prSet/>
      <dgm:spPr/>
      <dgm:t>
        <a:bodyPr/>
        <a:lstStyle/>
        <a:p>
          <a:endParaRPr lang="ru-RU" dirty="0"/>
        </a:p>
      </dgm:t>
    </dgm:pt>
    <dgm:pt modelId="{E95BA79F-B9D3-47E0-9459-D6ED9288967E}" type="parTrans" cxnId="{5DE46CBF-5426-466B-843E-07032A36A86B}">
      <dgm:prSet/>
      <dgm:spPr/>
      <dgm:t>
        <a:bodyPr/>
        <a:lstStyle/>
        <a:p>
          <a:endParaRPr lang="ru-RU"/>
        </a:p>
      </dgm:t>
    </dgm:pt>
    <dgm:pt modelId="{39F70138-780C-4DBB-8414-E621BB377789}" type="sibTrans" cxnId="{5DE46CBF-5426-466B-843E-07032A36A86B}">
      <dgm:prSet/>
      <dgm:spPr/>
      <dgm:t>
        <a:bodyPr/>
        <a:lstStyle/>
        <a:p>
          <a:endParaRPr lang="ru-RU"/>
        </a:p>
      </dgm:t>
    </dgm:pt>
    <dgm:pt modelId="{D3260828-6293-491A-BB5B-DB9E936FD1B7}" type="pres">
      <dgm:prSet presAssocID="{5766ABE4-7780-4A20-B1FD-174D77E05F0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D739FE-ED0B-43B6-94B0-E6D11AE06F3C}" type="pres">
      <dgm:prSet presAssocID="{5766ABE4-7780-4A20-B1FD-174D77E05F01}" presName="matrix" presStyleCnt="0"/>
      <dgm:spPr/>
    </dgm:pt>
    <dgm:pt modelId="{A389DEA5-320A-4221-98B1-7EF2E743AF15}" type="pres">
      <dgm:prSet presAssocID="{5766ABE4-7780-4A20-B1FD-174D77E05F01}" presName="tile1" presStyleLbl="node1" presStyleIdx="0" presStyleCnt="4" custLinFactNeighborX="-16612" custLinFactNeighborY="-10650"/>
      <dgm:spPr/>
      <dgm:t>
        <a:bodyPr/>
        <a:lstStyle/>
        <a:p>
          <a:endParaRPr lang="ru-RU"/>
        </a:p>
      </dgm:t>
    </dgm:pt>
    <dgm:pt modelId="{83352246-D839-4C09-8A71-746ECA294CC8}" type="pres">
      <dgm:prSet presAssocID="{5766ABE4-7780-4A20-B1FD-174D77E05F0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92A4F-7882-4395-B56E-778A4BC7758C}" type="pres">
      <dgm:prSet presAssocID="{5766ABE4-7780-4A20-B1FD-174D77E05F01}" presName="tile2" presStyleLbl="node1" presStyleIdx="1" presStyleCnt="4"/>
      <dgm:spPr/>
      <dgm:t>
        <a:bodyPr/>
        <a:lstStyle/>
        <a:p>
          <a:endParaRPr lang="ru-RU"/>
        </a:p>
      </dgm:t>
    </dgm:pt>
    <dgm:pt modelId="{B304C0F5-8D2B-44E2-8510-06564D0065BC}" type="pres">
      <dgm:prSet presAssocID="{5766ABE4-7780-4A20-B1FD-174D77E05F0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A3A599-D377-44C0-9F7B-4CB671177BB8}" type="pres">
      <dgm:prSet presAssocID="{5766ABE4-7780-4A20-B1FD-174D77E05F01}" presName="tile3" presStyleLbl="node1" presStyleIdx="2" presStyleCnt="4"/>
      <dgm:spPr/>
      <dgm:t>
        <a:bodyPr/>
        <a:lstStyle/>
        <a:p>
          <a:endParaRPr lang="ru-RU"/>
        </a:p>
      </dgm:t>
    </dgm:pt>
    <dgm:pt modelId="{22FE79E0-9D9D-4C96-95EB-2247F28F84A1}" type="pres">
      <dgm:prSet presAssocID="{5766ABE4-7780-4A20-B1FD-174D77E05F0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43E94-D720-4E9F-990E-CE9671512E67}" type="pres">
      <dgm:prSet presAssocID="{5766ABE4-7780-4A20-B1FD-174D77E05F01}" presName="tile4" presStyleLbl="node1" presStyleIdx="3" presStyleCnt="4"/>
      <dgm:spPr/>
      <dgm:t>
        <a:bodyPr/>
        <a:lstStyle/>
        <a:p>
          <a:endParaRPr lang="ru-RU"/>
        </a:p>
      </dgm:t>
    </dgm:pt>
    <dgm:pt modelId="{77589084-AE38-49F0-B12A-80F27ED9D681}" type="pres">
      <dgm:prSet presAssocID="{5766ABE4-7780-4A20-B1FD-174D77E05F0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A4047-7835-4F00-9623-FD060EB6AB42}" type="pres">
      <dgm:prSet presAssocID="{5766ABE4-7780-4A20-B1FD-174D77E05F01}" presName="centerTile" presStyleLbl="fgShp" presStyleIdx="0" presStyleCnt="1" custLinFactNeighborX="-2845" custLinFactNeighborY="-319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5877874-E02F-411A-A76A-E392F6C515B3}" srcId="{5766ABE4-7780-4A20-B1FD-174D77E05F01}" destId="{73E8C92E-A356-4469-ABAB-94B990698E20}" srcOrd="0" destOrd="0" parTransId="{C85C1EB7-446C-4275-BC7B-42CA1C1A191D}" sibTransId="{E6760D02-5C50-4AD7-B87E-C2F1C12F330D}"/>
    <dgm:cxn modelId="{2C3E4C56-9F7B-4C9A-9732-2E0374AC4BFA}" srcId="{5766ABE4-7780-4A20-B1FD-174D77E05F01}" destId="{BE2DBA05-CE92-4175-B9AF-A3EF44A884D9}" srcOrd="2" destOrd="0" parTransId="{3CEA5D15-5AB6-4E4D-9DC9-1153F4B7C06A}" sibTransId="{E8499C26-6090-4162-BD7F-4DF865C08610}"/>
    <dgm:cxn modelId="{8A266B66-F20E-4317-87CF-6124E79D1B69}" type="presOf" srcId="{F65D006A-77B4-49D9-9B22-EAA8172F8184}" destId="{90B92A4F-7882-4395-B56E-778A4BC7758C}" srcOrd="0" destOrd="0" presId="urn:microsoft.com/office/officeart/2005/8/layout/matrix1"/>
    <dgm:cxn modelId="{E09DBDEA-0497-4046-B630-E83BE8D39567}" type="presOf" srcId="{E98F3C16-F258-4A9C-B8FE-EBE32C16AFBC}" destId="{22FE79E0-9D9D-4C96-95EB-2247F28F84A1}" srcOrd="1" destOrd="0" presId="urn:microsoft.com/office/officeart/2005/8/layout/matrix1"/>
    <dgm:cxn modelId="{DA0DC93A-A29F-45CF-B97F-31723EF6EBEB}" type="presOf" srcId="{F77515E8-C9D5-46D9-B41C-DED789016B88}" destId="{83352246-D839-4C09-8A71-746ECA294CC8}" srcOrd="1" destOrd="0" presId="urn:microsoft.com/office/officeart/2005/8/layout/matrix1"/>
    <dgm:cxn modelId="{F46AC683-E590-4DDD-80F3-8065CA3509F4}" type="presOf" srcId="{E98F3C16-F258-4A9C-B8FE-EBE32C16AFBC}" destId="{01A3A599-D377-44C0-9F7B-4CB671177BB8}" srcOrd="0" destOrd="0" presId="urn:microsoft.com/office/officeart/2005/8/layout/matrix1"/>
    <dgm:cxn modelId="{CE92F8D9-C395-47BB-B3E1-27D7B2F17BB9}" type="presOf" srcId="{55026C25-F79A-4969-B3DC-A51233672DBF}" destId="{77589084-AE38-49F0-B12A-80F27ED9D681}" srcOrd="1" destOrd="0" presId="urn:microsoft.com/office/officeart/2005/8/layout/matrix1"/>
    <dgm:cxn modelId="{C2EB85CE-3C31-4D64-98F1-91D58C34767A}" type="presOf" srcId="{73E8C92E-A356-4469-ABAB-94B990698E20}" destId="{2E4A4047-7835-4F00-9623-FD060EB6AB42}" srcOrd="0" destOrd="0" presId="urn:microsoft.com/office/officeart/2005/8/layout/matrix1"/>
    <dgm:cxn modelId="{5DE46CBF-5426-466B-843E-07032A36A86B}" srcId="{5766ABE4-7780-4A20-B1FD-174D77E05F01}" destId="{D8183AA6-9F73-4600-B68D-F46AE5749998}" srcOrd="1" destOrd="0" parTransId="{E95BA79F-B9D3-47E0-9459-D6ED9288967E}" sibTransId="{39F70138-780C-4DBB-8414-E621BB377789}"/>
    <dgm:cxn modelId="{E67D4483-D163-4318-A559-6A02228BB473}" srcId="{73E8C92E-A356-4469-ABAB-94B990698E20}" destId="{F77515E8-C9D5-46D9-B41C-DED789016B88}" srcOrd="0" destOrd="0" parTransId="{C51E82E3-299B-4C2D-AB09-27AACD834EE7}" sibTransId="{21B74216-239F-410E-8659-A68C9F9CB617}"/>
    <dgm:cxn modelId="{A7979264-C9F5-46B2-8DFD-3B74B3A0CDEF}" type="presOf" srcId="{5766ABE4-7780-4A20-B1FD-174D77E05F01}" destId="{D3260828-6293-491A-BB5B-DB9E936FD1B7}" srcOrd="0" destOrd="0" presId="urn:microsoft.com/office/officeart/2005/8/layout/matrix1"/>
    <dgm:cxn modelId="{FF854C56-B570-4A13-88FE-2EC94CACC51C}" srcId="{73E8C92E-A356-4469-ABAB-94B990698E20}" destId="{F65D006A-77B4-49D9-9B22-EAA8172F8184}" srcOrd="1" destOrd="0" parTransId="{56BCE5CC-EE7C-4594-B8E5-1F269304EDA4}" sibTransId="{DA280E49-4BAF-45F5-BE79-427A925182E4}"/>
    <dgm:cxn modelId="{75896FC3-1489-4133-BE22-702B2272D678}" type="presOf" srcId="{F65D006A-77B4-49D9-9B22-EAA8172F8184}" destId="{B304C0F5-8D2B-44E2-8510-06564D0065BC}" srcOrd="1" destOrd="0" presId="urn:microsoft.com/office/officeart/2005/8/layout/matrix1"/>
    <dgm:cxn modelId="{77EFE498-FCEC-449B-9717-AEF4AD82F2EC}" srcId="{73E8C92E-A356-4469-ABAB-94B990698E20}" destId="{E98F3C16-F258-4A9C-B8FE-EBE32C16AFBC}" srcOrd="2" destOrd="0" parTransId="{E7D281C7-2BA7-448A-9076-2746A6CFF4E2}" sibTransId="{FBDAF1CB-69A1-4752-87C2-4F487A9B45F3}"/>
    <dgm:cxn modelId="{2B6A30E9-C444-4BDA-9808-6EB1CE4F66B3}" srcId="{73E8C92E-A356-4469-ABAB-94B990698E20}" destId="{55026C25-F79A-4969-B3DC-A51233672DBF}" srcOrd="3" destOrd="0" parTransId="{928AC41D-19C1-450F-BDF6-633C4FB2BB81}" sibTransId="{7D0974AD-5DDE-4431-B0E5-9CCAFFF544EF}"/>
    <dgm:cxn modelId="{9E7AE72F-7969-4C57-9652-DB1CBAD4C97C}" type="presOf" srcId="{F77515E8-C9D5-46D9-B41C-DED789016B88}" destId="{A389DEA5-320A-4221-98B1-7EF2E743AF15}" srcOrd="0" destOrd="0" presId="urn:microsoft.com/office/officeart/2005/8/layout/matrix1"/>
    <dgm:cxn modelId="{451A9CB2-550A-47AD-9F11-87382B299AFD}" type="presOf" srcId="{55026C25-F79A-4969-B3DC-A51233672DBF}" destId="{C0243E94-D720-4E9F-990E-CE9671512E67}" srcOrd="0" destOrd="0" presId="urn:microsoft.com/office/officeart/2005/8/layout/matrix1"/>
    <dgm:cxn modelId="{49728EEA-C65C-46F8-8B2A-578EF880441F}" type="presParOf" srcId="{D3260828-6293-491A-BB5B-DB9E936FD1B7}" destId="{16D739FE-ED0B-43B6-94B0-E6D11AE06F3C}" srcOrd="0" destOrd="0" presId="urn:microsoft.com/office/officeart/2005/8/layout/matrix1"/>
    <dgm:cxn modelId="{9220247D-3840-4726-A919-B3366CE367F2}" type="presParOf" srcId="{16D739FE-ED0B-43B6-94B0-E6D11AE06F3C}" destId="{A389DEA5-320A-4221-98B1-7EF2E743AF15}" srcOrd="0" destOrd="0" presId="urn:microsoft.com/office/officeart/2005/8/layout/matrix1"/>
    <dgm:cxn modelId="{0BD7900B-9838-4C93-9D38-F1E01A77AFE9}" type="presParOf" srcId="{16D739FE-ED0B-43B6-94B0-E6D11AE06F3C}" destId="{83352246-D839-4C09-8A71-746ECA294CC8}" srcOrd="1" destOrd="0" presId="urn:microsoft.com/office/officeart/2005/8/layout/matrix1"/>
    <dgm:cxn modelId="{EB687B03-E630-4E55-9E6F-762B16334CC2}" type="presParOf" srcId="{16D739FE-ED0B-43B6-94B0-E6D11AE06F3C}" destId="{90B92A4F-7882-4395-B56E-778A4BC7758C}" srcOrd="2" destOrd="0" presId="urn:microsoft.com/office/officeart/2005/8/layout/matrix1"/>
    <dgm:cxn modelId="{EEB9C035-AF30-47D1-9539-890AFCF71A8E}" type="presParOf" srcId="{16D739FE-ED0B-43B6-94B0-E6D11AE06F3C}" destId="{B304C0F5-8D2B-44E2-8510-06564D0065BC}" srcOrd="3" destOrd="0" presId="urn:microsoft.com/office/officeart/2005/8/layout/matrix1"/>
    <dgm:cxn modelId="{D3877A14-594D-4CF2-ABCB-4CD7A6919F3E}" type="presParOf" srcId="{16D739FE-ED0B-43B6-94B0-E6D11AE06F3C}" destId="{01A3A599-D377-44C0-9F7B-4CB671177BB8}" srcOrd="4" destOrd="0" presId="urn:microsoft.com/office/officeart/2005/8/layout/matrix1"/>
    <dgm:cxn modelId="{4EFA3213-6F03-47A0-9CEB-A7866EDFB248}" type="presParOf" srcId="{16D739FE-ED0B-43B6-94B0-E6D11AE06F3C}" destId="{22FE79E0-9D9D-4C96-95EB-2247F28F84A1}" srcOrd="5" destOrd="0" presId="urn:microsoft.com/office/officeart/2005/8/layout/matrix1"/>
    <dgm:cxn modelId="{FB0893F7-31F0-44A1-AF05-342BD85CB80A}" type="presParOf" srcId="{16D739FE-ED0B-43B6-94B0-E6D11AE06F3C}" destId="{C0243E94-D720-4E9F-990E-CE9671512E67}" srcOrd="6" destOrd="0" presId="urn:microsoft.com/office/officeart/2005/8/layout/matrix1"/>
    <dgm:cxn modelId="{A2008AAE-F10D-4C8B-AC15-F5E679FAB3F0}" type="presParOf" srcId="{16D739FE-ED0B-43B6-94B0-E6D11AE06F3C}" destId="{77589084-AE38-49F0-B12A-80F27ED9D681}" srcOrd="7" destOrd="0" presId="urn:microsoft.com/office/officeart/2005/8/layout/matrix1"/>
    <dgm:cxn modelId="{4D1D8FA5-830F-4A4D-8462-0060E68CCEE9}" type="presParOf" srcId="{D3260828-6293-491A-BB5B-DB9E936FD1B7}" destId="{2E4A4047-7835-4F00-9623-FD060EB6AB4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89DEA5-320A-4221-98B1-7EF2E743AF15}">
      <dsp:nvSpPr>
        <dsp:cNvPr id="0" name=""/>
        <dsp:cNvSpPr/>
      </dsp:nvSpPr>
      <dsp:spPr>
        <a:xfrm rot="16200000">
          <a:off x="742424" y="-742424"/>
          <a:ext cx="2118690" cy="360353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Разнообразные формы и методы на уроке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-1" y="1"/>
        <a:ext cx="3603539" cy="1589017"/>
      </dsp:txXfrm>
    </dsp:sp>
    <dsp:sp modelId="{90B92A4F-7882-4395-B56E-778A4BC7758C}">
      <dsp:nvSpPr>
        <dsp:cNvPr id="0" name=""/>
        <dsp:cNvSpPr/>
      </dsp:nvSpPr>
      <dsp:spPr>
        <a:xfrm>
          <a:off x="3603539" y="0"/>
          <a:ext cx="3603539" cy="211869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Индивидуальный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подход </a:t>
          </a:r>
        </a:p>
      </dsp:txBody>
      <dsp:txXfrm>
        <a:off x="3603539" y="0"/>
        <a:ext cx="3603539" cy="1589017"/>
      </dsp:txXfrm>
    </dsp:sp>
    <dsp:sp modelId="{01A3A599-D377-44C0-9F7B-4CB671177BB8}">
      <dsp:nvSpPr>
        <dsp:cNvPr id="0" name=""/>
        <dsp:cNvSpPr/>
      </dsp:nvSpPr>
      <dsp:spPr>
        <a:xfrm rot="10800000">
          <a:off x="0" y="2118690"/>
          <a:ext cx="3603539" cy="211869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Дифференцированный подход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2648363"/>
        <a:ext cx="3603539" cy="1589017"/>
      </dsp:txXfrm>
    </dsp:sp>
    <dsp:sp modelId="{C0243E94-D720-4E9F-990E-CE9671512E67}">
      <dsp:nvSpPr>
        <dsp:cNvPr id="0" name=""/>
        <dsp:cNvSpPr/>
      </dsp:nvSpPr>
      <dsp:spPr>
        <a:xfrm rot="5400000">
          <a:off x="4345964" y="1376266"/>
          <a:ext cx="2118690" cy="360353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Благоприятный психологический климат.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603539" y="2648363"/>
        <a:ext cx="3603539" cy="1589017"/>
      </dsp:txXfrm>
    </dsp:sp>
    <dsp:sp modelId="{2E4A4047-7835-4F00-9623-FD060EB6AB42}">
      <dsp:nvSpPr>
        <dsp:cNvPr id="0" name=""/>
        <dsp:cNvSpPr/>
      </dsp:nvSpPr>
      <dsp:spPr>
        <a:xfrm>
          <a:off x="2460965" y="1555129"/>
          <a:ext cx="2162123" cy="1059345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Мотивация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12678" y="1606842"/>
        <a:ext cx="2058697" cy="955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3A915-12C6-4249-9DB5-77B4773EC14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89AC4-7E4D-4551-8D42-535851FFD8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5572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89AC4-7E4D-4551-8D42-535851FFD8C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16216" y="-99392"/>
            <a:ext cx="2752725" cy="22574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3528" y="3702546"/>
            <a:ext cx="2228850" cy="2857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4642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9618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58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4149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0441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6096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240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386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730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965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40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179512" y="188639"/>
            <a:ext cx="8784976" cy="6450285"/>
          </a:xfrm>
          <a:prstGeom prst="round2DiagRect">
            <a:avLst/>
          </a:prstGeom>
          <a:solidFill>
            <a:schemeClr val="accent5">
              <a:alpha val="84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2036B-04F3-4A20-90AD-14033635BA7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B9A6D-EC55-4030-BF0E-2713217780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946934" y="6515813"/>
            <a:ext cx="124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chemeClr val="tx1"/>
                </a:solidFill>
              </a:rPr>
              <a:t>Ekaterina050466</a:t>
            </a:r>
            <a:endParaRPr lang="ru-RU" sz="12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73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3;&#1088;&#1072;&#1085;&#1076;%20&#1057;.&#1042;\&#1074;&#1099;&#1089;&#1090;&#1091;&#1087;&#1083;&#1077;&#1085;&#1080;&#1077;%20&#1075;&#1088;&#1072;&#1085;&#1076;\&#1084;&#1077;&#1083;&#1086;&#1076;&#1080;&#1103;.mp3" TargetMode="Externa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0" y="487025"/>
            <a:ext cx="446449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КАЛИНИНА 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СВЕТЛАНА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ВИТАЛЬЕВНА </a:t>
            </a:r>
          </a:p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 ОБЖ МОУ-СОШ д.Березина 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категории.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РМО учителей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ОБЖ.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первичной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профсоюзной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в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МОУ-СОШ д. Березина .</a:t>
            </a:r>
          </a:p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 ассоциации педагогических работников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Унечского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района 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Педагогический стаж 26 лет .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  <p:pic>
        <p:nvPicPr>
          <p:cNvPr id="5" name="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460432" y="6093296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CVP\Desktop\Screenshot_20230728_10541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592" y="523941"/>
            <a:ext cx="4302408" cy="6023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08223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84784"/>
            <a:ext cx="7416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методические возможности урока,  придать ему современный уровень.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Активизировать творческий потенциал ребенка.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Воспитать интерес к культуре безопасности жизнедеятельности.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Формировать духовный мир ребенка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04664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Использование ИКТ на уроках ОБЖ позволяет мне: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ddt-chkalov.ru/system/files/sm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024214"/>
            <a:ext cx="2067185" cy="155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6189" y="692696"/>
            <a:ext cx="8347166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программы используемые для работы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на уроках ОБЖ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17512" y="2588418"/>
            <a:ext cx="2743200" cy="80486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Электронная </a:t>
            </a:r>
            <a:r>
              <a:rPr lang="ru-RU" b="1" dirty="0"/>
              <a:t>программа тестирования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85256" y="4836400"/>
            <a:ext cx="4294516" cy="1013941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60000"/>
              </a:lnSpc>
            </a:pPr>
            <a:r>
              <a:rPr lang="ru-RU" sz="2000" b="1" dirty="0" smtClean="0"/>
              <a:t>Компьютерные </a:t>
            </a:r>
            <a:r>
              <a:rPr lang="ru-RU" sz="2000" b="1" dirty="0"/>
              <a:t>программы для обучения </a:t>
            </a:r>
            <a:r>
              <a:rPr lang="ru-RU" sz="2000" b="1" dirty="0" smtClean="0"/>
              <a:t>ПДД</a:t>
            </a:r>
            <a:endParaRPr lang="ru-RU" sz="2000" b="1" dirty="0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5383274" y="2420888"/>
            <a:ext cx="2985964" cy="80486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60000"/>
              </a:lnSpc>
            </a:pPr>
            <a:r>
              <a:rPr lang="ru-RU" sz="2000" b="1" dirty="0" smtClean="0"/>
              <a:t>Обучающие программы </a:t>
            </a:r>
            <a:endParaRPr lang="ru-RU" sz="2000" b="1" dirty="0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4788024" y="4970784"/>
            <a:ext cx="4176465" cy="105050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60000"/>
              </a:lnSpc>
            </a:pPr>
            <a:r>
              <a:rPr lang="ru-RU" sz="2000" b="1" dirty="0" smtClean="0"/>
              <a:t>Компьютерные </a:t>
            </a:r>
            <a:r>
              <a:rPr lang="ru-RU" sz="2000" b="1" dirty="0"/>
              <a:t>программы для обучения </a:t>
            </a:r>
            <a:r>
              <a:rPr lang="ru-RU" sz="2000" b="1" dirty="0" smtClean="0"/>
              <a:t>ПМП</a:t>
            </a:r>
            <a:endParaRPr lang="ru-RU" sz="2000" b="1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160711" y="3393281"/>
            <a:ext cx="3211487" cy="105484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Компьютерные </a:t>
            </a:r>
            <a:r>
              <a:rPr lang="ru-RU" sz="2000" b="1" dirty="0"/>
              <a:t>энциклопедии по ОБЖ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9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2576" y="-459432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H:\фото\IMG_20180910_1613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775"/>
          <a:stretch/>
        </p:blipFill>
        <p:spPr bwMode="auto">
          <a:xfrm>
            <a:off x="238522" y="908720"/>
            <a:ext cx="3301504" cy="393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фото\IMG_20180910_1614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879"/>
          <a:stretch/>
        </p:blipFill>
        <p:spPr bwMode="auto">
          <a:xfrm>
            <a:off x="719361" y="3429000"/>
            <a:ext cx="312062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фото\IMG_20180910_1614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96" b="5065"/>
          <a:stretch/>
        </p:blipFill>
        <p:spPr bwMode="auto">
          <a:xfrm>
            <a:off x="4139952" y="908720"/>
            <a:ext cx="3408237" cy="34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фото\IMG_20180910_16145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54"/>
          <a:stretch/>
        </p:blipFill>
        <p:spPr bwMode="auto">
          <a:xfrm>
            <a:off x="5993346" y="3257599"/>
            <a:ext cx="3182202" cy="36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2992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1412776"/>
            <a:ext cx="4499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Применение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здоровьесберегающих технологий на уроках ОБЖ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04665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Основная педагогическая идея.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3" name="Picture 2" descr="http://anone.ru/_nw/13/38707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1919288"/>
            <a:ext cx="2638425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059832" y="2060848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«</a:t>
            </a:r>
            <a:r>
              <a:rPr lang="ru-RU" sz="2800" b="1" i="1" dirty="0" smtClean="0"/>
              <a:t>Здоровье – это не только отсутствие болезней и физических дефектов, но и состояние полного физического, духовного и социального благополучия»</a:t>
            </a:r>
            <a:endParaRPr lang="ru-RU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604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квалификации, профессиональная переподготовка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141936"/>
            <a:ext cx="6336704" cy="5716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Внеурочная деятельность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Кружок «Юный патриот»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713" y="4230407"/>
            <a:ext cx="3604801" cy="27036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656095"/>
            <a:ext cx="5724128" cy="3219822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0429056"/>
              </p:ext>
            </p:extLst>
          </p:nvPr>
        </p:nvGraphicFramePr>
        <p:xfrm>
          <a:off x="4450511" y="4077072"/>
          <a:ext cx="4438927" cy="2856936"/>
        </p:xfrm>
        <a:graphic>
          <a:graphicData uri="http://schemas.openxmlformats.org/presentationml/2006/ole">
            <p:oleObj spid="_x0000_s5126" name="Точечный рисунок" r:id="rId5" imgW="19507320" imgH="10980360" progId="PBrush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0160242"/>
              </p:ext>
            </p:extLst>
          </p:nvPr>
        </p:nvGraphicFramePr>
        <p:xfrm>
          <a:off x="251520" y="260649"/>
          <a:ext cx="8568951" cy="628800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568951">
                  <a:extLst>
                    <a:ext uri="{9D8B030D-6E8A-4147-A177-3AD203B41FA5}">
                      <a16:colId xmlns:a16="http://schemas.microsoft.com/office/drawing/2014/main" xmlns="" val="4041946925"/>
                    </a:ext>
                  </a:extLst>
                </a:gridCol>
              </a:tblGrid>
              <a:tr h="647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 этап  Всероссийской олимпиады школьников по предмету ОБЖ 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3080065"/>
                  </a:ext>
                </a:extLst>
              </a:tr>
              <a:tr h="858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Районный конкурс  «Ратные страницы истории Отечества» среди юнармейцев  ВСИ «Орленок» и «Зарница» образовательных организаций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Унечского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  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4297801"/>
                  </a:ext>
                </a:extLst>
              </a:tr>
              <a:tr h="7881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Районный конкурс  «А, ну-ка, парни!» посвященный Дню защитника Отечества   </a:t>
                      </a:r>
                      <a:b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 место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9437925"/>
                  </a:ext>
                </a:extLst>
              </a:tr>
              <a:tr h="332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межрайонная конференция «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Луферовские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чтения» Лауреат 2 степени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67975697"/>
                  </a:ext>
                </a:extLst>
              </a:tr>
              <a:tr h="7881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Районный конкурс-многоборье командиров взводов ВСИ «Орленок» среди обучающихся образовательных организаций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Унечского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 .Конкурс «Ведение огня из пневматической винтовки»  1 место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24737117"/>
                  </a:ext>
                </a:extLst>
              </a:tr>
              <a:tr h="1050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Районный конкурс-многоборье командиров взводов ВСИ «Орленок» среди обучающихся образовательных организаций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Унечского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 .Конкурс «Ведение огня из пневматической винтовки»  1 место </a:t>
                      </a:r>
                      <a:b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5629479"/>
                  </a:ext>
                </a:extLst>
              </a:tr>
              <a:tr h="1050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Районный конкурс-многоборье командиров взводов ВСИ «Орленок» среди обучающихся образовательных организаций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Унечского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 .Конкурс «Вооруженные силы РФ-защитники нашего Отечества» 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80262156"/>
                  </a:ext>
                </a:extLst>
              </a:tr>
              <a:tr h="7715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621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Районный конкурс-многоборье командиров взводов ВСИ «Орленок» среди обучающихся образовательных организаций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Унечского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 .Конкурс «Физическая подготовка» </a:t>
                      </a:r>
                      <a:b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место.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4" marR="596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3071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8224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8212" y="31472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Мои успехи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Администратор\Desktop\Грант С.В\калинина\2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22" y="908720"/>
            <a:ext cx="2376264" cy="357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дминистратор\Desktop\Грант С.В\калинина\2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17" y="3276099"/>
            <a:ext cx="2612691" cy="358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076332"/>
            <a:ext cx="2907837" cy="41511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4153" y="1092709"/>
            <a:ext cx="2838756" cy="39041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386409"/>
            <a:ext cx="2365790" cy="334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1" y="260648"/>
            <a:ext cx="3636100" cy="50734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60648"/>
            <a:ext cx="3240360" cy="4448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4735" y="2407717"/>
            <a:ext cx="3168352" cy="44356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563" b="12245"/>
          <a:stretch/>
        </p:blipFill>
        <p:spPr>
          <a:xfrm>
            <a:off x="5861072" y="4077072"/>
            <a:ext cx="3126194" cy="267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5305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Гранд С.В\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24935" cy="62646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ранд С.В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истема работы учителя ОБЖ </a:t>
            </a:r>
            <a:br>
              <a:rPr lang="ru-RU" sz="5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МОУ-СОШ д. Березина  </a:t>
            </a:r>
            <a:br>
              <a:rPr lang="ru-RU" sz="5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err="1" smtClean="0">
                <a:latin typeface="Times New Roman" pitchFamily="18" charset="0"/>
                <a:cs typeface="Times New Roman" pitchFamily="18" charset="0"/>
              </a:rPr>
              <a:t>Калининой</a:t>
            </a: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 С. В.  </a:t>
            </a:r>
            <a:br>
              <a:rPr lang="ru-RU" sz="5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по повышению учебной мотивации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повысить уровень мотивации школьников в изучении ОБЖ, соответственно, и качество образования»?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 anchor="ctr">
            <a:normAutofit fontScale="92500" lnSpcReduction="20000"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Мотивация безопасной жизнедеятельности заключается в понимании жизненной необходимости и полезности осуществления правильных действий по обеспечению собственной безопасности, безопасности окружающей среды, общества и государства.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такое мотивация? Мотивация (от французского 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motif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– побуждение), то есть побуждение к действию. Это динамический процесс физиологического и психологического плана, управляющий поведением человека, определяющий его направленность, организованность.        Активность и устойчивость.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положительной мотивации школьников - проблема, которая остается актуальной до сих пор.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76872"/>
            <a:ext cx="8686800" cy="3849291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Важнейшая задача учителя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в том, чтобы обучить детей способам овладения разными видами деятельности, не дать угаснуть интересу к ним.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повышения учебной мотивации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13304281"/>
              </p:ext>
            </p:extLst>
          </p:nvPr>
        </p:nvGraphicFramePr>
        <p:xfrm>
          <a:off x="1251122" y="1841159"/>
          <a:ext cx="7207079" cy="4237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232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22830"/>
            <a:ext cx="7886700" cy="17940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каких уроках вам интересно работать?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 нужно сделать учителю, чтобы было интересно на уроке?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142" y="2904227"/>
            <a:ext cx="9003858" cy="3147378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развивался сам учитель</a:t>
            </a:r>
          </a:p>
          <a:p>
            <a:pPr marL="514350" indent="-514350">
              <a:buAutoNum type="arabicParenR"/>
            </a:pPr>
            <a:r>
              <a:rPr lang="ru-RU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Чередование видов деятельности </a:t>
            </a:r>
          </a:p>
          <a:p>
            <a:pPr marL="514350" indent="-514350">
              <a:buAutoNum type="arabicParenR"/>
            </a:pPr>
            <a:r>
              <a:rPr lang="ru-RU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Комфортный климат на занятии </a:t>
            </a:r>
          </a:p>
          <a:p>
            <a:pPr marL="514350" indent="-514350">
              <a:buAutoNum type="arabicParenR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1988840"/>
            <a:ext cx="2884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детей: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550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80" y="425487"/>
            <a:ext cx="884682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Слагаемые, повышающие качество знаний:</a:t>
            </a:r>
          </a:p>
          <a:p>
            <a:endParaRPr lang="ru-RU" sz="44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Личность, авторитет учителя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приемов и методов в урочной деятельности 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Комфортный психологический климат, создание ситуации успеха на уроках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знаний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417402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716280"/>
            <a:ext cx="55046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«Если мы будем учить сегодня так, как мы учили вчера, мы украдем у детей завтра»</a:t>
            </a:r>
          </a:p>
          <a:p>
            <a:pPr algn="r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Дьюи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User_metod\Desktop\1473319640_5c3cc9c637775dbf2b245fabf50bbcf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429000"/>
            <a:ext cx="2826408" cy="329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509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7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428</Words>
  <Application>Microsoft Office PowerPoint</Application>
  <PresentationFormat>Экран (4:3)</PresentationFormat>
  <Paragraphs>68</Paragraphs>
  <Slides>20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Точечный рисунок</vt:lpstr>
      <vt:lpstr>Слайд 1</vt:lpstr>
      <vt:lpstr>Слайд 2</vt:lpstr>
      <vt:lpstr>     Система работы учителя ОБЖ  МОУ-СОШ д. Березина   Калининой С. В.   по повышению учебной мотивации </vt:lpstr>
      <vt:lpstr>«Как повысить уровень мотивации школьников в изучении ОБЖ, соответственно, и качество образования»? </vt:lpstr>
      <vt:lpstr>   Снижение положительной мотивации школьников - проблема, которая остается актуальной до сих пор. </vt:lpstr>
      <vt:lpstr>Система повышения учебной мотивации </vt:lpstr>
      <vt:lpstr>На каких уроках вам интересно работать?  Что нужно сделать учителю, чтобы было интересно на уроке?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Светлана</cp:lastModifiedBy>
  <cp:revision>121</cp:revision>
  <dcterms:created xsi:type="dcterms:W3CDTF">2015-08-17T11:43:21Z</dcterms:created>
  <dcterms:modified xsi:type="dcterms:W3CDTF">2023-12-13T11:17:15Z</dcterms:modified>
</cp:coreProperties>
</file>