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61" r:id="rId5"/>
    <p:sldId id="259" r:id="rId6"/>
    <p:sldId id="258" r:id="rId7"/>
    <p:sldId id="260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0893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4417" y="1196975"/>
            <a:ext cx="10943167" cy="108267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6533" y="2422525"/>
            <a:ext cx="10949517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20893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1175" y="1196975"/>
            <a:ext cx="11055985" cy="2232025"/>
          </a:xfrm>
        </p:spPr>
        <p:txBody>
          <a:bodyPr/>
          <a:lstStyle/>
          <a:p>
            <a:r>
              <a:rPr lang="en-US" sz="7200" b="1" i="1" dirty="0">
                <a:latin typeface="Times New Roman" panose="02020603050405020304" charset="0"/>
                <a:cs typeface="Times New Roman" panose="02020603050405020304" charset="0"/>
              </a:rPr>
              <a:t>Размещение и плотность населения</a:t>
            </a:r>
            <a:endParaRPr lang="en-US" sz="7200" b="1" i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0" name="Изображение 99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29868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4" name="Изображение 103"/>
          <p:cNvPicPr/>
          <p:nvPr/>
        </p:nvPicPr>
        <p:blipFill>
          <a:blip r:embed="rId1"/>
          <a:stretch>
            <a:fillRect/>
          </a:stretch>
        </p:blipFill>
        <p:spPr>
          <a:xfrm>
            <a:off x="397510" y="0"/>
            <a:ext cx="10970895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" name="Изображение 101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635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3" name="Изображение 102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Изображение 104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365" cy="68573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Прямоугольник 1"/>
          <p:cNvSpPr/>
          <p:nvPr/>
        </p:nvSpPr>
        <p:spPr>
          <a:xfrm>
            <a:off x="1980565" y="440055"/>
            <a:ext cx="8457565" cy="875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36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charset="0"/>
                <a:ea typeface="SimSun" panose="02010600030101010101" pitchFamily="2" charset="-122"/>
                <a:cs typeface="Times New Roman" panose="02020603050405020304" charset="0"/>
              </a:rPr>
              <a:t>Группы стран по плотности населения</a:t>
            </a:r>
            <a:endParaRPr kumimoji="0" lang="ru-RU" altLang="zh-CN" sz="36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charset="0"/>
              <a:ea typeface="SimSun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7645" y="1941830"/>
            <a:ext cx="2940685" cy="41719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Страны с высокой</a:t>
            </a:r>
            <a:endParaRPr kumimoji="0" lang="ru-RU" altLang="zh-CN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плотностью</a:t>
            </a:r>
            <a:endParaRPr kumimoji="0" lang="ru-RU" altLang="zh-CN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населения - более </a:t>
            </a:r>
            <a:endParaRPr kumimoji="0" lang="ru-RU" altLang="zh-CN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200</a:t>
            </a:r>
            <a:endParaRPr kumimoji="0" lang="ru-RU" altLang="zh-CN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чел\км 2</a:t>
            </a:r>
            <a:endParaRPr kumimoji="0" lang="ru-RU" altLang="zh-CN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Бельгия </a:t>
            </a:r>
            <a:endParaRPr kumimoji="0" lang="ru-RU" altLang="zh-CN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Нидерлады</a:t>
            </a:r>
            <a:endParaRPr kumimoji="0" lang="ru-RU" altLang="zh-CN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Ливан </a:t>
            </a:r>
            <a:endParaRPr kumimoji="0" lang="ru-RU" altLang="zh-CN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Республика Корея</a:t>
            </a:r>
            <a:endParaRPr kumimoji="0" lang="ru-RU" altLang="zh-CN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43985" y="2778125"/>
            <a:ext cx="3358515" cy="345249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charset="0"/>
                <a:ea typeface="SimSun" panose="02010600030101010101" pitchFamily="2" charset="-122"/>
                <a:cs typeface="Times New Roman" panose="02020603050405020304" charset="0"/>
              </a:rPr>
              <a:t>Страны со средней </a:t>
            </a:r>
            <a:endParaRPr kumimoji="0" lang="ru-RU" altLang="zh-CN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charset="0"/>
              <a:ea typeface="SimSun" panose="02010600030101010101" pitchFamily="2" charset="-122"/>
              <a:cs typeface="Times New Roman" panose="0202060305040502030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charset="0"/>
                <a:ea typeface="SimSun" panose="02010600030101010101" pitchFamily="2" charset="-122"/>
                <a:cs typeface="Times New Roman" panose="02020603050405020304" charset="0"/>
              </a:rPr>
              <a:t>плотностью населения</a:t>
            </a:r>
            <a:endParaRPr kumimoji="0" lang="ru-RU" altLang="zh-CN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charset="0"/>
              <a:ea typeface="SimSun" panose="02010600030101010101" pitchFamily="2" charset="-122"/>
              <a:cs typeface="Times New Roman" panose="0202060305040502030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charset="0"/>
                <a:ea typeface="SimSun" panose="02010600030101010101" pitchFamily="2" charset="-122"/>
                <a:cs typeface="Times New Roman" panose="02020603050405020304" charset="0"/>
              </a:rPr>
              <a:t>  50-100 чел\км2</a:t>
            </a:r>
            <a:endParaRPr kumimoji="0" lang="ru-RU" altLang="zh-CN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charset="0"/>
              <a:ea typeface="SimSun" panose="02010600030101010101" pitchFamily="2" charset="-122"/>
              <a:cs typeface="Times New Roman" panose="0202060305040502030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charset="0"/>
                <a:ea typeface="SimSun" panose="02010600030101010101" pitchFamily="2" charset="-122"/>
                <a:cs typeface="Times New Roman" panose="02020603050405020304" charset="0"/>
              </a:rPr>
              <a:t>Ирак, Мексика Тунис</a:t>
            </a:r>
            <a:endParaRPr kumimoji="0" lang="ru-RU" altLang="zh-CN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charset="0"/>
              <a:ea typeface="SimSun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471535" y="2068830"/>
            <a:ext cx="3029585" cy="389064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charset="0"/>
                <a:ea typeface="SimSun" panose="02010600030101010101" pitchFamily="2" charset="-122"/>
                <a:cs typeface="Times New Roman" panose="02020603050405020304" charset="0"/>
              </a:rPr>
              <a:t>Страны с низкой</a:t>
            </a:r>
            <a:endParaRPr kumimoji="0" lang="ru-RU" altLang="zh-CN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charset="0"/>
              <a:ea typeface="SimSun" panose="02010600030101010101" pitchFamily="2" charset="-122"/>
              <a:cs typeface="Times New Roman" panose="0202060305040502030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charset="0"/>
                <a:ea typeface="SimSun" panose="02010600030101010101" pitchFamily="2" charset="-122"/>
                <a:cs typeface="Times New Roman" panose="02020603050405020304" charset="0"/>
              </a:rPr>
              <a:t>плотностью населения</a:t>
            </a:r>
            <a:endParaRPr kumimoji="0" lang="ru-RU" altLang="zh-CN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charset="0"/>
              <a:ea typeface="SimSun" panose="02010600030101010101" pitchFamily="2" charset="-122"/>
              <a:cs typeface="Times New Roman" panose="0202060305040502030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charset="0"/>
                <a:ea typeface="SimSun" panose="02010600030101010101" pitchFamily="2" charset="-122"/>
                <a:cs typeface="Times New Roman" panose="02020603050405020304" charset="0"/>
              </a:rPr>
              <a:t>менее 5 чел\км 2 </a:t>
            </a:r>
            <a:endParaRPr kumimoji="0" lang="ru-RU" altLang="zh-CN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charset="0"/>
              <a:ea typeface="SimSun" panose="02010600030101010101" pitchFamily="2" charset="-122"/>
              <a:cs typeface="Times New Roman" panose="0202060305040502030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charset="0"/>
                <a:ea typeface="SimSun" panose="02010600030101010101" pitchFamily="2" charset="-122"/>
                <a:cs typeface="Times New Roman" panose="02020603050405020304" charset="0"/>
              </a:rPr>
              <a:t>Монголия, Австралия.</a:t>
            </a:r>
            <a:endParaRPr kumimoji="0" lang="ru-RU" altLang="zh-CN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charset="0"/>
              <a:ea typeface="SimSun" panose="02010600030101010101" pitchFamily="2" charset="-122"/>
              <a:cs typeface="Times New Roman" panose="0202060305040502030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charset="0"/>
                <a:ea typeface="SimSun" panose="02010600030101010101" pitchFamily="2" charset="-122"/>
                <a:cs typeface="Times New Roman" panose="02020603050405020304" charset="0"/>
              </a:rPr>
              <a:t> Гренландия</a:t>
            </a:r>
            <a:endParaRPr kumimoji="0" lang="ru-RU" altLang="zh-CN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charset="0"/>
              <a:ea typeface="SimSun" panose="02010600030101010101" pitchFamily="2" charset="-122"/>
              <a:cs typeface="Times New Roman" panose="02020603050405020304" charset="0"/>
            </a:endParaRPr>
          </a:p>
        </p:txBody>
      </p:sp>
      <p:cxnSp>
        <p:nvCxnSpPr>
          <p:cNvPr id="8" name="Прямая со стрелкой 7"/>
          <p:cNvCxnSpPr>
            <a:stCxn id="2" idx="2"/>
            <a:endCxn id="5" idx="0"/>
          </p:cNvCxnSpPr>
          <p:nvPr/>
        </p:nvCxnSpPr>
        <p:spPr>
          <a:xfrm flipH="1">
            <a:off x="1678305" y="1315720"/>
            <a:ext cx="4531360" cy="62611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9" name="Прямая со стрелкой 8"/>
          <p:cNvCxnSpPr>
            <a:stCxn id="2" idx="2"/>
            <a:endCxn id="7" idx="0"/>
          </p:cNvCxnSpPr>
          <p:nvPr/>
        </p:nvCxnSpPr>
        <p:spPr>
          <a:xfrm>
            <a:off x="6209665" y="1315720"/>
            <a:ext cx="3776980" cy="75311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0" name="Прямая со стрелкой 9"/>
          <p:cNvCxnSpPr>
            <a:endCxn id="6" idx="0"/>
          </p:cNvCxnSpPr>
          <p:nvPr/>
        </p:nvCxnSpPr>
        <p:spPr>
          <a:xfrm flipH="1">
            <a:off x="5623560" y="1274445"/>
            <a:ext cx="565785" cy="150368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Таблица 1"/>
          <p:cNvGraphicFramePr/>
          <p:nvPr/>
        </p:nvGraphicFramePr>
        <p:xfrm>
          <a:off x="0" y="0"/>
          <a:ext cx="12195175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6935"/>
                <a:gridCol w="2731135"/>
                <a:gridCol w="2439035"/>
                <a:gridCol w="2439035"/>
                <a:gridCol w="2439035"/>
              </a:tblGrid>
              <a:tr h="17145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3200">
                          <a:latin typeface="Times New Roman" panose="02020603050405020304" charset="0"/>
                          <a:cs typeface="Times New Roman" panose="02020603050405020304" charset="0"/>
                        </a:rPr>
                        <a:t>Страна</a:t>
                      </a:r>
                      <a:endParaRPr lang="ru-RU" altLang="en-US" sz="3200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3200">
                          <a:latin typeface="Times New Roman" panose="02020603050405020304" charset="0"/>
                          <a:cs typeface="Times New Roman" panose="02020603050405020304" charset="0"/>
                        </a:rPr>
                        <a:t>численность</a:t>
                      </a:r>
                      <a:endParaRPr lang="ru-RU" altLang="en-US" sz="3200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>
                        <a:buNone/>
                      </a:pPr>
                      <a:r>
                        <a:rPr lang="ru-RU" altLang="en-US" sz="3200">
                          <a:latin typeface="Times New Roman" panose="02020603050405020304" charset="0"/>
                          <a:cs typeface="Times New Roman" panose="02020603050405020304" charset="0"/>
                        </a:rPr>
                        <a:t>населения</a:t>
                      </a:r>
                      <a:endParaRPr lang="ru-RU" altLang="en-US" sz="3200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3200">
                          <a:latin typeface="Times New Roman" panose="02020603050405020304" charset="0"/>
                          <a:cs typeface="Times New Roman" panose="02020603050405020304" charset="0"/>
                        </a:rPr>
                        <a:t>плотность</a:t>
                      </a:r>
                      <a:endParaRPr lang="ru-RU" altLang="en-US" sz="3200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3200">
                          <a:latin typeface="Times New Roman" panose="02020603050405020304" charset="0"/>
                          <a:cs typeface="Times New Roman" panose="02020603050405020304" charset="0"/>
                        </a:rPr>
                        <a:t>особенности расселения</a:t>
                      </a:r>
                      <a:endParaRPr lang="ru-RU" altLang="en-US" sz="3200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3200">
                          <a:latin typeface="Times New Roman" panose="02020603050405020304" charset="0"/>
                          <a:cs typeface="Times New Roman" panose="02020603050405020304" charset="0"/>
                        </a:rPr>
                        <a:t>причины</a:t>
                      </a:r>
                      <a:endParaRPr lang="ru-RU" altLang="en-US" sz="3200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</a:tr>
              <a:tr h="1714500">
                <a:tc>
                  <a:txBody>
                    <a:bodyPr/>
                    <a:p>
                      <a:pPr>
                        <a:buNone/>
                      </a:pPr>
                      <a:endParaRPr lang="ru-RU" altLang="en-US" sz="3200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 sz="3200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 sz="3200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 sz="3200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 sz="3200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</a:tr>
              <a:tr h="1714500">
                <a:tc>
                  <a:txBody>
                    <a:bodyPr/>
                    <a:p>
                      <a:pPr>
                        <a:buNone/>
                      </a:pPr>
                      <a:endParaRPr lang="ru-RU" altLang="en-US" sz="3200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 sz="3200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 sz="3200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 sz="3200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 sz="3200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</a:tr>
              <a:tr h="1714500">
                <a:tc gridSpan="2">
                  <a:txBody>
                    <a:bodyPr/>
                    <a:p>
                      <a:pPr>
                        <a:buNone/>
                      </a:pPr>
                      <a:r>
                        <a:rPr lang="ru-RU" altLang="en-US" sz="3200" b="1">
                          <a:latin typeface="Times New Roman" panose="02020603050405020304" charset="0"/>
                          <a:cs typeface="Times New Roman" panose="02020603050405020304" charset="0"/>
                        </a:rPr>
                        <a:t>Сходства</a:t>
                      </a:r>
                      <a:endParaRPr lang="ru-RU" altLang="en-US" sz="3200" b="1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  <a:tc hMerge="1">
                  <a:tcPr/>
                </a:tc>
                <a:tc gridSpan="3">
                  <a:txBody>
                    <a:bodyPr/>
                    <a:p>
                      <a:pPr>
                        <a:buNone/>
                      </a:pPr>
                      <a:r>
                        <a:rPr lang="ru-RU" altLang="en-US" sz="3200" b="1">
                          <a:latin typeface="Times New Roman" panose="02020603050405020304" charset="0"/>
                          <a:cs typeface="Times New Roman" panose="02020603050405020304" charset="0"/>
                        </a:rPr>
                        <a:t>Различия</a:t>
                      </a:r>
                      <a:endParaRPr lang="ru-RU" altLang="en-US" sz="3200" b="1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Blue Waves">
  <a:themeElements>
    <a:clrScheme name="Blue Wav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66CC"/>
      </a:accent1>
      <a:accent2>
        <a:srgbClr val="3399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2D8AE7"/>
      </a:accent6>
      <a:hlink>
        <a:srgbClr val="CC3300"/>
      </a:hlink>
      <a:folHlink>
        <a:srgbClr val="996600"/>
      </a:folHlink>
    </a:clrScheme>
    <a:fontScheme name="Blue Wav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Blue Wav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66CC"/>
        </a:accent1>
        <a:accent2>
          <a:srgbClr val="3399FF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8AE7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424</Words>
  <Application>WPS Presentation</Application>
  <PresentationFormat>Widescreen</PresentationFormat>
  <Paragraphs>46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Times New Roman</vt:lpstr>
      <vt:lpstr>Blue Waves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Размещение и плотность населения</dc:title>
  <dc:creator>Татьяна</dc:creator>
  <cp:lastModifiedBy>Татьяна</cp:lastModifiedBy>
  <cp:revision>1</cp:revision>
  <dcterms:created xsi:type="dcterms:W3CDTF">2023-12-06T15:16:46Z</dcterms:created>
  <dcterms:modified xsi:type="dcterms:W3CDTF">2023-12-06T15:16:46Z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A537791C68EC4DC7818F28F01DE19CEB_12</vt:lpwstr>
  </property>
  <property fmtid="{D5CDD505-2E9C-101B-9397-08002B2CF9AE}" pid="3" name="KSOProductBuildVer">
    <vt:lpwstr>1049-12.2.0.13306</vt:lpwstr>
  </property>
</Properties>
</file>