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4" r:id="rId6"/>
    <p:sldId id="265" r:id="rId7"/>
    <p:sldId id="266" r:id="rId8"/>
    <p:sldId id="267" r:id="rId9"/>
    <p:sldId id="269" r:id="rId10"/>
    <p:sldId id="270" r:id="rId11"/>
    <p:sldId id="271" r:id="rId12"/>
    <p:sldId id="272" r:id="rId13"/>
    <p:sldId id="261" r:id="rId14"/>
    <p:sldId id="273" r:id="rId15"/>
    <p:sldId id="274" r:id="rId16"/>
    <p:sldId id="275" r:id="rId17"/>
    <p:sldId id="276" r:id="rId18"/>
    <p:sldId id="277" r:id="rId19"/>
    <p:sldId id="263" r:id="rId20"/>
    <p:sldId id="268" r:id="rId21"/>
    <p:sldId id="262" r:id="rId22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82" autoAdjust="0"/>
    <p:restoredTop sz="95814"/>
  </p:normalViewPr>
  <p:slideViewPr>
    <p:cSldViewPr snapToGrid="0" snapToObjects="1">
      <p:cViewPr varScale="1">
        <p:scale>
          <a:sx n="111" d="100"/>
          <a:sy n="111" d="100"/>
        </p:scale>
        <p:origin x="120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36BBD-1EC2-2F4E-A807-3F910D35B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F3BB49-3A0C-6548-8566-8E9F92F104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C53E1-27B1-1D4F-9E3C-3FAD7569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EA5378-335C-7C4F-86E6-6604DFFC4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B4B5F-F63B-774B-B0A9-D2FE47A62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9A98F5-D14E-0047-8096-6E5A158F7B18}"/>
              </a:ext>
            </a:extLst>
          </p:cNvPr>
          <p:cNvSpPr/>
          <p:nvPr userDrawn="1"/>
        </p:nvSpPr>
        <p:spPr>
          <a:xfrm>
            <a:off x="0" y="-1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6640C8-63F3-0843-B82A-F324EE0945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000"/>
          <a:stretch/>
        </p:blipFill>
        <p:spPr>
          <a:xfrm>
            <a:off x="3047998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0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AACE5-C82A-6643-8B78-80C937385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6BFCF9-4571-3442-A973-B7EDA5B29A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553A7-BFD8-E944-BE34-F5B743DEB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BCD05-2A80-6E40-A5CF-77AA92541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E1807-F543-D14D-ACBE-106B32BEA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178724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169FC2-6A4E-7549-BEFF-56A6F3593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E1FE4E-BCF9-0143-860F-B8DF0B4C5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30118-DA0A-5443-8087-1178CDD22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139BB-7A45-E942-92F5-D3FFD3804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EAC559-01C3-DF41-BB5D-DB3A48B1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6841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F57F2-B52B-9F45-86CB-7A20C3779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78C2A-4266-7E4A-86AD-231BDFC05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B10B9-DA45-6D4A-822D-0DD58371B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2BABF-A580-4E4C-A0B2-DC7C5B8CC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DEBC5-CE5A-B14A-9A76-3F375B328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08432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89EC-226C-1F40-9BA8-3AAB49E2B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F738F2-D14D-D441-9256-FBA332D24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EEC25-FABC-9947-91C1-587F872A4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02F6A-0DE8-9347-91EB-BEF975854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64EF0-EEDC-4345-8AFA-5CA60606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621069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1DA0F-1F99-1947-9702-ACF29F85E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5EBD8-2989-8F4B-BF28-DBC74F08E3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EB7C1-DE77-734F-9E91-20E71726F1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86392D-F50C-1B4E-BAD9-C66B42E28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BDB01-B34D-7B42-9629-E4305CC63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C81A37-7A1D-E549-B57E-61F46505D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666083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ACC52-34E4-AD4E-92CD-CABBDECFA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32FA1-1800-CE4B-9591-4C439124A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0800CA-9637-374D-9F4A-37960DA038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E47CD0-13EC-3B4D-B83A-D2692048C3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2A6D04-4885-DF46-8AA1-98C4A42B75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FF50BD-5434-8048-84D0-F6BBEA38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3CA4AE-AC94-0949-8FD7-4B16887E2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7AD23F-D6A2-0C4A-AA67-3C91BBF5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54960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02112-3973-B34D-97CE-8FED3985E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B85E2A-2D5B-0547-BDF0-EEEBD1FCA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8395C3-5064-304A-B1CE-6ECE5EDBF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661143-56C4-504A-BEE1-A5CAA3B74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868869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11CD6D-3210-A149-9CE5-185877235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3DA5CB-0A91-2C45-95B0-77A07EACC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E82BA-B17D-7B49-8A10-B1A252E56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605684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2EF8C-35A6-1E4F-BB14-06E602AFB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C6E07-3250-4E4E-ACC8-C8ADF8AEF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41D222-0403-6A4E-8189-343866933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C484C3-F3B7-DB4A-BC46-0AE653C2B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8B4A4F-1508-5749-BB75-2978394D4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C2CFF4-19B4-EC46-9832-D80169DDC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81474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5C316-5CEF-1941-B524-4CDAE9B3F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54613F-C2FA-7844-B543-587CE43A38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F22857-219C-0D40-8455-5E65DB169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C1B048-2BE4-724D-9D2F-F95E8AC9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EAB0E-AD43-C640-8C07-3D1D2C4D3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C6214D-3BF8-154F-A626-38F87A645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054788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16EBFE-EA0A-4944-BFA9-CB413BD10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4D6A52-E80F-9944-9E1A-300D8C2C6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0F70D-30A4-D242-BCBD-EF48496B2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49B22-E9E4-494A-8E5B-F7F0DA700916}" type="datetimeFigureOut">
              <a:rPr lang="en-UA" smtClean="0"/>
              <a:t>10/19/2023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7DB7DA-E984-2247-80D6-89F2F7504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85398-EC45-E342-9F15-E962E86790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40B8D-37C4-5F41-A237-4DF07816A17A}" type="slidenum">
              <a:rPr lang="en-UA" smtClean="0"/>
              <a:t>‹#›</a:t>
            </a:fld>
            <a:endParaRPr lang="en-U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1DCCEC-410E-444A-8495-06384D7F335F}"/>
              </a:ext>
            </a:extLst>
          </p:cNvPr>
          <p:cNvSpPr/>
          <p:nvPr userDrawn="1"/>
        </p:nvSpPr>
        <p:spPr>
          <a:xfrm>
            <a:off x="0" y="-1"/>
            <a:ext cx="12192000" cy="68579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A73FFD-596B-DD47-AF2F-10BEE10DFC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r="66250"/>
          <a:stretch/>
        </p:blipFill>
        <p:spPr>
          <a:xfrm>
            <a:off x="0" y="0"/>
            <a:ext cx="4114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0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4.pn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3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9291D-FCAE-A241-BEA4-59D0E6A72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2" y="3255963"/>
            <a:ext cx="5347855" cy="2387600"/>
          </a:xfrm>
        </p:spPr>
        <p:txBody>
          <a:bodyPr>
            <a:noAutofit/>
          </a:bodyPr>
          <a:lstStyle/>
          <a:p>
            <a:pPr algn="l"/>
            <a:r>
              <a:rPr lang="ru-RU" sz="6600" dirty="0" smtClean="0">
                <a:latin typeface="+mn-lt"/>
              </a:rPr>
              <a:t>Животные и растения Подмосковья </a:t>
            </a:r>
            <a:endParaRPr lang="en-UA" sz="6600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A3544-C215-DA41-B304-8918C430B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327" y="5735638"/>
            <a:ext cx="5347855" cy="1655762"/>
          </a:xfrm>
        </p:spPr>
        <p:txBody>
          <a:bodyPr/>
          <a:lstStyle/>
          <a:p>
            <a:pPr algn="l"/>
            <a:r>
              <a:rPr lang="ru-RU" dirty="0" smtClean="0"/>
              <a:t>МАОУ Заревская СОШ с УИОП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73893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321" y="2899823"/>
            <a:ext cx="5216371" cy="2080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На овчарку он похож, 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Что ни зуб - то острый нож!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Он бежит, оскалив пасть,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На овцу готов напасть.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135" y="100355"/>
            <a:ext cx="3531836" cy="6628077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49" y="6251171"/>
            <a:ext cx="886526" cy="429965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25120"/>
            <a:ext cx="4444014" cy="315474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Красила весной и летом</a:t>
            </a:r>
          </a:p>
          <a:p>
            <a:pPr marL="0" indent="0">
              <a:buNone/>
            </a:pPr>
            <a:r>
              <a:rPr lang="ru-RU" dirty="0"/>
              <a:t>Волосы зеленым цветом.</a:t>
            </a:r>
          </a:p>
          <a:p>
            <a:pPr marL="0" indent="0">
              <a:buNone/>
            </a:pPr>
            <a:r>
              <a:rPr lang="ru-RU" dirty="0"/>
              <a:t>Но ведать перестаралась;</a:t>
            </a:r>
          </a:p>
          <a:p>
            <a:pPr marL="0" indent="0">
              <a:buNone/>
            </a:pPr>
            <a:r>
              <a:rPr lang="ru-RU" dirty="0"/>
              <a:t>Без волос зимой осталась.</a:t>
            </a:r>
          </a:p>
          <a:p>
            <a:pPr marL="0" indent="0">
              <a:buNone/>
            </a:pPr>
            <a:r>
              <a:rPr lang="ru-RU" dirty="0"/>
              <a:t>Только белый сарафан</a:t>
            </a:r>
          </a:p>
          <a:p>
            <a:pPr marL="0" indent="0">
              <a:buNone/>
            </a:pPr>
            <a:r>
              <a:rPr lang="ru-RU" dirty="0"/>
              <a:t>Облегает стройный стан.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610" y="0"/>
            <a:ext cx="8467815" cy="6858000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49" y="6251171"/>
            <a:ext cx="886526" cy="429965"/>
          </a:xfrm>
          <a:prstGeom prst="rect">
            <a:avLst/>
          </a:prstGeom>
        </p:spPr>
      </p:pic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20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3586" y="2535839"/>
            <a:ext cx="5358414" cy="19207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Хоть на вид – краса девица,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На проделки мастерица,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Кто дружить захочет с ней?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Зверя нет в лесу хитрей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28" y="904917"/>
            <a:ext cx="5738539" cy="5738539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353" y="5867399"/>
            <a:ext cx="964277" cy="964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1877" y="2061556"/>
            <a:ext cx="6625244" cy="2584187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rgbClr val="000000"/>
                </a:solidFill>
              </a:rPr>
              <a:t>Станция </a:t>
            </a:r>
            <a:r>
              <a:rPr lang="ru-RU" sz="8000" b="1" dirty="0" smtClean="0">
                <a:solidFill>
                  <a:srgbClr val="000000"/>
                </a:solidFill>
              </a:rPr>
              <a:t>«Угадай животное»</a:t>
            </a:r>
            <a:r>
              <a:rPr lang="en-US" sz="8000" b="1" dirty="0">
                <a:solidFill>
                  <a:srgbClr val="000000"/>
                </a:solidFill>
              </a:rPr>
              <a:t/>
            </a:r>
            <a:br>
              <a:rPr lang="en-US" sz="8000" b="1" dirty="0">
                <a:solidFill>
                  <a:srgbClr val="000000"/>
                </a:solidFill>
              </a:rPr>
            </a:br>
            <a:endParaRPr lang="ru-RU" sz="8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4" y="1449619"/>
            <a:ext cx="3824394" cy="4696453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353" y="5867399"/>
            <a:ext cx="964277" cy="96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5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75784cfc90d8c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929.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2970" y="3070934"/>
            <a:ext cx="2149136" cy="2149136"/>
          </a:xfrm>
          <a:prstGeom prst="rect">
            <a:avLst/>
          </a:prstGeom>
        </p:spPr>
      </p:pic>
      <p:pic>
        <p:nvPicPr>
          <p:cNvPr id="1026" name="Picture 2" descr="https://cdn.fishki.net/upload/post/2017/10/09/2400481/grizzly-bear-wallpaper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687" y="699805"/>
            <a:ext cx="8340356" cy="521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4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owling-wolves-many_gkfjzse_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45" end="3973.41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9301" y="3124200"/>
            <a:ext cx="1776274" cy="1776274"/>
          </a:xfrm>
          <a:prstGeom prst="rect">
            <a:avLst/>
          </a:prstGeom>
        </p:spPr>
      </p:pic>
      <p:pic>
        <p:nvPicPr>
          <p:cNvPr id="2050" name="Picture 2" descr="https://w.forfun.com/fetch/a8/a8bedd6b611ea17794537e559fda4c2b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504" y="722903"/>
            <a:ext cx="7645181" cy="508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26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anibani.ru/wp-content/uploads/2022/12/1655722005-1-scale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4" t="354" r="8667" b="-354"/>
          <a:stretch/>
        </p:blipFill>
        <p:spPr bwMode="auto">
          <a:xfrm>
            <a:off x="4314547" y="417252"/>
            <a:ext cx="7386221" cy="595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wl_great_horne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3992" y="3198920"/>
            <a:ext cx="1959006" cy="19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63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sk-krys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2550" y="3313980"/>
            <a:ext cx="1437737" cy="1437737"/>
          </a:xfrm>
          <a:prstGeom prst="rect">
            <a:avLst/>
          </a:prstGeom>
        </p:spPr>
      </p:pic>
      <p:pic>
        <p:nvPicPr>
          <p:cNvPr id="5122" name="Picture 2" descr="https://litbro.ru/wp-content/uploads/2020/10/mastomys-332686_19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661" y="450528"/>
            <a:ext cx="7340780" cy="588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0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77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6248" y="1953491"/>
            <a:ext cx="7647708" cy="2584187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rgbClr val="000000"/>
                </a:solidFill>
              </a:rPr>
              <a:t>Станция </a:t>
            </a:r>
            <a:r>
              <a:rPr lang="ru-RU" sz="8000" b="1" dirty="0" smtClean="0">
                <a:solidFill>
                  <a:srgbClr val="000000"/>
                </a:solidFill>
              </a:rPr>
              <a:t>«Зелёная аптека»</a:t>
            </a:r>
            <a:r>
              <a:rPr lang="en-US" sz="8000" b="1" dirty="0">
                <a:solidFill>
                  <a:srgbClr val="000000"/>
                </a:solidFill>
              </a:rPr>
              <a:t/>
            </a:r>
            <a:br>
              <a:rPr lang="en-US" sz="8000" b="1" dirty="0">
                <a:solidFill>
                  <a:srgbClr val="000000"/>
                </a:solidFill>
              </a:rPr>
            </a:br>
            <a:endParaRPr lang="ru-RU" sz="8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4" y="1449619"/>
            <a:ext cx="3824394" cy="46964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353" y="5867399"/>
            <a:ext cx="964277" cy="96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9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A4F5C-B4DB-D044-9C64-D69B94AF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818" y="365126"/>
            <a:ext cx="8859982" cy="67396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Маршрут:</a:t>
            </a:r>
            <a:endParaRPr lang="en-UA" sz="5400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BC058E14-D178-E548-A0C4-21ECDEA2B623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4371217"/>
            <a:ext cx="6969125" cy="712788"/>
            <a:chOff x="1248" y="1440"/>
            <a:chExt cx="4390" cy="449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38356DD3-DFF0-8C4E-9BED-21BC15B649BA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600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D25C3064-18AF-BE4A-B3B1-8D9CD43470B3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3600"/>
            </a:p>
          </p:txBody>
        </p:sp>
        <p:sp>
          <p:nvSpPr>
            <p:cNvPr id="7" name="Text Box 5">
              <a:extLst>
                <a:ext uri="{FF2B5EF4-FFF2-40B4-BE49-F238E27FC236}">
                  <a16:creationId xmlns:a16="http://schemas.microsoft.com/office/drawing/2014/main" id="{30C061D2-2B1B-A048-A5DD-8645E512EBF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1482"/>
              <a:ext cx="338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rgbClr val="000000"/>
                  </a:solidFill>
                </a:rPr>
                <a:t>Станция «Зелёная аптека»</a:t>
              </a:r>
              <a:endParaRPr lang="en-US" sz="3600" dirty="0">
                <a:solidFill>
                  <a:srgbClr val="000000"/>
                </a:solidFill>
              </a:endParaRPr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FC7E31D1-35A3-F247-BA2A-F69DE07EA4C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6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FFFFFF"/>
                  </a:solidFill>
                  <a:hlinkClick r:id="rId2" action="ppaction://hlinksldjump"/>
                </a:rPr>
                <a:t>4</a:t>
              </a:r>
              <a:endParaRPr lang="en-US" sz="36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Group 7">
            <a:extLst>
              <a:ext uri="{FF2B5EF4-FFF2-40B4-BE49-F238E27FC236}">
                <a16:creationId xmlns:a16="http://schemas.microsoft.com/office/drawing/2014/main" id="{9F493706-AD8B-C241-857B-E9C98B652737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1856617"/>
            <a:ext cx="6346825" cy="712788"/>
            <a:chOff x="1248" y="2030"/>
            <a:chExt cx="3998" cy="449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2DA267F2-526B-A54F-A414-D282DE575CF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600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B72614E2-D446-5D46-9A51-E5885044DAB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3600"/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2A51E3C6-21A4-3A48-B376-AC5EA05C7C2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2072"/>
              <a:ext cx="299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rgbClr val="000000"/>
                  </a:solidFill>
                </a:rPr>
                <a:t>Станция «Ассоциации»</a:t>
              </a:r>
              <a:endParaRPr lang="en-US" sz="3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id="{992D605D-B269-A141-829B-72A6175DB49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6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FFFFFF"/>
                  </a:solidFill>
                  <a:hlinkClick r:id="rId3" action="ppaction://hlinksldjump"/>
                </a:rPr>
                <a:t>1</a:t>
              </a:r>
              <a:endParaRPr lang="en-US" sz="36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46F14BA0-B61A-F448-8EE2-71E74B129B04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2694818"/>
            <a:ext cx="5519738" cy="712788"/>
            <a:chOff x="1248" y="2640"/>
            <a:chExt cx="3477" cy="449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2E8BB101-EFD6-314B-B128-0FAD747EFAC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600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EAD707C8-ACA6-C640-85E0-9136FDA3068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3600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81A8ACB0-FBE8-F740-BDD1-F219E29DB46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2682"/>
              <a:ext cx="246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rgbClr val="000000"/>
                  </a:solidFill>
                </a:rPr>
                <a:t>Станция «Загадки»</a:t>
              </a:r>
              <a:endParaRPr lang="en-US" sz="3600" dirty="0">
                <a:solidFill>
                  <a:srgbClr val="000000"/>
                </a:solidFill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B00B692A-E851-5F4D-ABC3-61C6C6682E4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6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solidFill>
                    <a:srgbClr val="FFFFFF"/>
                  </a:solidFill>
                  <a:hlinkClick r:id="rId4" action="ppaction://hlinksldjump"/>
                </a:rPr>
                <a:t>2</a:t>
              </a:r>
              <a:endParaRPr lang="en-US" sz="36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520CE64D-B773-804B-B370-38900B29B262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3533019"/>
            <a:ext cx="7346951" cy="712788"/>
            <a:chOff x="1248" y="3230"/>
            <a:chExt cx="4628" cy="449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183F7AAB-8208-544A-BCFD-AE80BF51A264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600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1970AAED-2D92-7B4F-B22B-88D9514E9926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3600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5559F376-4931-BF41-8065-D7758F67BE7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3272"/>
              <a:ext cx="362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rgbClr val="000000"/>
                  </a:solidFill>
                </a:rPr>
                <a:t>Станция «Угадай животное»</a:t>
              </a:r>
              <a:endParaRPr lang="en-US" sz="3600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E12440C7-AA9B-3444-B040-91F72A17664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6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FFFFFF"/>
                  </a:solidFill>
                  <a:hlinkClick r:id="rId5" action="ppaction://hlinksldjump"/>
                </a:rPr>
                <a:t>3</a:t>
              </a:r>
              <a:endParaRPr lang="en-US" sz="36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Group 22">
            <a:extLst>
              <a:ext uri="{FF2B5EF4-FFF2-40B4-BE49-F238E27FC236}">
                <a16:creationId xmlns:a16="http://schemas.microsoft.com/office/drawing/2014/main" id="{E59D1CB3-DC08-0B49-BB7D-4140B567EA4C}"/>
              </a:ext>
            </a:extLst>
          </p:cNvPr>
          <p:cNvGrpSpPr>
            <a:grpSpLocks/>
          </p:cNvGrpSpPr>
          <p:nvPr/>
        </p:nvGrpSpPr>
        <p:grpSpPr bwMode="auto">
          <a:xfrm>
            <a:off x="3543300" y="-1973207"/>
            <a:ext cx="5105400" cy="350"/>
            <a:chOff x="1248" y="3230"/>
            <a:chExt cx="3216" cy="350"/>
          </a:xfrm>
        </p:grpSpPr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48870DE3-E783-3147-B081-01B455D9859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2D1161AB-766B-EC4F-9245-272055D5A6F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defPPr>
                <a:defRPr lang="en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Text Box 25">
              <a:extLst>
                <a:ext uri="{FF2B5EF4-FFF2-40B4-BE49-F238E27FC236}">
                  <a16:creationId xmlns:a16="http://schemas.microsoft.com/office/drawing/2014/main" id="{96E37AB0-B526-EC42-815E-2949370D83D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400" dirty="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28" name="Text Box 26">
              <a:extLst>
                <a:ext uri="{FF2B5EF4-FFF2-40B4-BE49-F238E27FC236}">
                  <a16:creationId xmlns:a16="http://schemas.microsoft.com/office/drawing/2014/main" id="{2F0B29DE-0CE2-5544-A21A-15C55381A69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grpSp>
        <p:nvGrpSpPr>
          <p:cNvPr id="29" name="Group 22">
            <a:extLst>
              <a:ext uri="{FF2B5EF4-FFF2-40B4-BE49-F238E27FC236}">
                <a16:creationId xmlns:a16="http://schemas.microsoft.com/office/drawing/2014/main" id="{E59D1CB3-DC08-0B49-BB7D-4140B567EA4C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5231644"/>
            <a:ext cx="7848604" cy="712788"/>
            <a:chOff x="1248" y="3230"/>
            <a:chExt cx="4944" cy="449"/>
          </a:xfrm>
        </p:grpSpPr>
        <p:sp>
          <p:nvSpPr>
            <p:cNvPr id="30" name="Line 23">
              <a:extLst>
                <a:ext uri="{FF2B5EF4-FFF2-40B4-BE49-F238E27FC236}">
                  <a16:creationId xmlns:a16="http://schemas.microsoft.com/office/drawing/2014/main" id="{48870DE3-E783-3147-B081-01B455D9859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600"/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2D1161AB-766B-EC4F-9245-272055D5A6F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3600"/>
            </a:p>
          </p:txBody>
        </p:sp>
        <p:sp>
          <p:nvSpPr>
            <p:cNvPr id="32" name="Text Box 25">
              <a:extLst>
                <a:ext uri="{FF2B5EF4-FFF2-40B4-BE49-F238E27FC236}">
                  <a16:creationId xmlns:a16="http://schemas.microsoft.com/office/drawing/2014/main" id="{96E37AB0-B526-EC42-815E-2949370D83D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3272"/>
              <a:ext cx="393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rgbClr val="000000"/>
                  </a:solidFill>
                </a:rPr>
                <a:t>Станция «Животные в сказках»</a:t>
              </a:r>
              <a:endParaRPr lang="en-US" sz="3600" dirty="0">
                <a:solidFill>
                  <a:srgbClr val="000000"/>
                </a:solidFill>
              </a:endParaRPr>
            </a:p>
          </p:txBody>
        </p:sp>
        <p:sp>
          <p:nvSpPr>
            <p:cNvPr id="33" name="Text Box 26">
              <a:extLst>
                <a:ext uri="{FF2B5EF4-FFF2-40B4-BE49-F238E27FC236}">
                  <a16:creationId xmlns:a16="http://schemas.microsoft.com/office/drawing/2014/main" id="{2F0B29DE-0CE2-5544-A21A-15C55381A69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6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solidFill>
                    <a:srgbClr val="FFFFFF"/>
                  </a:solidFill>
                  <a:hlinkClick r:id="rId6" action="ppaction://hlinksldjump"/>
                </a:rPr>
                <a:t>5</a:t>
              </a:r>
              <a:endParaRPr lang="en-US" sz="36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349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6248" y="1953491"/>
            <a:ext cx="7647708" cy="2584187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rgbClr val="000000"/>
                </a:solidFill>
              </a:rPr>
              <a:t>Станция </a:t>
            </a:r>
            <a:r>
              <a:rPr lang="ru-RU" sz="8000" b="1" dirty="0" smtClean="0">
                <a:solidFill>
                  <a:srgbClr val="000000"/>
                </a:solidFill>
              </a:rPr>
              <a:t>«Животные в сказках»</a:t>
            </a:r>
            <a:r>
              <a:rPr lang="en-US" sz="8000" b="1" dirty="0">
                <a:solidFill>
                  <a:srgbClr val="000000"/>
                </a:solidFill>
              </a:rPr>
              <a:t/>
            </a:r>
            <a:br>
              <a:rPr lang="en-US" sz="8000" b="1" dirty="0">
                <a:solidFill>
                  <a:srgbClr val="000000"/>
                </a:solidFill>
              </a:rPr>
            </a:br>
            <a:endParaRPr lang="ru-RU" sz="8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4" y="1449619"/>
            <a:ext cx="3824394" cy="46964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353" y="5867399"/>
            <a:ext cx="964277" cy="96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5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7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1877" y="2061556"/>
            <a:ext cx="6625244" cy="2584187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rgbClr val="000000"/>
                </a:solidFill>
              </a:rPr>
              <a:t>Станция «</a:t>
            </a:r>
            <a:r>
              <a:rPr lang="ru-RU" sz="8000" b="1" dirty="0" smtClean="0">
                <a:solidFill>
                  <a:srgbClr val="000000"/>
                </a:solidFill>
              </a:rPr>
              <a:t>Ассоциации»</a:t>
            </a:r>
            <a:r>
              <a:rPr lang="en-US" sz="8000" b="1" dirty="0">
                <a:solidFill>
                  <a:srgbClr val="000000"/>
                </a:solidFill>
              </a:rPr>
              <a:t/>
            </a:r>
            <a:br>
              <a:rPr lang="en-US" sz="8000" b="1" dirty="0">
                <a:solidFill>
                  <a:srgbClr val="000000"/>
                </a:solidFill>
              </a:rPr>
            </a:br>
            <a:endParaRPr lang="ru-RU" sz="8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4" y="1449619"/>
            <a:ext cx="3824394" cy="4696453"/>
          </a:xfrm>
          <a:prstGeom prst="rect">
            <a:avLst/>
          </a:prstGeom>
        </p:spPr>
      </p:pic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353" y="5867399"/>
            <a:ext cx="964277" cy="96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5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1877" y="2061556"/>
            <a:ext cx="6625244" cy="2584187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rgbClr val="000000"/>
                </a:solidFill>
              </a:rPr>
              <a:t>Станция </a:t>
            </a:r>
            <a:r>
              <a:rPr lang="ru-RU" sz="8000" b="1" dirty="0" smtClean="0">
                <a:solidFill>
                  <a:srgbClr val="000000"/>
                </a:solidFill>
              </a:rPr>
              <a:t>«Загадки»</a:t>
            </a:r>
            <a:r>
              <a:rPr lang="en-US" sz="8000" b="1" dirty="0">
                <a:solidFill>
                  <a:srgbClr val="000000"/>
                </a:solidFill>
              </a:rPr>
              <a:t/>
            </a:r>
            <a:br>
              <a:rPr lang="en-US" sz="8000" b="1" dirty="0">
                <a:solidFill>
                  <a:srgbClr val="000000"/>
                </a:solidFill>
              </a:rPr>
            </a:br>
            <a:endParaRPr lang="ru-RU" sz="8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4" y="1449619"/>
            <a:ext cx="3824394" cy="4696453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353" y="5867399"/>
            <a:ext cx="964277" cy="96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57356" y="678468"/>
            <a:ext cx="5512723" cy="5572703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4400" dirty="0"/>
              <a:t>Этот цветок говорит нам о многом,</a:t>
            </a:r>
            <a:br>
              <a:rPr lang="ru-RU" sz="4400" dirty="0"/>
            </a:br>
            <a:r>
              <a:rPr lang="ru-RU" sz="4400" dirty="0"/>
              <a:t>Словно овеянный громом боев.</a:t>
            </a:r>
            <a:br>
              <a:rPr lang="ru-RU" sz="4400" dirty="0"/>
            </a:br>
            <a:r>
              <a:rPr lang="ru-RU" sz="4400" dirty="0"/>
              <a:t>Пламя хранит он и в вырезе строгом</a:t>
            </a:r>
            <a:br>
              <a:rPr lang="ru-RU" sz="4400" dirty="0"/>
            </a:br>
            <a:r>
              <a:rPr lang="ru-RU" sz="4400" dirty="0"/>
              <a:t>Алых, упругих своих лепестков.</a:t>
            </a:r>
            <a:br>
              <a:rPr lang="ru-RU" sz="4400" dirty="0"/>
            </a:br>
            <a:r>
              <a:rPr lang="ru-RU" sz="4400" dirty="0"/>
              <a:t>Этот цветок никогда не увянет.</a:t>
            </a:r>
            <a:br>
              <a:rPr lang="ru-RU" sz="4400" dirty="0"/>
            </a:br>
            <a:r>
              <a:rPr lang="ru-RU" sz="4400" dirty="0"/>
              <a:t>К небу свободы направив свой взгляд,</a:t>
            </a:r>
            <a:br>
              <a:rPr lang="ru-RU" sz="4400" dirty="0"/>
            </a:br>
            <a:r>
              <a:rPr lang="ru-RU" sz="4400" dirty="0"/>
              <a:t>Символом стал он народных восстаний,</a:t>
            </a:r>
            <a:br>
              <a:rPr lang="ru-RU" sz="4400" dirty="0"/>
            </a:br>
            <a:r>
              <a:rPr lang="ru-RU" sz="4400" dirty="0"/>
              <a:t>Неугасимым цветком баррикад.</a:t>
            </a:r>
            <a:br>
              <a:rPr lang="ru-RU" sz="4400" dirty="0"/>
            </a:br>
            <a:r>
              <a:rPr lang="ru-RU" sz="4400" dirty="0"/>
              <a:t>Пушечных он не страшился ударов.</a:t>
            </a:r>
            <a:br>
              <a:rPr lang="ru-RU" sz="4400" dirty="0"/>
            </a:br>
            <a:r>
              <a:rPr lang="ru-RU" sz="4400" dirty="0"/>
              <a:t>Видел, как бьется за счастье народ.</a:t>
            </a:r>
            <a:br>
              <a:rPr lang="ru-RU" sz="4400" dirty="0"/>
            </a:br>
            <a:r>
              <a:rPr lang="ru-RU" sz="4400" dirty="0"/>
              <a:t>Память бойцов у стены коммунаров</a:t>
            </a:r>
            <a:br>
              <a:rPr lang="ru-RU" sz="4400" dirty="0"/>
            </a:br>
            <a:r>
              <a:rPr lang="ru-RU" sz="4400" dirty="0"/>
              <a:t>В сердце Парижа он смело цветет.</a:t>
            </a:r>
            <a:br>
              <a:rPr lang="ru-RU" sz="4400" dirty="0"/>
            </a:br>
            <a:r>
              <a:rPr lang="ru-RU" sz="4400" dirty="0"/>
              <a:t>Жаркая кровь в нем отважно струится,</a:t>
            </a:r>
            <a:br>
              <a:rPr lang="ru-RU" sz="4400" dirty="0"/>
            </a:br>
            <a:r>
              <a:rPr lang="ru-RU" sz="4400" dirty="0"/>
              <a:t>Цвет его в ужас приводит владык.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35" y="35819"/>
            <a:ext cx="4743742" cy="6858000"/>
          </a:xfrm>
          <a:prstGeom prst="rect">
            <a:avLst/>
          </a:prstGeom>
        </p:spPr>
      </p:pic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49" y="6251171"/>
            <a:ext cx="886526" cy="429965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4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442" y="2199699"/>
            <a:ext cx="6003175" cy="17322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Он самый мощный из зверей,</a:t>
            </a:r>
            <a:br>
              <a:rPr lang="ru-RU" sz="3200" dirty="0"/>
            </a:br>
            <a:r>
              <a:rPr lang="ru-RU" sz="3200" dirty="0"/>
              <a:t>И зверя нет в тайге сильней.</a:t>
            </a:r>
            <a:br>
              <a:rPr lang="ru-RU" sz="3200" dirty="0"/>
            </a:br>
            <a:r>
              <a:rPr lang="ru-RU" sz="3200" dirty="0"/>
              <a:t>Все лето ест, чтоб жир набрать</a:t>
            </a:r>
            <a:br>
              <a:rPr lang="ru-RU" sz="3200" dirty="0"/>
            </a:br>
            <a:r>
              <a:rPr lang="ru-RU" sz="3200" dirty="0"/>
              <a:t>И зиму долгую проспать.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325" y="0"/>
            <a:ext cx="5781675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49" y="6251171"/>
            <a:ext cx="886526" cy="429965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8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2049" y="1346230"/>
            <a:ext cx="5899951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Воздух полон прохлады и лени,</a:t>
            </a:r>
            <a:br>
              <a:rPr lang="ru-RU" dirty="0"/>
            </a:br>
            <a:r>
              <a:rPr lang="ru-RU" dirty="0"/>
              <a:t>Встала радуга светлым венцом,</a:t>
            </a:r>
            <a:br>
              <a:rPr lang="ru-RU" dirty="0"/>
            </a:br>
            <a:r>
              <a:rPr lang="ru-RU" dirty="0"/>
              <a:t>И тяжелые грозди цветочные</a:t>
            </a:r>
            <a:br>
              <a:rPr lang="ru-RU" dirty="0"/>
            </a:br>
            <a:r>
              <a:rPr lang="ru-RU" dirty="0"/>
              <a:t>Наклонились над нашим крыльцом.</a:t>
            </a:r>
            <a:br>
              <a:rPr lang="ru-RU" dirty="0"/>
            </a:br>
            <a:r>
              <a:rPr lang="ru-RU" dirty="0"/>
              <a:t>Хорошо на весеннем просторе</a:t>
            </a:r>
            <a:br>
              <a:rPr lang="ru-RU" dirty="0"/>
            </a:br>
            <a:r>
              <a:rPr lang="ru-RU" dirty="0"/>
              <a:t>По откосу сбежать наугад,</a:t>
            </a:r>
            <a:br>
              <a:rPr lang="ru-RU" dirty="0"/>
            </a:br>
            <a:r>
              <a:rPr lang="ru-RU" dirty="0"/>
              <a:t>Окунуться в душистое море,</a:t>
            </a:r>
            <a:br>
              <a:rPr lang="ru-RU" dirty="0"/>
            </a:br>
            <a:r>
              <a:rPr lang="ru-RU" dirty="0"/>
              <a:t>Захлестнувшее дремлющий сад.</a:t>
            </a:r>
            <a:br>
              <a:rPr lang="ru-RU" dirty="0"/>
            </a:br>
            <a:r>
              <a:rPr lang="ru-RU" dirty="0"/>
              <a:t>Сколько белых и темно-лиловых</a:t>
            </a:r>
            <a:br>
              <a:rPr lang="ru-RU" dirty="0"/>
            </a:br>
            <a:r>
              <a:rPr lang="ru-RU" dirty="0"/>
              <a:t>Вдоль ограды кустов разрослось?</a:t>
            </a:r>
            <a:br>
              <a:rPr lang="ru-RU" dirty="0"/>
            </a:br>
            <a:r>
              <a:rPr lang="ru-RU" dirty="0"/>
              <a:t>Ветку тронь – дождем лепестков</a:t>
            </a:r>
            <a:br>
              <a:rPr lang="ru-RU" dirty="0"/>
            </a:br>
            <a:r>
              <a:rPr lang="ru-RU" dirty="0"/>
              <a:t>Осыпается мокрая гроздь.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88" y="950838"/>
            <a:ext cx="4432606" cy="5924917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49" y="6251171"/>
            <a:ext cx="886526" cy="429965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3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49079"/>
            <a:ext cx="6260869" cy="229748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Стою в тайге на одной ноге,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Сверху шишки, снизу мишки,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Зимою и летом зелёного цвета,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Платьице в иголках, а называюсь я…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367" y="-241071"/>
            <a:ext cx="5766262" cy="7264581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49" y="6251171"/>
            <a:ext cx="886526" cy="429965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26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0627" y="1372864"/>
            <a:ext cx="5136472" cy="419343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Дом его – нора под ёлкой.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На спине торчат иголки.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По ночам топочет – бродит,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Гусениц, жучков находит.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Лишь врага завидит он,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Станет, как колючий ком: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Не видать ни глаз, ни ножек.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Дети, кто же, это?…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32" y="1580225"/>
            <a:ext cx="5464101" cy="4057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549" y="6251171"/>
            <a:ext cx="886526" cy="4299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235" y="6251171"/>
            <a:ext cx="837831" cy="4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9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200</Words>
  <Application>Microsoft Office PowerPoint</Application>
  <PresentationFormat>Широкоэкранный</PresentationFormat>
  <Paragraphs>43</Paragraphs>
  <Slides>21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Животные и растения Подмосковья </vt:lpstr>
      <vt:lpstr>Маршрут:</vt:lpstr>
      <vt:lpstr>Станция «Ассоциации» </vt:lpstr>
      <vt:lpstr>Станция «Загадки»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«Угадай животное»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«Зелёная аптека» </vt:lpstr>
      <vt:lpstr>Станция «Животные в сказках»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Victoria Kuzheleva</cp:lastModifiedBy>
  <cp:revision>10</cp:revision>
  <dcterms:created xsi:type="dcterms:W3CDTF">2022-05-10T13:22:45Z</dcterms:created>
  <dcterms:modified xsi:type="dcterms:W3CDTF">2023-10-19T08:15:03Z</dcterms:modified>
</cp:coreProperties>
</file>