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7C175-192B-4DFE-A091-48BF7A66A6C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AAF1F-DDED-4F7B-AC2D-8D4DD5695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-3243"/>
            <a:ext cx="9172782" cy="68612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260648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Сказкотерапия</a:t>
            </a:r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как метод коррекции эмоционально-волевой сферы у детей старшего дошкольного возраста в условиях ФГОС</a:t>
            </a:r>
            <a:endParaRPr lang="ru-RU" sz="4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3314" name="Picture 2" descr="http://komi.ru/upload/iblock/85f/skaz_ya_singl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708920"/>
            <a:ext cx="4419600" cy="381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4869160"/>
            <a:ext cx="356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Автор: </a:t>
            </a:r>
            <a:r>
              <a:rPr lang="ru-RU" sz="2400" b="1" dirty="0" err="1" smtClean="0">
                <a:latin typeface="Monotype Corsiva" pitchFamily="66" charset="0"/>
              </a:rPr>
              <a:t>Драгерук</a:t>
            </a:r>
            <a:r>
              <a:rPr lang="ru-RU" sz="2400" b="1" dirty="0" smtClean="0">
                <a:latin typeface="Monotype Corsiva" pitchFamily="66" charset="0"/>
              </a:rPr>
              <a:t> Е.А., </a:t>
            </a:r>
            <a:r>
              <a:rPr lang="ru-RU" sz="2400" b="1" dirty="0" smtClean="0">
                <a:latin typeface="Monotype Corsiva" pitchFamily="66" charset="0"/>
              </a:rPr>
              <a:t>учитель-логопед МБДОУ №18 «Светлячок»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ятно 2 4"/>
          <p:cNvSpPr/>
          <p:nvPr/>
        </p:nvSpPr>
        <p:spPr>
          <a:xfrm>
            <a:off x="539552" y="0"/>
            <a:ext cx="8352928" cy="1833400"/>
          </a:xfrm>
          <a:prstGeom prst="irregularSeal2">
            <a:avLst/>
          </a:prstGeom>
          <a:solidFill>
            <a:srgbClr val="0070C0">
              <a:alpha val="73000"/>
            </a:srgbClr>
          </a:solidFill>
          <a:ln w="76200">
            <a:solidFill>
              <a:srgbClr val="FFFF0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НАРУШЕНИЯ     ЭВС</a:t>
            </a:r>
            <a:endParaRPr lang="ru-RU" sz="32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5194053">
            <a:off x="1662405" y="2206544"/>
            <a:ext cx="892138" cy="637302"/>
          </a:xfrm>
          <a:prstGeom prst="lightningBolt">
            <a:avLst/>
          </a:prstGeom>
          <a:solidFill>
            <a:srgbClr val="FFFF00"/>
          </a:soli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3885829">
            <a:off x="2770136" y="2788978"/>
            <a:ext cx="1162619" cy="1052050"/>
          </a:xfrm>
          <a:prstGeom prst="lightningBolt">
            <a:avLst/>
          </a:prstGeom>
          <a:solidFill>
            <a:srgbClr val="FFFF00"/>
          </a:soli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2905856">
            <a:off x="3737442" y="1987599"/>
            <a:ext cx="1246865" cy="639727"/>
          </a:xfrm>
          <a:prstGeom prst="lightningBolt">
            <a:avLst/>
          </a:prstGeom>
          <a:solidFill>
            <a:srgbClr val="FFFF00"/>
          </a:soli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823670">
            <a:off x="6064500" y="2639523"/>
            <a:ext cx="1160749" cy="1091489"/>
          </a:xfrm>
          <a:prstGeom prst="lightningBolt">
            <a:avLst/>
          </a:prstGeom>
          <a:solidFill>
            <a:srgbClr val="FFFF00"/>
          </a:soli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404209">
            <a:off x="7146203" y="1577294"/>
            <a:ext cx="1081200" cy="1220601"/>
          </a:xfrm>
          <a:prstGeom prst="lightningBolt">
            <a:avLst/>
          </a:prstGeom>
          <a:solidFill>
            <a:srgbClr val="FFFF00"/>
          </a:soli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27584" y="314096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ТРЕВОЖНОСТЬ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422108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НЕУВЕРЕННОСТЬ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СЕБЕ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3212976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ЗАНИЖЕННОСТЬ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ЗАВЫШЕННОСТЬ  САМООЦЕНКИ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4" y="4221088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ПСИХОЭМОЦИОНАЛЬНАЯ НАПРЯЖЕННОСТЬ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9488" y="2996952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 фобии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>
            <a:off x="395536" y="3861048"/>
            <a:ext cx="1152128" cy="1872208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884368" y="3933056"/>
            <a:ext cx="1080120" cy="1800200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572000" y="4221088"/>
            <a:ext cx="504056" cy="108012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руглая лента лицом вниз 22"/>
          <p:cNvSpPr/>
          <p:nvPr/>
        </p:nvSpPr>
        <p:spPr>
          <a:xfrm>
            <a:off x="1547664" y="5229200"/>
            <a:ext cx="6408712" cy="1484784"/>
          </a:xfrm>
          <a:prstGeom prst="ellipseRibbon">
            <a:avLst/>
          </a:prstGeom>
          <a:solidFill>
            <a:schemeClr val="tx2">
              <a:alpha val="90000"/>
            </a:schemeClr>
          </a:solidFill>
          <a:ln w="57150">
            <a:solidFill>
              <a:srgbClr val="FFFF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Психокоррекционная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0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Приемы работы по </a:t>
            </a: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412776"/>
            <a:ext cx="29878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(групповые, индивидуальные консультации, беседы, круглые столы по темам: «Влияние сказки на развитие ребенка», «Приемы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и т.д.)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1340768"/>
            <a:ext cx="2520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Подборка сказок соответственно проблемам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Напр., «Мышонок и темнота» – страх темноты; «Маленький котенок» – трудности в общении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8224" y="1412776"/>
            <a:ext cx="25557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Ритуал входа и выхода в сказку: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проговаривание волшебных заклинаний; использование наглядного материала – кольцо, волшебная палочка; музыкальное сопровождение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195736" y="548680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860032" y="548680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524328" y="620688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23720" y="537321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контакт и взаимопонимания между взрослыми и детьми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7812360" y="4941168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779912" y="4826675"/>
            <a:ext cx="2952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активная работа с текстом;</a:t>
            </a:r>
            <a:endParaRPr lang="ru-RU" sz="1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 ценностей и поведения  героев;</a:t>
            </a:r>
            <a:endParaRPr lang="ru-RU" sz="1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критериальная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оценка  детей «хорошо» — «плохо».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5004048" y="4365104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971600" y="5085184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Сотрудничество;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положительная динамика, в развитии эмоциональной сферы воспитанников.</a:t>
            </a:r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трелка вниз 37"/>
          <p:cNvSpPr/>
          <p:nvPr/>
        </p:nvSpPr>
        <p:spPr>
          <a:xfrm>
            <a:off x="2267744" y="4653136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43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Приемы работы по </a:t>
            </a: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763688" y="620688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552" y="1340768"/>
            <a:ext cx="237626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сказочных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задач: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задания, вопросы, ответы, создание проблемных  ситуаций и т.д.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067944" y="692696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15816" y="1484784"/>
            <a:ext cx="2304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Обыгрывание этюдов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театрализация с помощью разных видов театров, костюмов персонажей, муз. сопровождения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228184" y="548680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20072" y="134076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Сказкотерапевтическое</a:t>
            </a: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рисование</a:t>
            </a:r>
            <a:endParaRPr lang="ru-RU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8100392" y="692696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92280" y="1484784"/>
            <a:ext cx="1835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Релаксация под муз. сопровождение</a:t>
            </a:r>
            <a:endParaRPr lang="ru-RU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5768" y="3717032"/>
            <a:ext cx="20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Стабилизация психических процессов, снятие  напряжение и заряд энергией.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7956376" y="3140968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148064" y="3212976"/>
            <a:ext cx="21602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проявления творчества и фантазии;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обогащение эмоционального мира ребенка;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обогащения словаря.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6012160" y="2852936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915816" y="4581128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словаря; развитие творчества и фантазии;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богащение эмоционального мира ребенка; раскрепощение и уверенность в себе.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3923928" y="4149080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0" y="3995678"/>
            <a:ext cx="2915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творческого мышления и воображения;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 жизненного опыта ребенка; совершенствование вербального  языка (доходчиво и правильно формулировать свои мысли).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547664" y="3717032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Виды работ по </a:t>
            </a: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1196752"/>
            <a:ext cx="2232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Обыгрывание этюдов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театрализация с использованием разных видов театра, костюмов персонажей, муз. сопровождения.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6096" y="1916832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Сказкотерапевтическое</a:t>
            </a:r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рисование</a:t>
            </a:r>
            <a:endParaRPr lang="ru-RU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0549" y="1700808"/>
            <a:ext cx="19134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Релаксация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муз. сопровождение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268760"/>
            <a:ext cx="25202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сказочных задач: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задания, вопросы, ответы, создание проблемных  ситуаций и т.д.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195736" y="548680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283968" y="476672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156176" y="764704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740352" y="764704"/>
            <a:ext cx="0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80312" y="3645024"/>
            <a:ext cx="1763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Стабилизация психических процессов, снятие  напряжение и заряд энергией.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8172400" y="2924944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580112" y="3429000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обогащения словаря;</a:t>
            </a: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проявления творчества и фантазии;</a:t>
            </a: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обогащение эмоционального мира ребенка;</a:t>
            </a:r>
            <a:endParaRPr lang="ru-RU" sz="1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6156176" y="2996952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131840" y="4149080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словаря; развитие творчества и фантазии; обогащение эмоционального мира ребенка;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раскрепощение и уверенность в себе.</a:t>
            </a:r>
            <a:r>
              <a:rPr lang="ru-RU" sz="1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низ 29"/>
          <p:cNvSpPr/>
          <p:nvPr/>
        </p:nvSpPr>
        <p:spPr>
          <a:xfrm>
            <a:off x="4211960" y="3789040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827584" y="3861048"/>
            <a:ext cx="2520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развитие творческого мышления и воображения;</a:t>
            </a:r>
          </a:p>
          <a:p>
            <a:pPr lvl="0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обогащение  жизненного опыт ребенка;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совершенствование вербального  языка (доходчиво и правильно формулировать свои мысли).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1907704" y="3573016"/>
            <a:ext cx="288032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pic>
        <p:nvPicPr>
          <p:cNvPr id="34" name="Рисунок 33" descr="SL272854.JPG"/>
          <p:cNvPicPr>
            <a:picLocks noChangeAspect="1"/>
          </p:cNvPicPr>
          <p:nvPr/>
        </p:nvPicPr>
        <p:blipFill>
          <a:blip r:embed="rId3" cstate="print">
            <a:lum bright="-20000" contrast="20000"/>
          </a:blip>
          <a:stretch>
            <a:fillRect/>
          </a:stretch>
        </p:blipFill>
        <p:spPr>
          <a:xfrm>
            <a:off x="2555776" y="2924944"/>
            <a:ext cx="4680520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Рисунок 34" descr="DSC03568.JPG"/>
          <p:cNvPicPr>
            <a:picLocks noChangeAspect="1"/>
          </p:cNvPicPr>
          <p:nvPr/>
        </p:nvPicPr>
        <p:blipFill>
          <a:blip r:embed="rId4" cstate="print">
            <a:lum bright="20000" contrast="37000"/>
          </a:blip>
          <a:srcRect l="14062" t="14583" r="14062" b="12500"/>
          <a:stretch>
            <a:fillRect/>
          </a:stretch>
        </p:blipFill>
        <p:spPr>
          <a:xfrm>
            <a:off x="3995936" y="2996952"/>
            <a:ext cx="4860032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SL272698.JPG"/>
          <p:cNvPicPr>
            <a:picLocks noChangeAspect="1"/>
          </p:cNvPicPr>
          <p:nvPr/>
        </p:nvPicPr>
        <p:blipFill>
          <a:blip r:embed="rId5" cstate="print">
            <a:lum contrast="31000"/>
          </a:blip>
          <a:srcRect l="14062" t="8333" r="12500" b="4166"/>
          <a:stretch>
            <a:fillRect/>
          </a:stretch>
        </p:blipFill>
        <p:spPr>
          <a:xfrm>
            <a:off x="1979712" y="2996952"/>
            <a:ext cx="4644008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SL272690.JPG"/>
          <p:cNvPicPr>
            <a:picLocks noChangeAspect="1"/>
          </p:cNvPicPr>
          <p:nvPr/>
        </p:nvPicPr>
        <p:blipFill>
          <a:blip r:embed="rId6" cstate="print">
            <a:lum contrast="21000"/>
          </a:blip>
          <a:stretch>
            <a:fillRect/>
          </a:stretch>
        </p:blipFill>
        <p:spPr>
          <a:xfrm>
            <a:off x="3347864" y="2897560"/>
            <a:ext cx="370790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37"/>
          <p:cNvSpPr txBox="1"/>
          <p:nvPr/>
        </p:nvSpPr>
        <p:spPr>
          <a:xfrm>
            <a:off x="179512" y="0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Таким образом, в сказке через восприятие сказочного мира можно создать необходимые условия не только  для развития или коррекции эмоциональной сферы дошкольника, но и для развития связной речи, обогатить его воображения.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xit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0"/>
            <a:ext cx="7056784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Font typeface="Wingdings" pitchFamily="2" charset="2"/>
              <a:buChar char="ü"/>
            </a:pP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воспитание и лечение сказкой;</a:t>
            </a:r>
          </a:p>
          <a:p>
            <a:pPr>
              <a:buFont typeface="Wingdings" pitchFamily="2" charset="2"/>
              <a:buChar char="ü"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процесс поиска смысла, расшифровка знаний о мире и системе взаимоотношений в нем;</a:t>
            </a:r>
          </a:p>
          <a:p>
            <a:pPr>
              <a:buFont typeface="Wingdings" pitchFamily="2" charset="2"/>
              <a:buChar char="ü"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процесс образования связи между сказочными событиями и поведением в реальной жизни;</a:t>
            </a:r>
          </a:p>
          <a:p>
            <a:pPr>
              <a:buFont typeface="Wingdings" pitchFamily="2" charset="2"/>
              <a:buChar char="ü"/>
            </a:pPr>
            <a:r>
              <a:rPr lang="ru-RU" sz="33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процесс ресурсов потенциала личности.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-3243"/>
            <a:ext cx="9172782" cy="68612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25360"/>
            <a:ext cx="7236296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ценностных ориентиров посредством сказки, формирование психологического здоровья дошкольников.</a:t>
            </a:r>
          </a:p>
          <a:p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обучать положительному </a:t>
            </a:r>
            <a:r>
              <a:rPr lang="ru-RU" sz="2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самоотношению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принятию других людей;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интерес к своей личности, раскрывать свое «Я», повышать самооценку;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 детей представление о внутреннем мире человека, о его месте в окружающем мире;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 детей умение чувствовать и понимать другого.</a:t>
            </a:r>
          </a:p>
          <a:p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-3243"/>
            <a:ext cx="9172782" cy="68612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0"/>
            <a:ext cx="80648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  <a:endParaRPr lang="ru-RU" sz="3200" dirty="0" smtClean="0"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делится на хороших и плохих людей, зверей и прочих существ, но добрых всегда больше и их любит удача. А злые плохо заканчивают свою биографию.</a:t>
            </a:r>
            <a:endParaRPr lang="ru-RU" sz="5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muzoplay.ru/img.php?aHR0cDovLzQuYnAuYmxvZ3Nwb3QuY29tLy1zTXROZVQ1R1NTRS9UNEs3MGVsY0dSSS9BQUFBQUFBQUJtYy9ESWVMczJKWEhZNC9zMTYwMC9CYWJhX1lhZ2EtMDIuanB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789040"/>
            <a:ext cx="2453983" cy="284395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3076" name="Picture 4" descr="http://www.stihi.ru/pics/2015/12/17/8075.jpg"/>
          <p:cNvPicPr>
            <a:picLocks noChangeAspect="1" noChangeArrowheads="1"/>
          </p:cNvPicPr>
          <p:nvPr/>
        </p:nvPicPr>
        <p:blipFill>
          <a:blip r:embed="rId4" cstate="print">
            <a:lum bright="-13000" contrast="7000"/>
          </a:blip>
          <a:srcRect/>
          <a:stretch>
            <a:fillRect/>
          </a:stretch>
        </p:blipFill>
        <p:spPr bwMode="auto">
          <a:xfrm rot="16200000">
            <a:off x="1324269" y="3292355"/>
            <a:ext cx="3010950" cy="213211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3082" name="Picture 10" descr="http://900igr.net/datai/literatura/Zmej-Gorynych/0009-009-Zmej-Gorynych-v-literature.jpg"/>
          <p:cNvPicPr>
            <a:picLocks noChangeAspect="1" noChangeArrowheads="1"/>
          </p:cNvPicPr>
          <p:nvPr/>
        </p:nvPicPr>
        <p:blipFill>
          <a:blip r:embed="rId5" cstate="print">
            <a:lum bright="-19000" contrast="17000"/>
          </a:blip>
          <a:srcRect/>
          <a:stretch>
            <a:fillRect/>
          </a:stretch>
        </p:blipFill>
        <p:spPr bwMode="auto">
          <a:xfrm>
            <a:off x="4067944" y="3284984"/>
            <a:ext cx="2254374" cy="28803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0"/>
            <a:ext cx="79573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Сказка формирует образ положительного Героя: доброго, умного, сильного, верного своему слову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http://www.chitalnya.ru/upload3/396/771bf23ef19a844bf6ac023a5245b79b.jpg"/>
          <p:cNvPicPr>
            <a:picLocks noChangeAspect="1" noChangeArrowheads="1"/>
          </p:cNvPicPr>
          <p:nvPr/>
        </p:nvPicPr>
        <p:blipFill>
          <a:blip r:embed="rId3" cstate="print">
            <a:lum bright="-23000" contrast="17000"/>
          </a:blip>
          <a:srcRect/>
          <a:stretch>
            <a:fillRect/>
          </a:stretch>
        </p:blipFill>
        <p:spPr bwMode="auto">
          <a:xfrm>
            <a:off x="5796136" y="2636912"/>
            <a:ext cx="2736304" cy="386104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2052" name="Picture 4" descr="http://nachalo4ka.ru/wp-content/uploads/2014/08/geroi-russkih-skazok-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780928"/>
            <a:ext cx="3538779" cy="3171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0"/>
            <a:ext cx="86044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Хорошее дело не с первой попытки получается. Сказочному Герою по три раза приходится идти на Змея Горыныча или на другое чудище, но смелость и упорство обязательно вознаграждается победой. </a:t>
            </a:r>
            <a:endParaRPr lang="ru-RU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astv.ru/content/BlogArticle/b5/32/b53267ec-fc8e-4df8-887e-13c52b14772b_1.jpg"/>
          <p:cNvPicPr>
            <a:picLocks noChangeAspect="1" noChangeArrowheads="1"/>
          </p:cNvPicPr>
          <p:nvPr/>
        </p:nvPicPr>
        <p:blipFill>
          <a:blip r:embed="rId3" cstate="print">
            <a:lum bright="-25000" contrast="25000"/>
          </a:blip>
          <a:srcRect/>
          <a:stretch>
            <a:fillRect/>
          </a:stretch>
        </p:blipFill>
        <p:spPr bwMode="auto">
          <a:xfrm>
            <a:off x="3131840" y="3501008"/>
            <a:ext cx="4965204" cy="30667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0"/>
            <a:ext cx="835292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Патриотизму. Главный Герой всегда с готовностью выходит защищать родную землю от захватчиков.</a:t>
            </a:r>
          </a:p>
          <a:p>
            <a:pPr algn="ctr">
              <a:buFont typeface="Wingdings" pitchFamily="2" charset="2"/>
              <a:buChar char="Ø"/>
            </a:pPr>
            <a:endParaRPr lang="ru-RU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www.rusvelikaia.ru/upload/iblock/89b/2938321f6f79c91d94e81108656c02eb.jpg"/>
          <p:cNvPicPr>
            <a:picLocks noChangeAspect="1" noChangeArrowheads="1"/>
          </p:cNvPicPr>
          <p:nvPr/>
        </p:nvPicPr>
        <p:blipFill>
          <a:blip r:embed="rId3" cstate="print">
            <a:lum bright="-12000" contrast="6000"/>
          </a:blip>
          <a:srcRect/>
          <a:stretch>
            <a:fillRect/>
          </a:stretch>
        </p:blipFill>
        <p:spPr bwMode="auto">
          <a:xfrm>
            <a:off x="3347864" y="2708920"/>
            <a:ext cx="4968552" cy="381642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5048" y="0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Любить родителей. Герой, выполняющий поручение отца или матери, всегда почитаем больше своих нерадивых братьев и сестер. И именно он получает в наследство полцарства. </a:t>
            </a:r>
          </a:p>
        </p:txBody>
      </p:sp>
      <p:pic>
        <p:nvPicPr>
          <p:cNvPr id="20482" name="Picture 2" descr="http://www.playing-field.ru/img/2015/051915/5605434"/>
          <p:cNvPicPr>
            <a:picLocks noChangeAspect="1" noChangeArrowheads="1"/>
          </p:cNvPicPr>
          <p:nvPr/>
        </p:nvPicPr>
        <p:blipFill>
          <a:blip r:embed="rId3" cstate="print">
            <a:lum bright="-10000" contrast="4000"/>
          </a:blip>
          <a:srcRect/>
          <a:stretch>
            <a:fillRect/>
          </a:stretch>
        </p:blipFill>
        <p:spPr bwMode="auto">
          <a:xfrm>
            <a:off x="3923928" y="3212976"/>
            <a:ext cx="4464496" cy="324036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asyen.ru/_ld/110/s5619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82" y="0"/>
            <a:ext cx="9172782" cy="68612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0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учит сказка?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Нельзя обманывать, быть жадным, предавать друзей. И, главное, сказка учит тому, что добро циклично, оно всегда возвращается к тому, кто помогает другим. Добро всегда побеждает зло! </a:t>
            </a:r>
          </a:p>
        </p:txBody>
      </p:sp>
      <p:sp>
        <p:nvSpPr>
          <p:cNvPr id="22530" name="AutoShape 2" descr="http://proxy.whoisaaronbrown.com/proxy/http:/otvet.imgsmail.ru/download/63bed80754a65201e0788d69bef79fa1_s-4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proxy.whoisaaronbrown.com/proxy/http:/otvet.imgsmail.ru/download/63bed80754a65201e0788d69bef79fa1_s-4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proxy.whoisaaronbrown.com/proxy/http:/otvet.imgsmail.ru/download/63bed80754a65201e0788d69bef79fa1_s-4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proxy.whoisaaronbrown.com/proxy/http:/otvet.imgsmail.ru/download/63bed80754a65201e0788d69bef79fa1_s-4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0" name="Picture 12" descr="http://i66.beon.ru/39/71/2537139/36/96387136/0.jpeg"/>
          <p:cNvPicPr>
            <a:picLocks noChangeAspect="1" noChangeArrowheads="1"/>
          </p:cNvPicPr>
          <p:nvPr/>
        </p:nvPicPr>
        <p:blipFill>
          <a:blip r:embed="rId3" cstate="print">
            <a:lum bright="-21000" contrast="21000"/>
          </a:blip>
          <a:srcRect/>
          <a:stretch>
            <a:fillRect/>
          </a:stretch>
        </p:blipFill>
        <p:spPr bwMode="auto">
          <a:xfrm>
            <a:off x="1763688" y="3356992"/>
            <a:ext cx="3779912" cy="30963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22542" name="Picture 14" descr="http://whysofeiw.com/photo/56b6b91dbaa12.jpg"/>
          <p:cNvPicPr>
            <a:picLocks noChangeAspect="1" noChangeArrowheads="1"/>
          </p:cNvPicPr>
          <p:nvPr/>
        </p:nvPicPr>
        <p:blipFill>
          <a:blip r:embed="rId4" cstate="print">
            <a:lum bright="-21000" contrast="38000"/>
          </a:blip>
          <a:srcRect/>
          <a:stretch>
            <a:fillRect/>
          </a:stretch>
        </p:blipFill>
        <p:spPr bwMode="auto">
          <a:xfrm>
            <a:off x="5724128" y="3429000"/>
            <a:ext cx="3233936" cy="316925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155" decel="100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155" decel="100000"/>
                                        <p:tgtEl>
                                          <p:spTgt spid="225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1155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277</TotalTime>
  <Words>715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Слайд 2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User</cp:lastModifiedBy>
  <cp:revision>30</cp:revision>
  <dcterms:created xsi:type="dcterms:W3CDTF">2016-05-28T12:04:40Z</dcterms:created>
  <dcterms:modified xsi:type="dcterms:W3CDTF">2017-03-27T06:22:01Z</dcterms:modified>
</cp:coreProperties>
</file>