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100738-C549-4E40-9F8F-9D1E57179C6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22D5CD-7736-407B-8737-2FDA4B1D2C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296143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КУМЖА</a:t>
            </a:r>
            <a:endParaRPr lang="ru-RU" sz="8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8136904" cy="3456384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anose="030B0504020000000003" pitchFamily="66" charset="0"/>
                <a:cs typeface="Times New Roman" pitchFamily="18" charset="0"/>
              </a:rPr>
              <a:t>ЦЕЛЬ экспозиции: </a:t>
            </a:r>
          </a:p>
          <a:p>
            <a:pPr algn="ctr"/>
            <a:endParaRPr lang="ru-RU" sz="6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Segoe Script" panose="030B0504020000000003" pitchFamily="66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anose="030B0504020000000003" pitchFamily="66" charset="0"/>
                <a:cs typeface="Times New Roman" pitchFamily="18" charset="0"/>
              </a:rPr>
              <a:t>ПРИВЛЕЧЕНИЕ ВНИМАНИЯ К ПРОБЛЕМЕ ИСЧЕЗНОВЕНИЯ РЕДКИХ ВИДОВ РЫБ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anose="030B0504020000000003" pitchFamily="66" charset="0"/>
                <a:cs typeface="Times New Roman" pitchFamily="18" charset="0"/>
              </a:rPr>
              <a:t>В ВОДОЕМАХ САНКТ-ПЕТЕРБУРГА 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dirty="0" smtClean="0">
                <a:latin typeface="Segoe Script" panose="030B0504020000000003" pitchFamily="66" charset="0"/>
                <a:cs typeface="Times New Roman" pitchFamily="18" charset="0"/>
              </a:rPr>
              <a:t>Автор: Ермакова Ирина Анатольевна, педагог </a:t>
            </a:r>
            <a:r>
              <a:rPr lang="ru-RU" sz="6000" dirty="0" smtClean="0">
                <a:latin typeface="Segoe Script" panose="030B0504020000000003" pitchFamily="66" charset="0"/>
                <a:cs typeface="Times New Roman" pitchFamily="18" charset="0"/>
              </a:rPr>
              <a:t>ОДОД ГБОУ школы 552 </a:t>
            </a:r>
            <a:r>
              <a:rPr lang="ru-RU" sz="6000" dirty="0" smtClean="0">
                <a:latin typeface="Segoe Script" panose="030B0504020000000003" pitchFamily="66" charset="0"/>
                <a:cs typeface="Times New Roman" pitchFamily="18" charset="0"/>
              </a:rPr>
              <a:t>Пушкинского </a:t>
            </a:r>
            <a:r>
              <a:rPr lang="ru-RU" sz="6000" dirty="0" smtClean="0">
                <a:latin typeface="Segoe Script" panose="030B0504020000000003" pitchFamily="66" charset="0"/>
                <a:cs typeface="Times New Roman" pitchFamily="18" charset="0"/>
              </a:rPr>
              <a:t>района</a:t>
            </a:r>
          </a:p>
          <a:p>
            <a:pPr algn="ctr"/>
            <a:r>
              <a:rPr lang="ru-RU" sz="6000" dirty="0" smtClean="0">
                <a:latin typeface="Segoe Script" panose="030B0504020000000003" pitchFamily="66" charset="0"/>
                <a:cs typeface="Times New Roman" pitchFamily="18" charset="0"/>
              </a:rPr>
              <a:t> Санкт-Петербурга</a:t>
            </a:r>
            <a:endParaRPr lang="ru-RU" sz="6000" b="1" dirty="0">
              <a:latin typeface="Segoe Script" panose="030B0504020000000003" pitchFamily="66" charset="0"/>
            </a:endParaRPr>
          </a:p>
        </p:txBody>
      </p:sp>
      <p:pic>
        <p:nvPicPr>
          <p:cNvPr id="1026" name="Picture 2" descr="C:\Users\1\Pictures\ИРИНА\1628456531_78-p-kumzha-riba-zhivaya-foto-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3276872" cy="23328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ПРОХОДНАЯ КУМЖА И ФОРЕЛЬ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68971"/>
            <a:ext cx="8229600" cy="208823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Ку́мжа</a:t>
            </a:r>
            <a:r>
              <a:rPr lang="ru-RU" sz="2800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— проходная, озёрная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или ручьевая рыба </a:t>
            </a:r>
            <a:r>
              <a:rPr lang="ru-RU" sz="2800" i="1" u="sng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 семейства лососёвых</a:t>
            </a:r>
            <a:endParaRPr lang="ru-RU" sz="2800" b="1" i="1" dirty="0" smtClean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Озёрная или ручьевая </a:t>
            </a:r>
            <a:r>
              <a:rPr lang="ru-RU" sz="2800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— жилые формы этого лосося называются </a:t>
            </a:r>
            <a:r>
              <a:rPr lang="ru-RU" sz="28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форелью</a:t>
            </a:r>
            <a:r>
              <a:rPr lang="ru-RU" sz="2800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-15593" b="9769"/>
          <a:stretch/>
        </p:blipFill>
        <p:spPr>
          <a:xfrm>
            <a:off x="2699792" y="2924945"/>
            <a:ext cx="6185843" cy="37002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610769"/>
            <a:ext cx="2987356" cy="32178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8575" y="493713"/>
            <a:ext cx="7845425" cy="8397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БЕЛОМОРСКО-БАЛТИЙСКИЙ ПОДВИД</a:t>
            </a:r>
            <a:br>
              <a:rPr lang="ru-RU" sz="3600" b="1" dirty="0" smtClean="0">
                <a:cs typeface="Times New Roman" pitchFamily="18" charset="0"/>
              </a:rPr>
            </a:br>
            <a:r>
              <a:rPr lang="en-US" i="1" dirty="0"/>
              <a:t>Salmo </a:t>
            </a:r>
            <a:r>
              <a:rPr lang="en-US" i="1" dirty="0" err="1"/>
              <a:t>trutta</a:t>
            </a:r>
            <a:endParaRPr lang="ru-RU" sz="3600" b="1" i="1" dirty="0"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1333500"/>
            <a:ext cx="9036050" cy="493871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Популяции кумжи бассейна Балтийского моря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в Санкт-Петербурге представлены проходной морской формой и жилой формой – ручьевой форелью.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Уязвимый подвид</a:t>
            </a: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Вид занесен в Красные книги Российской Федерации и СПб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0652" t="21698" r="50291" b="7291"/>
          <a:stretch/>
        </p:blipFill>
        <p:spPr>
          <a:xfrm>
            <a:off x="428596" y="3929066"/>
            <a:ext cx="1964166" cy="2678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4000504"/>
            <a:ext cx="2035604" cy="26159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48130" r="1703" b="44364"/>
          <a:stretch/>
        </p:blipFill>
        <p:spPr>
          <a:xfrm>
            <a:off x="2786050" y="4286256"/>
            <a:ext cx="3714776" cy="23161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6280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КАК ВЫГЛЯДИТ КУМЖА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1176735"/>
            <a:ext cx="4909094" cy="526297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Кумжа балтийская похожа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на другие подвиды рыб.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Имеется боковая линия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с многочисленными черными пятнами. Нередко пятна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в виде буквы «х».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Спинной плавник и бока головы с круглыми пятнами.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Размер проходной кумжи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30-70 см, масса – 1-5 кг.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Масса ручьевой форели – обычно до 1 кг, редко до 2 кг.</a:t>
            </a:r>
          </a:p>
        </p:txBody>
      </p:sp>
      <p:pic>
        <p:nvPicPr>
          <p:cNvPr id="3074" name="Picture 2" descr="C:\Users\1\Pictures\ИРИНА\kumzha-riba-foto-DC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0615" y="1628800"/>
            <a:ext cx="3725136" cy="3787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ЧЕМ ОТЛИЧАЕТСЯ КУМЖА ОТ ЛОСОСЯ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Одно  из основных отличий кумжи от лосося – короткий и широкий хвост.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Тело кумжи часто покрыто черными пятнами не только выше, но обычно и ниже боковой линии.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Балтийская кумжа отличается серебристым окрасом.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В период нереста приобретает более темную окраску, так называемый брачный наряд.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_20230314_101902_edit_1357432309652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12320" y="2276872"/>
            <a:ext cx="3931680" cy="3888432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8206680" cy="11620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МЕСТА ОБИТАНИЯ </a:t>
            </a:r>
            <a:br>
              <a:rPr lang="ru-RU" sz="3600" b="1" dirty="0" smtClean="0"/>
            </a:br>
            <a:r>
              <a:rPr lang="ru-RU" sz="3600" b="1" dirty="0" smtClean="0"/>
              <a:t>В САНКТ-ПЕТЕРБУРГЕ И ОКРЕСТНОСТЯХ</a:t>
            </a:r>
            <a:endParaRPr lang="ru-RU" sz="36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5328592" cy="499296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2600" b="1" u="sng" dirty="0" smtClean="0">
                <a:solidFill>
                  <a:srgbClr val="C00000"/>
                </a:solidFill>
                <a:latin typeface="+mj-lt"/>
              </a:rPr>
              <a:t>Проходная морская форма </a:t>
            </a:r>
            <a:r>
              <a:rPr lang="ru-RU" sz="2600" dirty="0" smtClean="0">
                <a:latin typeface="+mj-lt"/>
              </a:rPr>
              <a:t>обитает в водотоках бассейна Финского залива – реках </a:t>
            </a:r>
            <a:r>
              <a:rPr lang="ru-RU" sz="2600" dirty="0" err="1" smtClean="0">
                <a:latin typeface="+mj-lt"/>
              </a:rPr>
              <a:t>Гладышевке</a:t>
            </a:r>
            <a:r>
              <a:rPr lang="ru-RU" sz="2600" dirty="0" smtClean="0">
                <a:latin typeface="+mj-lt"/>
              </a:rPr>
              <a:t>-Черной, Приветной, ручьях </a:t>
            </a:r>
            <a:r>
              <a:rPr lang="ru-RU" sz="2600" dirty="0" err="1" smtClean="0">
                <a:latin typeface="+mj-lt"/>
              </a:rPr>
              <a:t>Ушковский</a:t>
            </a:r>
            <a:r>
              <a:rPr lang="ru-RU" sz="2600" dirty="0" smtClean="0">
                <a:latin typeface="+mj-lt"/>
              </a:rPr>
              <a:t>, Быстрый, Жемчужный; ранее заходила на нерест в реки </a:t>
            </a:r>
          </a:p>
          <a:p>
            <a:pPr algn="ctr"/>
            <a:r>
              <a:rPr lang="ru-RU" sz="2600" dirty="0" smtClean="0">
                <a:latin typeface="+mj-lt"/>
              </a:rPr>
              <a:t>Стрелку и </a:t>
            </a:r>
            <a:r>
              <a:rPr lang="ru-RU" sz="2600" dirty="0" err="1" smtClean="0">
                <a:latin typeface="+mj-lt"/>
              </a:rPr>
              <a:t>Шингарку</a:t>
            </a:r>
            <a:r>
              <a:rPr lang="ru-RU" sz="2600" dirty="0" smtClean="0">
                <a:latin typeface="+mj-lt"/>
              </a:rPr>
              <a:t>.</a:t>
            </a:r>
          </a:p>
          <a:p>
            <a:pPr algn="ctr">
              <a:spcBef>
                <a:spcPts val="0"/>
              </a:spcBef>
            </a:pPr>
            <a:r>
              <a:rPr lang="ru-RU" sz="2600" b="1" u="sng" dirty="0" smtClean="0">
                <a:solidFill>
                  <a:srgbClr val="C00000"/>
                </a:solidFill>
                <a:latin typeface="+mj-lt"/>
              </a:rPr>
              <a:t>Ручьевая форель </a:t>
            </a:r>
            <a:r>
              <a:rPr lang="ru-RU" sz="2600" dirty="0" smtClean="0">
                <a:latin typeface="+mj-lt"/>
              </a:rPr>
              <a:t>обитает в верховьях рек Сестры, Стрелки и </a:t>
            </a:r>
            <a:r>
              <a:rPr lang="ru-RU" sz="2600" dirty="0" err="1" smtClean="0">
                <a:latin typeface="+mj-lt"/>
              </a:rPr>
              <a:t>Шунгарки</a:t>
            </a:r>
            <a:r>
              <a:rPr lang="ru-RU" sz="2600" dirty="0" smtClean="0">
                <a:latin typeface="+mj-lt"/>
              </a:rPr>
              <a:t>, ранее встречалась </a:t>
            </a:r>
          </a:p>
          <a:p>
            <a:pPr algn="ctr">
              <a:spcBef>
                <a:spcPts val="0"/>
              </a:spcBef>
            </a:pPr>
            <a:r>
              <a:rPr lang="ru-RU" sz="2600" dirty="0" smtClean="0">
                <a:latin typeface="+mj-lt"/>
              </a:rPr>
              <a:t>в городской черте </a:t>
            </a:r>
          </a:p>
          <a:p>
            <a:pPr algn="ctr">
              <a:spcBef>
                <a:spcPts val="0"/>
              </a:spcBef>
            </a:pPr>
            <a:r>
              <a:rPr lang="ru-RU" sz="2600" dirty="0" smtClean="0">
                <a:latin typeface="+mj-lt"/>
              </a:rPr>
              <a:t>в реках Ижора и </a:t>
            </a:r>
            <a:r>
              <a:rPr lang="ru-RU" sz="2600" dirty="0" err="1" smtClean="0">
                <a:latin typeface="+mj-lt"/>
              </a:rPr>
              <a:t>Охта</a:t>
            </a:r>
            <a:r>
              <a:rPr lang="ru-RU" sz="2600" dirty="0" smtClean="0">
                <a:latin typeface="+mj-lt"/>
              </a:rPr>
              <a:t>.</a:t>
            </a:r>
          </a:p>
          <a:p>
            <a:pPr algn="ctr"/>
            <a:endParaRPr lang="ru-RU" sz="2600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ОСНОВНЫЕ ПРИЧИНЫ </a:t>
            </a:r>
            <a:br>
              <a:rPr lang="ru-RU" sz="3600" b="1" dirty="0" smtClean="0"/>
            </a:br>
            <a:r>
              <a:rPr lang="ru-RU" sz="3600" b="1" dirty="0" smtClean="0"/>
              <a:t>ЧАСТИЧНОГО ИСЧЕЗНОВЕНИЯ РЫБ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4584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002060"/>
                </a:solidFill>
                <a:latin typeface="+mj-lt"/>
              </a:rPr>
              <a:t>Утрата нерестово-выростных угодий вследствие: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строительства на реках плотин;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проведения различный гидротехнических работ в водоемах;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несоблюдение правил рыболовства и браконьерский лов в реках во время нерестовой миграции и нереста.</a:t>
            </a:r>
            <a:endParaRPr lang="ru-RU" sz="2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Picture 2" descr="https://megaribolov.ru/images/siteimage/krasnaya_kniga/krasnaya_kniga_Rossii/kumja_belomorsko-baltiyskiy-podvid/kumja_belomorsko-baltiyskiy-podvid_krasnaya_kniga_rossi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" t="26311" r="-234" b="30931"/>
          <a:stretch/>
        </p:blipFill>
        <p:spPr bwMode="auto">
          <a:xfrm>
            <a:off x="4138464" y="4971751"/>
            <a:ext cx="4548336" cy="155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МЕРЫ ОХРАНЫ КУМЖИ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96855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Необходим полный запрет всех видов лова форели в Санкт-Петербурге и Ленинградской области.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Необходима мелиорация нерестилищ.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Необходимо </a:t>
            </a:r>
            <a:r>
              <a:rPr lang="ru-RU" sz="2800" dirty="0" smtClean="0">
                <a:solidFill>
                  <a:schemeClr val="bg1"/>
                </a:solidFill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величение объемов искусственного воспроизводства с выращиванием молоди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до возраста 2-х лет.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Соблюдение правил охраны на территории ООПТ СПб и области  (в заказнике «</a:t>
            </a:r>
            <a:r>
              <a:rPr lang="ru-RU" sz="2800" dirty="0" err="1" smtClean="0">
                <a:solidFill>
                  <a:schemeClr val="bg1"/>
                </a:solidFill>
                <a:latin typeface="+mj-lt"/>
              </a:rPr>
              <a:t>Гладышевский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»).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Создание новых ООПТ на нерестилищах и местах постоянного обитания молоди.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333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Constantia</vt:lpstr>
      <vt:lpstr>Segoe Script</vt:lpstr>
      <vt:lpstr>Segoe UI</vt:lpstr>
      <vt:lpstr>Times New Roman</vt:lpstr>
      <vt:lpstr>Wingdings</vt:lpstr>
      <vt:lpstr>Wingdings 2</vt:lpstr>
      <vt:lpstr>Поток</vt:lpstr>
      <vt:lpstr>КУМЖА</vt:lpstr>
      <vt:lpstr>ПРОХОДНАЯ КУМЖА И ФОРЕЛЬ</vt:lpstr>
      <vt:lpstr>БЕЛОМОРСКО-БАЛТИЙСКИЙ ПОДВИД Salmo trutta</vt:lpstr>
      <vt:lpstr>КАК ВЫГЛЯДИТ КУМЖА</vt:lpstr>
      <vt:lpstr>ЧЕМ ОТЛИЧАЕТСЯ КУМЖА ОТ ЛОСОСЯ</vt:lpstr>
      <vt:lpstr>МЕСТА ОБИТАНИЯ  В САНКТ-ПЕТЕРБУРГЕ И ОКРЕСТНОСТЯХ</vt:lpstr>
      <vt:lpstr>ОСНОВНЫЕ ПРИЧИНЫ  ЧАСТИЧНОГО ИСЧЕЗНОВЕНИЯ РЫБ</vt:lpstr>
      <vt:lpstr>МЕРЫ ОХРАНЫ КУМЖИ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22</cp:revision>
  <dcterms:created xsi:type="dcterms:W3CDTF">2023-03-14T06:24:39Z</dcterms:created>
  <dcterms:modified xsi:type="dcterms:W3CDTF">2023-12-13T11:48:06Z</dcterms:modified>
</cp:coreProperties>
</file>