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1EDCD-2AB3-F109-8E21-D2429553C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F91929-F816-9838-4CFE-56B12F589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7A8183-9FE3-7599-DEAF-0C70757D9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9C0764-F3BC-A95A-14D5-434DDD792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9FF962-B444-B1A3-275A-44D4A12CD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4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B9DDB5-C39F-B31A-829B-B23ABC496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CE383DE-4CB8-2D86-417A-3F450229F9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B226F7-E252-45BD-1787-E92549365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EE26DE-76EE-FD13-D1FA-75E5F5E7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36BFF5-D698-B52B-8089-57F5EE70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5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469BABC-8C80-2F24-55BF-76332CD7EC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4E3E5D-CD16-AAC3-7410-EB10B6CAB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76764C-DE38-D32B-5B9C-E7096039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A257B-A190-8510-48D0-2B0B7048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DA8ABD-4B57-4A0A-3A20-70DBFB669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1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98EA5-517E-D87B-0945-F202FB411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6217A0-DC93-9D33-44FB-063B2F801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DC924E-90BC-4827-64CB-2EE00C6BF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922269-A4F8-6193-588C-052A8F27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BA0588-97E3-226F-989B-F4843545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1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2C2CB-4EB6-6DCC-8D6B-45FFB016D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07DC12-864F-10E0-A0DA-6CFC04B27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87C32D-CB8C-01FC-B535-4DDD9521A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18A675-54D8-7255-DF9E-DB923A180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467166-2404-3DE6-16D7-707DF5F6D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0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073F0-2C4C-4F75-5AF4-C37ACD42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642877-746B-2CC7-926A-27CFBDB19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9DF5C6-F6FB-C4EA-D48C-FF1B3A9CB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1B54B4-B950-796A-6A16-07270EF95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BA0F01-99A8-A200-80ED-3E2BA7FB4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AC6C49-36C1-5852-4AD8-A8646BAEA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3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C6EB5-7096-84BF-B935-2F1FA47D2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AA82BA-1ED8-7E24-BB8D-5415CD325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1A6D0B-B635-FB9D-4012-225B60EDF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878C91A-C35A-7FB0-FB3E-86AF544EBA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4B80E94-6E66-2D14-D3CC-BCFF36EDFF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AFA5A19-9DB1-E611-191A-A78F98F9C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0AAA6F-E7C8-665E-FF57-9FB399635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160B65-745D-F9D5-F9CC-0A995A80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6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8A77C-8F8D-1A94-E601-698E887C6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63F2C57-54ED-BA55-3D20-F7771D16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BBD3D3B-C527-EE5B-65F9-722AC927F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AB1B67-CB0B-8355-BFA9-D8A099426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54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01AB07D-69EF-02E2-8A75-11BC84436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0264980-FEF1-2DDA-CA0B-C4350C0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396D53-7CB3-9951-A0A8-F4496BCB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8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DE3CA8-618B-B4F9-ABBB-F0EB6FA6E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FE30F0-60B4-8724-0E8F-70778F768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CACD2A-020D-D2BA-B8C4-3B2629076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99E306-60BC-8170-9113-DDDE41569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F42754-8BED-6F91-BF84-38BDE295B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995EB3-36FF-B44A-0A24-8D943B64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552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E1DBB-0DDB-CA9C-23C9-3F6C58318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FEE725D-B3BF-EB69-8BB6-3F62EBBD6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9ABC8E-E548-2E99-AAC0-3D0432634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9E470E-F28A-F04F-6961-6090E5F57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19FE44-80EA-FE36-A7E6-0C91130B4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0FCEAA-2C0B-DDC2-4975-1E8D32C11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3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621A4-E4D4-0676-727E-885922D07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8F3971-058A-E8F8-DCA8-2A6ED3297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121B5B-23F6-957B-EEB3-C6880C891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66657-0FC5-4E03-BCF2-126A7114F532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D6B81A-EFF8-64F4-2CE1-83DD32DF2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C5040D-85B1-B73A-1719-2EC984CF7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6471-2B55-4F2A-8B9D-0A8D23D7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8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0EAE05-9770-FC58-A39D-BC676AA852B3}"/>
              </a:ext>
            </a:extLst>
          </p:cNvPr>
          <p:cNvSpPr txBox="1"/>
          <p:nvPr/>
        </p:nvSpPr>
        <p:spPr>
          <a:xfrm>
            <a:off x="535023" y="247894"/>
            <a:ext cx="114883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Тип плоские черви. Общая характеристика, многообразие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 Black" panose="020B0A04020102020204" pitchFamily="34" charset="0"/>
              </a:rPr>
              <a:t>Живут свободно в природе, многие поселяются на теле хозяина (в т.ч. человека)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 Black" panose="020B0A04020102020204" pitchFamily="34" charset="0"/>
              </a:rPr>
              <a:t>Тело формируется из трёх слоёв: </a:t>
            </a:r>
            <a:r>
              <a:rPr lang="ru-RU" u="sng" dirty="0">
                <a:latin typeface="Arial Black" panose="020B0A04020102020204" pitchFamily="34" charset="0"/>
              </a:rPr>
              <a:t>ЭКТОДЕРМЫ, мезодермы, ЭНТОДЕРМЫ </a:t>
            </a:r>
          </a:p>
          <a:p>
            <a:r>
              <a:rPr lang="ru-RU" dirty="0">
                <a:latin typeface="Arial Black" panose="020B0A04020102020204" pitchFamily="34" charset="0"/>
              </a:rPr>
              <a:t>                                                                                                                                                                    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ТРЁХСЛОЙНЫЕ</a:t>
            </a: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C8A9AD58-37D0-9CCB-A760-BBA5C1BADAA9}"/>
              </a:ext>
            </a:extLst>
          </p:cNvPr>
          <p:cNvSpPr/>
          <p:nvPr/>
        </p:nvSpPr>
        <p:spPr>
          <a:xfrm rot="10154236">
            <a:off x="2878931" y="1764696"/>
            <a:ext cx="5795860" cy="8454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57CE64FC-294B-44C4-FB76-DED2D7521597}"/>
              </a:ext>
            </a:extLst>
          </p:cNvPr>
          <p:cNvCxnSpPr/>
          <p:nvPr/>
        </p:nvCxnSpPr>
        <p:spPr>
          <a:xfrm>
            <a:off x="8702751" y="1439694"/>
            <a:ext cx="1131913" cy="266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D04B301-3BBE-CBFA-1E36-D7CE14C23C12}"/>
              </a:ext>
            </a:extLst>
          </p:cNvPr>
          <p:cNvSpPr txBox="1"/>
          <p:nvPr/>
        </p:nvSpPr>
        <p:spPr>
          <a:xfrm>
            <a:off x="8998085" y="4117350"/>
            <a:ext cx="2762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highlight>
                  <a:srgbClr val="FFFF00"/>
                </a:highlight>
              </a:rPr>
              <a:t>Образуются внутренние органы животных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D249A4-CDB3-B47B-E4B9-4CBC3709C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250" y="2979274"/>
            <a:ext cx="4847422" cy="363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09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80958E-75C7-5B43-928C-A74258543139}"/>
              </a:ext>
            </a:extLst>
          </p:cNvPr>
          <p:cNvSpPr txBox="1"/>
          <p:nvPr/>
        </p:nvSpPr>
        <p:spPr>
          <a:xfrm>
            <a:off x="347870" y="168965"/>
            <a:ext cx="111318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ПЛОСКИЕ ЧЕРВИ: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rgbClr val="FF0000"/>
                </a:solidFill>
                <a:highlight>
                  <a:srgbClr val="FFFF00"/>
                </a:highlight>
              </a:rPr>
              <a:t>Двусторонне-симметричные </a:t>
            </a:r>
            <a:r>
              <a:rPr lang="ru-RU" sz="4800" b="1" dirty="0">
                <a:solidFill>
                  <a:srgbClr val="FF0000"/>
                </a:solidFill>
              </a:rPr>
              <a:t>животные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rgbClr val="FF0000"/>
                </a:solidFill>
              </a:rPr>
              <a:t>Тело формируется из трёх слоёв: </a:t>
            </a:r>
            <a:r>
              <a:rPr lang="ru-RU" sz="4800" b="1" u="sng" dirty="0">
                <a:solidFill>
                  <a:srgbClr val="FF0000"/>
                </a:solidFill>
              </a:rPr>
              <a:t>эктодермы, энтодермы, мезодермы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rgbClr val="FF0000"/>
                </a:solidFill>
              </a:rPr>
              <a:t>Отсутствует полость тела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rgbClr val="FF0000"/>
                </a:solidFill>
              </a:rPr>
              <a:t>Пищевая система </a:t>
            </a:r>
            <a:r>
              <a:rPr lang="ru-RU" sz="4800" b="1" dirty="0">
                <a:solidFill>
                  <a:schemeClr val="accent5">
                    <a:lumMod val="75000"/>
                  </a:schemeClr>
                </a:solidFill>
              </a:rPr>
              <a:t>ЗАМКНУТАЯ или отсутствует вообще</a:t>
            </a:r>
          </a:p>
        </p:txBody>
      </p:sp>
    </p:spTree>
    <p:extLst>
      <p:ext uri="{BB962C8B-B14F-4D97-AF65-F5344CB8AC3E}">
        <p14:creationId xmlns:p14="http://schemas.microsoft.com/office/powerpoint/2010/main" val="1184199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54BA81-35AF-5157-5A8E-097195D76F1E}"/>
              </a:ext>
            </a:extLst>
          </p:cNvPr>
          <p:cNvSpPr txBox="1"/>
          <p:nvPr/>
        </p:nvSpPr>
        <p:spPr>
          <a:xfrm>
            <a:off x="243190" y="116732"/>
            <a:ext cx="11877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У червей покровы с мышечными волокнами </a:t>
            </a:r>
            <a:r>
              <a:rPr lang="ru-RU" sz="3200" dirty="0">
                <a:solidFill>
                  <a:srgbClr val="FF0000"/>
                </a:solidFill>
              </a:rPr>
              <a:t>образуют кожно-мышечный мешок</a:t>
            </a: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487D8CE4-FD8E-0207-F16C-7A204FB4F1F0}"/>
              </a:ext>
            </a:extLst>
          </p:cNvPr>
          <p:cNvSpPr/>
          <p:nvPr/>
        </p:nvSpPr>
        <p:spPr>
          <a:xfrm rot="10248785">
            <a:off x="3397586" y="1414342"/>
            <a:ext cx="4829381" cy="310157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28211A-C65B-B29B-E591-885953F4797F}"/>
              </a:ext>
            </a:extLst>
          </p:cNvPr>
          <p:cNvSpPr txBox="1"/>
          <p:nvPr/>
        </p:nvSpPr>
        <p:spPr>
          <a:xfrm>
            <a:off x="700391" y="1030813"/>
            <a:ext cx="30350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их тело может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сокращаться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скручиваться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изгибаться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1EFC86-237B-06C1-080E-C5B7273C5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645" y="1945532"/>
            <a:ext cx="6420253" cy="4340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4AE747-7E30-4CCC-F70B-EE6620E32E1A}"/>
              </a:ext>
            </a:extLst>
          </p:cNvPr>
          <p:cNvSpPr txBox="1"/>
          <p:nvPr/>
        </p:nvSpPr>
        <p:spPr>
          <a:xfrm>
            <a:off x="700391" y="4202349"/>
            <a:ext cx="2889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ДВУСТОРОННЕ-СИММЕТРИЧНЫЕ ЖИВОТНЫЕ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92ECC285-BCBB-6CAB-491E-9ABA70D5F02C}"/>
              </a:ext>
            </a:extLst>
          </p:cNvPr>
          <p:cNvCxnSpPr/>
          <p:nvPr/>
        </p:nvCxnSpPr>
        <p:spPr>
          <a:xfrm>
            <a:off x="2762655" y="4664014"/>
            <a:ext cx="2743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15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25FA5C-ACCA-69E9-8C6D-B3E1E90AAB00}"/>
              </a:ext>
            </a:extLst>
          </p:cNvPr>
          <p:cNvSpPr txBox="1"/>
          <p:nvPr/>
        </p:nvSpPr>
        <p:spPr>
          <a:xfrm>
            <a:off x="0" y="97277"/>
            <a:ext cx="12052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ФОРМА ТЕЛА  -  УПЛОЩЕННАЯ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0000"/>
                </a:solidFill>
              </a:rPr>
              <a:t>ЛИСТОВИДНАЯ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0000"/>
                </a:solidFill>
              </a:rPr>
              <a:t>ЛЕНТОВИДНАЯ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136395-7F70-AEE3-B3F0-728B8DB74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22" y="1482272"/>
            <a:ext cx="10714156" cy="492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39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77A273-2C8F-E0EE-FF4F-F40E30C51B26}"/>
              </a:ext>
            </a:extLst>
          </p:cNvPr>
          <p:cNvSpPr txBox="1"/>
          <p:nvPr/>
        </p:nvSpPr>
        <p:spPr>
          <a:xfrm>
            <a:off x="223736" y="107005"/>
            <a:ext cx="95585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Ресничные черви – </a:t>
            </a:r>
            <a:r>
              <a:rPr lang="ru-RU" sz="3200" b="1" dirty="0" err="1">
                <a:solidFill>
                  <a:srgbClr val="FF0000"/>
                </a:solidFill>
              </a:rPr>
              <a:t>планарии</a:t>
            </a:r>
            <a:r>
              <a:rPr lang="ru-RU" sz="3200" b="1" dirty="0">
                <a:solidFill>
                  <a:srgbClr val="FF0000"/>
                </a:solidFill>
              </a:rPr>
              <a:t>.</a:t>
            </a:r>
            <a:r>
              <a:rPr lang="ru-RU" sz="3200" dirty="0"/>
              <a:t> Хищники. Питаются мелкими животными. Места обитания: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Моря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Пресные водоёмы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суша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5DB52B-F425-EDB2-668E-CA7F78C5D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634" y="1040859"/>
            <a:ext cx="6682903" cy="57101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BDC8A0-2D78-3D7C-FA59-C84218CFB453}"/>
              </a:ext>
            </a:extLst>
          </p:cNvPr>
          <p:cNvSpPr txBox="1"/>
          <p:nvPr/>
        </p:nvSpPr>
        <p:spPr>
          <a:xfrm>
            <a:off x="223736" y="2658204"/>
            <a:ext cx="31128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Тело покрыто ресничками. Выделяет слизь.  Реснички двигаются и </a:t>
            </a:r>
            <a:r>
              <a:rPr lang="ru-RU" sz="2400" b="1" dirty="0" err="1"/>
              <a:t>планария</a:t>
            </a:r>
            <a:r>
              <a:rPr lang="ru-RU" sz="2400" b="1" dirty="0"/>
              <a:t> плывёт в воде.</a:t>
            </a:r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sz="2400" b="1" dirty="0"/>
              <a:t>Сокращение кожно-мускульного мешка – </a:t>
            </a:r>
            <a:r>
              <a:rPr lang="ru-RU" sz="2400" b="1" dirty="0" err="1"/>
              <a:t>планария</a:t>
            </a:r>
            <a:r>
              <a:rPr lang="ru-RU" sz="2400" b="1" dirty="0"/>
              <a:t> ползёт</a:t>
            </a:r>
          </a:p>
        </p:txBody>
      </p:sp>
    </p:spTree>
    <p:extLst>
      <p:ext uri="{BB962C8B-B14F-4D97-AF65-F5344CB8AC3E}">
        <p14:creationId xmlns:p14="http://schemas.microsoft.com/office/powerpoint/2010/main" val="360491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E0B464-3A18-175F-7A9F-7F190EAC3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621" y="-1"/>
            <a:ext cx="7999378" cy="48151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112140-A6A3-5E4F-00F6-D5F931C1F5C0}"/>
              </a:ext>
            </a:extLst>
          </p:cNvPr>
          <p:cNvSpPr txBox="1"/>
          <p:nvPr/>
        </p:nvSpPr>
        <p:spPr>
          <a:xfrm>
            <a:off x="7684851" y="520429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лестничная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706AFC-D05E-46FA-5907-4F93B1BF032D}"/>
              </a:ext>
            </a:extLst>
          </p:cNvPr>
          <p:cNvSpPr txBox="1"/>
          <p:nvPr/>
        </p:nvSpPr>
        <p:spPr>
          <a:xfrm>
            <a:off x="9445557" y="5107021"/>
            <a:ext cx="2655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Бесполое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Половым путём (гермафродит)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409EF3-05F1-CA08-5A80-4E9180F1E263}"/>
              </a:ext>
            </a:extLst>
          </p:cNvPr>
          <p:cNvSpPr txBox="1"/>
          <p:nvPr/>
        </p:nvSpPr>
        <p:spPr>
          <a:xfrm>
            <a:off x="496112" y="651753"/>
            <a:ext cx="2966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Ветвящиеся каналы открываются на поверхности тела – жидкие продукты обмена удаляются через них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4D5DF1B8-8AFC-E8A4-087B-BBA701F08671}"/>
              </a:ext>
            </a:extLst>
          </p:cNvPr>
          <p:cNvCxnSpPr/>
          <p:nvPr/>
        </p:nvCxnSpPr>
        <p:spPr>
          <a:xfrm>
            <a:off x="2597286" y="1673157"/>
            <a:ext cx="1731523" cy="622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7C6241F-59BF-A10D-CE42-B63D326005D8}"/>
              </a:ext>
            </a:extLst>
          </p:cNvPr>
          <p:cNvCxnSpPr>
            <a:endCxn id="3" idx="2"/>
          </p:cNvCxnSpPr>
          <p:nvPr/>
        </p:nvCxnSpPr>
        <p:spPr>
          <a:xfrm flipV="1">
            <a:off x="8192310" y="4815190"/>
            <a:ext cx="0" cy="466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F43E32BC-DA9E-B896-BDCA-6D4652F5B9C0}"/>
              </a:ext>
            </a:extLst>
          </p:cNvPr>
          <p:cNvCxnSpPr/>
          <p:nvPr/>
        </p:nvCxnSpPr>
        <p:spPr>
          <a:xfrm flipV="1">
            <a:off x="11245174" y="4883285"/>
            <a:ext cx="350196" cy="943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59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34A17D-6FBB-1F77-DFD7-662624FE0E8C}"/>
              </a:ext>
            </a:extLst>
          </p:cNvPr>
          <p:cNvSpPr txBox="1"/>
          <p:nvPr/>
        </p:nvSpPr>
        <p:spPr>
          <a:xfrm>
            <a:off x="3190672" y="0"/>
            <a:ext cx="5357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Пищевая система ЗАМКНУТАЯ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9AF9B1-51CA-E0B4-8F8C-7742B75A4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69" y="523220"/>
            <a:ext cx="11717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15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3A7D74-2E44-4E2E-8DCA-601984808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109" y="0"/>
            <a:ext cx="1005807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30EBEF-E21B-8442-2605-3B80D2F342B6}"/>
              </a:ext>
            </a:extLst>
          </p:cNvPr>
          <p:cNvSpPr txBox="1"/>
          <p:nvPr/>
        </p:nvSpPr>
        <p:spPr>
          <a:xfrm>
            <a:off x="10068128" y="651753"/>
            <a:ext cx="211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РЕГЕНИРАЦИЯ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F7860C-CE5D-CD35-500B-4C61034913C5}"/>
              </a:ext>
            </a:extLst>
          </p:cNvPr>
          <p:cNvSpPr txBox="1"/>
          <p:nvPr/>
        </p:nvSpPr>
        <p:spPr>
          <a:xfrm>
            <a:off x="9561963" y="1867711"/>
            <a:ext cx="24951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ПЛАНАРИЯ МОЖЕТ  распадаться на куски. Из каждого куска восстанавливает целое тело</a:t>
            </a:r>
          </a:p>
        </p:txBody>
      </p:sp>
    </p:spTree>
    <p:extLst>
      <p:ext uri="{BB962C8B-B14F-4D97-AF65-F5344CB8AC3E}">
        <p14:creationId xmlns:p14="http://schemas.microsoft.com/office/powerpoint/2010/main" val="1749848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98FFCB-4B56-8303-C77A-79E3C8EDA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45" y="77821"/>
            <a:ext cx="11147898" cy="678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61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40DB5C-052D-4D7E-2DF5-E2DB180FA9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09" y="136187"/>
            <a:ext cx="11800733" cy="650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41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166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Laptop</dc:creator>
  <cp:lastModifiedBy>Laptop</cp:lastModifiedBy>
  <cp:revision>1</cp:revision>
  <dcterms:created xsi:type="dcterms:W3CDTF">2023-11-22T04:25:07Z</dcterms:created>
  <dcterms:modified xsi:type="dcterms:W3CDTF">2023-11-22T05:31:18Z</dcterms:modified>
</cp:coreProperties>
</file>