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6" d="100"/>
          <a:sy n="66" d="100"/>
        </p:scale>
        <p:origin x="-1506" y="-14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2B5FB2D-FC56-4250-B1B5-9045AAC3707E}" type="datetimeFigureOut">
              <a:rPr lang="ru-RU" smtClean="0"/>
              <a:t>13.12.2023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5581839-4E35-4FAD-A023-563E17C39FE8}"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2B5FB2D-FC56-4250-B1B5-9045AAC3707E}" type="datetimeFigureOut">
              <a:rPr lang="ru-RU" smtClean="0"/>
              <a:t>13.12.2023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5581839-4E35-4FAD-A023-563E17C39FE8}"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2B5FB2D-FC56-4250-B1B5-9045AAC3707E}" type="datetimeFigureOut">
              <a:rPr lang="ru-RU" smtClean="0"/>
              <a:t>13.12.2023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5581839-4E35-4FAD-A023-563E17C39FE8}"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2B5FB2D-FC56-4250-B1B5-9045AAC3707E}" type="datetimeFigureOut">
              <a:rPr lang="ru-RU" smtClean="0"/>
              <a:t>13.12.2023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5581839-4E35-4FAD-A023-563E17C39FE8}"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2B5FB2D-FC56-4250-B1B5-9045AAC3707E}" type="datetimeFigureOut">
              <a:rPr lang="ru-RU" smtClean="0"/>
              <a:t>13.12.2023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5581839-4E35-4FAD-A023-563E17C39FE8}"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2B5FB2D-FC56-4250-B1B5-9045AAC3707E}" type="datetimeFigureOut">
              <a:rPr lang="ru-RU" smtClean="0"/>
              <a:t>13.12.2023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5581839-4E35-4FAD-A023-563E17C39FE8}"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2B5FB2D-FC56-4250-B1B5-9045AAC3707E}" type="datetimeFigureOut">
              <a:rPr lang="ru-RU" smtClean="0"/>
              <a:t>13.12.2023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5581839-4E35-4FAD-A023-563E17C39FE8}"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2B5FB2D-FC56-4250-B1B5-9045AAC3707E}" type="datetimeFigureOut">
              <a:rPr lang="ru-RU" smtClean="0"/>
              <a:t>13.12.2023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5581839-4E35-4FAD-A023-563E17C39FE8}"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2B5FB2D-FC56-4250-B1B5-9045AAC3707E}" type="datetimeFigureOut">
              <a:rPr lang="ru-RU" smtClean="0"/>
              <a:t>13.12.2023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5581839-4E35-4FAD-A023-563E17C39FE8}"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2B5FB2D-FC56-4250-B1B5-9045AAC3707E}" type="datetimeFigureOut">
              <a:rPr lang="ru-RU" smtClean="0"/>
              <a:t>13.12.2023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5581839-4E35-4FAD-A023-563E17C39FE8}"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2B5FB2D-FC56-4250-B1B5-9045AAC3707E}" type="datetimeFigureOut">
              <a:rPr lang="ru-RU" smtClean="0"/>
              <a:t>13.12.2023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5581839-4E35-4FAD-A023-563E17C39FE8}"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B5FB2D-FC56-4250-B1B5-9045AAC3707E}" type="datetimeFigureOut">
              <a:rPr lang="ru-RU" smtClean="0"/>
              <a:t>13.12.2023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581839-4E35-4FAD-A023-563E17C39FE8}"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Users\евросеть\Desktop\выш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899592" y="980728"/>
            <a:ext cx="7772400" cy="1470025"/>
          </a:xfrm>
        </p:spPr>
        <p:txBody>
          <a:bodyPr>
            <a:normAutofit/>
          </a:bodyPr>
          <a:lstStyle/>
          <a:p>
            <a:r>
              <a:rPr lang="ru-RU" sz="5400" b="1" dirty="0" smtClean="0">
                <a:latin typeface="Times New Roman" pitchFamily="18" charset="0"/>
                <a:cs typeface="Times New Roman" pitchFamily="18" charset="0"/>
              </a:rPr>
              <a:t>Виды вышивки</a:t>
            </a:r>
            <a:endParaRPr lang="ru-RU" sz="5400" b="1"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4788024" y="3212976"/>
            <a:ext cx="3528392" cy="1752600"/>
          </a:xfrm>
        </p:spPr>
        <p:txBody>
          <a:bodyPr>
            <a:noAutofit/>
          </a:bodyPr>
          <a:lstStyle/>
          <a:p>
            <a:pPr algn="r"/>
            <a:r>
              <a:rPr lang="ru-RU" sz="2200" dirty="0" smtClean="0">
                <a:solidFill>
                  <a:schemeClr val="tx1"/>
                </a:solidFill>
                <a:latin typeface="Times New Roman" pitchFamily="18" charset="0"/>
                <a:cs typeface="Times New Roman" pitchFamily="18" charset="0"/>
              </a:rPr>
              <a:t>Васильева Елена </a:t>
            </a:r>
            <a:r>
              <a:rPr lang="ru-RU" sz="2200" dirty="0">
                <a:solidFill>
                  <a:schemeClr val="tx1"/>
                </a:solidFill>
                <a:latin typeface="Times New Roman" pitchFamily="18" charset="0"/>
                <a:cs typeface="Times New Roman" pitchFamily="18" charset="0"/>
              </a:rPr>
              <a:t>И</a:t>
            </a:r>
            <a:r>
              <a:rPr lang="ru-RU" sz="2200" dirty="0" smtClean="0">
                <a:solidFill>
                  <a:schemeClr val="tx1"/>
                </a:solidFill>
                <a:latin typeface="Times New Roman" pitchFamily="18" charset="0"/>
                <a:cs typeface="Times New Roman" pitchFamily="18" charset="0"/>
              </a:rPr>
              <a:t>горевна</a:t>
            </a:r>
          </a:p>
          <a:p>
            <a:pPr algn="r"/>
            <a:r>
              <a:rPr lang="ru-RU" sz="2200" dirty="0">
                <a:solidFill>
                  <a:schemeClr val="tx1"/>
                </a:solidFill>
                <a:latin typeface="Times New Roman" pitchFamily="18" charset="0"/>
                <a:cs typeface="Times New Roman" pitchFamily="18" charset="0"/>
              </a:rPr>
              <a:t>у</a:t>
            </a:r>
            <a:r>
              <a:rPr lang="ru-RU" sz="2200" dirty="0" smtClean="0">
                <a:solidFill>
                  <a:schemeClr val="tx1"/>
                </a:solidFill>
                <a:latin typeface="Times New Roman" pitchFamily="18" charset="0"/>
                <a:cs typeface="Times New Roman" pitchFamily="18" charset="0"/>
              </a:rPr>
              <a:t>читель технологии, педагог дополнительного образования</a:t>
            </a:r>
          </a:p>
          <a:p>
            <a:pPr algn="r"/>
            <a:r>
              <a:rPr lang="ru-RU" sz="2200" dirty="0" smtClean="0">
                <a:solidFill>
                  <a:schemeClr val="tx1"/>
                </a:solidFill>
                <a:latin typeface="Times New Roman" pitchFamily="18" charset="0"/>
                <a:cs typeface="Times New Roman" pitchFamily="18" charset="0"/>
              </a:rPr>
              <a:t>МАОУ «Гимназия «Исток»</a:t>
            </a:r>
          </a:p>
          <a:p>
            <a:pPr algn="r"/>
            <a:r>
              <a:rPr lang="ru-RU" sz="2200" dirty="0">
                <a:solidFill>
                  <a:schemeClr val="tx1"/>
                </a:solidFill>
                <a:latin typeface="Times New Roman" pitchFamily="18" charset="0"/>
                <a:cs typeface="Times New Roman" pitchFamily="18" charset="0"/>
              </a:rPr>
              <a:t>г</a:t>
            </a:r>
            <a:r>
              <a:rPr lang="ru-RU" sz="2200" dirty="0" smtClean="0">
                <a:solidFill>
                  <a:schemeClr val="tx1"/>
                </a:solidFill>
                <a:latin typeface="Times New Roman" pitchFamily="18" charset="0"/>
                <a:cs typeface="Times New Roman" pitchFamily="18" charset="0"/>
              </a:rPr>
              <a:t>.Великий Новгород</a:t>
            </a:r>
            <a:endParaRPr lang="ru-RU" sz="2200" dirty="0">
              <a:solidFill>
                <a:schemeClr val="tx1"/>
              </a:solidFill>
              <a:latin typeface="Times New Roman" pitchFamily="18" charset="0"/>
              <a:cs typeface="Times New Roman" pitchFamily="18" charset="0"/>
            </a:endParaRPr>
          </a:p>
        </p:txBody>
      </p:sp>
      <p:pic>
        <p:nvPicPr>
          <p:cNvPr id="10245" name="Picture 5" descr="C:\Users\евросеть\Desktop\выш3.jpg"/>
          <p:cNvPicPr>
            <a:picLocks noChangeAspect="1" noChangeArrowheads="1"/>
          </p:cNvPicPr>
          <p:nvPr/>
        </p:nvPicPr>
        <p:blipFill>
          <a:blip r:embed="rId3" cstate="print"/>
          <a:srcRect/>
          <a:stretch>
            <a:fillRect/>
          </a:stretch>
        </p:blipFill>
        <p:spPr bwMode="auto">
          <a:xfrm>
            <a:off x="1043608" y="2996952"/>
            <a:ext cx="2880320" cy="288032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3" descr="C:\Users\евросеть\Desktop\выш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Виды вышивки</a:t>
            </a:r>
            <a:endParaRPr lang="ru-RU" dirty="0"/>
          </a:p>
        </p:txBody>
      </p:sp>
      <p:sp>
        <p:nvSpPr>
          <p:cNvPr id="3" name="Содержимое 2"/>
          <p:cNvSpPr>
            <a:spLocks noGrp="1"/>
          </p:cNvSpPr>
          <p:nvPr>
            <p:ph sz="half" idx="1"/>
          </p:nvPr>
        </p:nvSpPr>
        <p:spPr/>
        <p:txBody>
          <a:bodyPr>
            <a:normAutofit fontScale="70000" lnSpcReduction="20000"/>
          </a:bodyPr>
          <a:lstStyle/>
          <a:p>
            <a:pPr indent="0" algn="ctr">
              <a:buNone/>
            </a:pPr>
            <a:r>
              <a:rPr lang="ru-RU" sz="3600" b="1" dirty="0" smtClean="0">
                <a:latin typeface="Times New Roman" pitchFamily="18" charset="0"/>
                <a:cs typeface="Times New Roman" pitchFamily="18" charset="0"/>
              </a:rPr>
              <a:t>Рококо</a:t>
            </a:r>
          </a:p>
          <a:p>
            <a:pPr indent="0" algn="just">
              <a:buNone/>
            </a:pPr>
            <a:r>
              <a:rPr lang="ru-RU" sz="3100" dirty="0">
                <a:latin typeface="Times New Roman" pitchFamily="18" charset="0"/>
                <a:cs typeface="Times New Roman" pitchFamily="18" charset="0"/>
              </a:rPr>
              <a:t>В</a:t>
            </a:r>
            <a:r>
              <a:rPr lang="ru-RU" sz="3100" dirty="0" smtClean="0">
                <a:latin typeface="Times New Roman" pitchFamily="18" charset="0"/>
                <a:cs typeface="Times New Roman" pitchFamily="18" charset="0"/>
              </a:rPr>
              <a:t>ид рукоделия родом из Франции, переводится как «завиток». По сути, это вышивка узелками своеобразной формы. Все швы этого стиля основаны на навивке нити на иглу особым образом. Благодаря этому получаются объемные, выпуклые стежки. Лучше всего для вышивки подходят вискозные или шерстяные нити, первые хорошо скользят, а вторые дают больший объем.</a:t>
            </a:r>
            <a:endParaRPr lang="ru-RU" sz="3100" dirty="0">
              <a:latin typeface="Times New Roman" pitchFamily="18" charset="0"/>
              <a:cs typeface="Times New Roman" pitchFamily="18" charset="0"/>
            </a:endParaRPr>
          </a:p>
        </p:txBody>
      </p:sp>
      <p:pic>
        <p:nvPicPr>
          <p:cNvPr id="8194" name="Picture 2" descr="C:\Users\евросеть\Desktop\рококо.jpeg"/>
          <p:cNvPicPr>
            <a:picLocks noGrp="1" noChangeAspect="1" noChangeArrowheads="1"/>
          </p:cNvPicPr>
          <p:nvPr>
            <p:ph sz="half" idx="2"/>
          </p:nvPr>
        </p:nvPicPr>
        <p:blipFill>
          <a:blip r:embed="rId3" cstate="print"/>
          <a:srcRect/>
          <a:stretch>
            <a:fillRect/>
          </a:stretch>
        </p:blipFill>
        <p:spPr bwMode="auto">
          <a:xfrm>
            <a:off x="4648200" y="2294185"/>
            <a:ext cx="4038600" cy="3137992"/>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евросеть\Desktop\выш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395536" y="404664"/>
            <a:ext cx="8229600" cy="1143000"/>
          </a:xfrm>
        </p:spPr>
        <p:txBody>
          <a:bodyPr>
            <a:normAutofit/>
          </a:bodyPr>
          <a:lstStyle/>
          <a:p>
            <a:r>
              <a:rPr lang="ru-RU" b="1" dirty="0" smtClean="0">
                <a:latin typeface="Times New Roman" pitchFamily="18" charset="0"/>
                <a:cs typeface="Times New Roman" pitchFamily="18" charset="0"/>
              </a:rPr>
              <a:t>Вышивка </a:t>
            </a:r>
            <a:endParaRPr lang="ru-RU" b="1" dirty="0">
              <a:latin typeface="Times New Roman" pitchFamily="18" charset="0"/>
              <a:cs typeface="Times New Roman" pitchFamily="18" charset="0"/>
            </a:endParaRPr>
          </a:p>
        </p:txBody>
      </p:sp>
      <p:sp>
        <p:nvSpPr>
          <p:cNvPr id="3" name="Содержимое 2"/>
          <p:cNvSpPr>
            <a:spLocks noGrp="1"/>
          </p:cNvSpPr>
          <p:nvPr>
            <p:ph idx="1"/>
          </p:nvPr>
        </p:nvSpPr>
        <p:spPr>
          <a:xfrm>
            <a:off x="457200" y="1600200"/>
            <a:ext cx="8075240" cy="4525963"/>
          </a:xfrm>
        </p:spPr>
        <p:txBody>
          <a:bodyPr>
            <a:normAutofit fontScale="92500" lnSpcReduction="20000"/>
          </a:bodyPr>
          <a:lstStyle/>
          <a:p>
            <a:pPr indent="0" algn="just">
              <a:buNone/>
            </a:pPr>
            <a:r>
              <a:rPr lang="ru-RU" dirty="0">
                <a:latin typeface="Times New Roman" pitchFamily="18" charset="0"/>
                <a:cs typeface="Times New Roman" pitchFamily="18" charset="0"/>
              </a:rPr>
              <a:t>Р</a:t>
            </a:r>
            <a:r>
              <a:rPr lang="ru-RU" dirty="0" smtClean="0">
                <a:latin typeface="Times New Roman" pitchFamily="18" charset="0"/>
                <a:cs typeface="Times New Roman" pitchFamily="18" charset="0"/>
              </a:rPr>
              <a:t>аспространённый вид декоративно-прикладного искусства, в котором узор и изображение выполняются вручную (иглой, иногда крючком) или посредством вышивальной машины на различных тканях, коже, войлоке и других материалах льняными, хлопчатобумажными, шерстяными, шёлковыми (чаще цветными) нитями, а также волосом, бисером, жемчугом, драгоценными камнями, блёстками, стеклярусом, монетами и т. п. </a:t>
            </a:r>
            <a:endParaRPr lang="ru-RU"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C:\Users\евросеть\Desktop\выш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1027" name="Picture 3" descr="C:\Users\евросеть\Desktop\маш.jpg"/>
          <p:cNvPicPr>
            <a:picLocks noGrp="1" noChangeAspect="1" noChangeArrowheads="1"/>
          </p:cNvPicPr>
          <p:nvPr>
            <p:ph sz="quarter" idx="4294967295"/>
          </p:nvPr>
        </p:nvPicPr>
        <p:blipFill>
          <a:blip r:embed="rId3" cstate="print"/>
          <a:stretch>
            <a:fillRect/>
          </a:stretch>
        </p:blipFill>
        <p:spPr bwMode="auto">
          <a:xfrm>
            <a:off x="4644008" y="2780928"/>
            <a:ext cx="4041775" cy="3030538"/>
          </a:xfrm>
          <a:prstGeom prst="rect">
            <a:avLst/>
          </a:prstGeom>
          <a:noFill/>
        </p:spPr>
      </p:pic>
      <p:sp>
        <p:nvSpPr>
          <p:cNvPr id="11" name="Текст 10"/>
          <p:cNvSpPr>
            <a:spLocks noGrp="1"/>
          </p:cNvSpPr>
          <p:nvPr>
            <p:ph type="body" sz="quarter" idx="4294967295"/>
          </p:nvPr>
        </p:nvSpPr>
        <p:spPr>
          <a:xfrm>
            <a:off x="4644008" y="980728"/>
            <a:ext cx="4041775" cy="639762"/>
          </a:xfrm>
        </p:spPr>
        <p:txBody>
          <a:bodyPr>
            <a:noAutofit/>
          </a:bodyPr>
          <a:lstStyle/>
          <a:p>
            <a:pPr algn="ctr">
              <a:buNone/>
            </a:pPr>
            <a:r>
              <a:rPr lang="ru-RU" sz="4000" b="1" dirty="0" smtClean="0">
                <a:latin typeface="Times New Roman" pitchFamily="18" charset="0"/>
                <a:cs typeface="Times New Roman" pitchFamily="18" charset="0"/>
              </a:rPr>
              <a:t>Машинное</a:t>
            </a:r>
          </a:p>
          <a:p>
            <a:pPr algn="ctr">
              <a:buNone/>
            </a:pPr>
            <a:r>
              <a:rPr lang="ru-RU" sz="4000" b="1" dirty="0" smtClean="0">
                <a:latin typeface="Times New Roman" pitchFamily="18" charset="0"/>
                <a:cs typeface="Times New Roman" pitchFamily="18" charset="0"/>
              </a:rPr>
              <a:t>вышивание</a:t>
            </a:r>
            <a:endParaRPr lang="ru-RU" sz="4000" b="1" dirty="0">
              <a:latin typeface="Times New Roman" pitchFamily="18" charset="0"/>
              <a:cs typeface="Times New Roman" pitchFamily="18" charset="0"/>
            </a:endParaRPr>
          </a:p>
        </p:txBody>
      </p:sp>
      <p:pic>
        <p:nvPicPr>
          <p:cNvPr id="1026" name="Picture 2" descr="C:\Users\евросеть\Desktop\руч.jpg"/>
          <p:cNvPicPr>
            <a:picLocks noGrp="1" noChangeAspect="1" noChangeArrowheads="1"/>
          </p:cNvPicPr>
          <p:nvPr>
            <p:ph sz="half" idx="4294967295"/>
          </p:nvPr>
        </p:nvPicPr>
        <p:blipFill>
          <a:blip r:embed="rId4" cstate="print"/>
          <a:stretch>
            <a:fillRect/>
          </a:stretch>
        </p:blipFill>
        <p:spPr bwMode="auto">
          <a:xfrm>
            <a:off x="539552" y="2708920"/>
            <a:ext cx="3810000" cy="3095625"/>
          </a:xfrm>
          <a:prstGeom prst="rect">
            <a:avLst/>
          </a:prstGeom>
          <a:noFill/>
        </p:spPr>
      </p:pic>
      <p:sp>
        <p:nvSpPr>
          <p:cNvPr id="10" name="Текст 9"/>
          <p:cNvSpPr>
            <a:spLocks noGrp="1"/>
          </p:cNvSpPr>
          <p:nvPr>
            <p:ph type="body" idx="4294967295"/>
          </p:nvPr>
        </p:nvSpPr>
        <p:spPr>
          <a:xfrm>
            <a:off x="467544" y="980728"/>
            <a:ext cx="4040188" cy="639762"/>
          </a:xfrm>
        </p:spPr>
        <p:txBody>
          <a:bodyPr>
            <a:noAutofit/>
          </a:bodyPr>
          <a:lstStyle/>
          <a:p>
            <a:pPr algn="ctr">
              <a:buNone/>
            </a:pPr>
            <a:r>
              <a:rPr lang="ru-RU" sz="4000" b="1" dirty="0" smtClean="0">
                <a:latin typeface="Times New Roman" pitchFamily="18" charset="0"/>
                <a:cs typeface="Times New Roman" pitchFamily="18" charset="0"/>
              </a:rPr>
              <a:t>Ручное вышивание</a:t>
            </a:r>
            <a:endParaRPr lang="ru-RU" sz="4000" b="1"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евросеть\Desktop\выш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7" name="Заголовок 6"/>
          <p:cNvSpPr>
            <a:spLocks noGrp="1"/>
          </p:cNvSpPr>
          <p:nvPr>
            <p:ph type="title"/>
          </p:nvPr>
        </p:nvSpPr>
        <p:spPr/>
        <p:txBody>
          <a:bodyPr/>
          <a:lstStyle/>
          <a:p>
            <a:r>
              <a:rPr lang="ru-RU" b="1" dirty="0" smtClean="0">
                <a:latin typeface="Times New Roman" pitchFamily="18" charset="0"/>
                <a:cs typeface="Times New Roman" pitchFamily="18" charset="0"/>
              </a:rPr>
              <a:t>Виды вышивки</a:t>
            </a:r>
            <a:endParaRPr lang="ru-RU" b="1" dirty="0">
              <a:latin typeface="Times New Roman" pitchFamily="18" charset="0"/>
              <a:cs typeface="Times New Roman" pitchFamily="18" charset="0"/>
            </a:endParaRPr>
          </a:p>
        </p:txBody>
      </p:sp>
      <p:sp>
        <p:nvSpPr>
          <p:cNvPr id="8" name="Содержимое 7"/>
          <p:cNvSpPr>
            <a:spLocks noGrp="1"/>
          </p:cNvSpPr>
          <p:nvPr>
            <p:ph sz="half" idx="1"/>
          </p:nvPr>
        </p:nvSpPr>
        <p:spPr/>
        <p:txBody>
          <a:bodyPr>
            <a:normAutofit fontScale="77500" lnSpcReduction="20000"/>
          </a:bodyPr>
          <a:lstStyle/>
          <a:p>
            <a:pPr algn="ctr">
              <a:buNone/>
            </a:pPr>
            <a:r>
              <a:rPr lang="ru-RU" sz="4100" b="1" dirty="0" smtClean="0">
                <a:latin typeface="Times New Roman" pitchFamily="18" charset="0"/>
                <a:cs typeface="Times New Roman" pitchFamily="18" charset="0"/>
              </a:rPr>
              <a:t>Вышивка крестом</a:t>
            </a:r>
          </a:p>
          <a:p>
            <a:pPr indent="0" algn="just">
              <a:buNone/>
            </a:pPr>
            <a:r>
              <a:rPr lang="ru-RU" dirty="0" smtClean="0">
                <a:latin typeface="Times New Roman" pitchFamily="18" charset="0"/>
                <a:cs typeface="Times New Roman" pitchFamily="18" charset="0"/>
              </a:rPr>
              <a:t>Крестики формируются двумя диагональными перекрещенными стежками. Чтобы вышивка выглядела аккуратно, направление стежков должно быть одинаковым.</a:t>
            </a:r>
          </a:p>
          <a:p>
            <a:pPr indent="0" algn="just">
              <a:buNone/>
            </a:pPr>
            <a:r>
              <a:rPr lang="ru-RU" dirty="0" smtClean="0">
                <a:latin typeface="Times New Roman" pitchFamily="18" charset="0"/>
                <a:cs typeface="Times New Roman" pitchFamily="18" charset="0"/>
              </a:rPr>
              <a:t>Счетный крест выполняют хлопковым мулине, шерстью или шелком. В качестве основы для вышивок используют канву или ткань равномерного плетения. </a:t>
            </a:r>
          </a:p>
          <a:p>
            <a:pPr>
              <a:buNone/>
            </a:pPr>
            <a:endParaRPr lang="ru-RU" dirty="0"/>
          </a:p>
        </p:txBody>
      </p:sp>
      <p:pic>
        <p:nvPicPr>
          <p:cNvPr id="2050" name="Picture 2" descr="C:\Users\евросеть\Desktop\яг.jpg"/>
          <p:cNvPicPr>
            <a:picLocks noGrp="1" noChangeAspect="1" noChangeArrowheads="1"/>
          </p:cNvPicPr>
          <p:nvPr>
            <p:ph sz="half" idx="2"/>
          </p:nvPr>
        </p:nvPicPr>
        <p:blipFill>
          <a:blip r:embed="rId3" cstate="print"/>
          <a:srcRect/>
          <a:stretch>
            <a:fillRect/>
          </a:stretch>
        </p:blipFill>
        <p:spPr bwMode="auto">
          <a:xfrm>
            <a:off x="4648200" y="2376505"/>
            <a:ext cx="4038600" cy="2973353"/>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C:\Users\евросеть\Desktop\выш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Виды вышивки</a:t>
            </a:r>
            <a:endParaRPr lang="ru-RU" dirty="0"/>
          </a:p>
        </p:txBody>
      </p:sp>
      <p:sp>
        <p:nvSpPr>
          <p:cNvPr id="3" name="Содержимое 2"/>
          <p:cNvSpPr>
            <a:spLocks noGrp="1"/>
          </p:cNvSpPr>
          <p:nvPr>
            <p:ph sz="half" idx="1"/>
          </p:nvPr>
        </p:nvSpPr>
        <p:spPr/>
        <p:txBody>
          <a:bodyPr>
            <a:normAutofit fontScale="25000" lnSpcReduction="20000"/>
          </a:bodyPr>
          <a:lstStyle/>
          <a:p>
            <a:pPr algn="ctr">
              <a:buNone/>
            </a:pPr>
            <a:r>
              <a:rPr lang="ru-RU" sz="9600" b="1" dirty="0" smtClean="0">
                <a:latin typeface="Times New Roman" pitchFamily="18" charset="0"/>
                <a:cs typeface="Times New Roman" pitchFamily="18" charset="0"/>
              </a:rPr>
              <a:t>Вышивка бисером</a:t>
            </a:r>
          </a:p>
          <a:p>
            <a:pPr indent="0" algn="just">
              <a:buNone/>
            </a:pPr>
            <a:r>
              <a:rPr lang="ru-RU" sz="9600" dirty="0" smtClean="0">
                <a:latin typeface="Times New Roman" pitchFamily="18" charset="0"/>
                <a:cs typeface="Times New Roman" pitchFamily="18" charset="0"/>
              </a:rPr>
              <a:t>С давних времен российские умелицы восхищали своим великолепным мастерством вышивания, сначала жемчугом, затем в середине 17 века — цветным стеклянным бисером. Стеклярусом украшалась одежда, вышивались картины с изображением различных пейзажей, церквей, икон и т. д. </a:t>
            </a:r>
            <a:endParaRPr lang="ru-RU" sz="9600" dirty="0">
              <a:latin typeface="Times New Roman" pitchFamily="18" charset="0"/>
              <a:cs typeface="Times New Roman" pitchFamily="18" charset="0"/>
            </a:endParaRPr>
          </a:p>
          <a:p>
            <a:pPr indent="0">
              <a:buNone/>
            </a:pPr>
            <a:endParaRPr lang="ru-RU" sz="3800" dirty="0">
              <a:latin typeface="Times New Roman" pitchFamily="18" charset="0"/>
              <a:cs typeface="Times New Roman" pitchFamily="18" charset="0"/>
            </a:endParaRPr>
          </a:p>
        </p:txBody>
      </p:sp>
      <p:pic>
        <p:nvPicPr>
          <p:cNvPr id="3074" name="Picture 2" descr="C:\Users\евросеть\Desktop\бис.jpg"/>
          <p:cNvPicPr>
            <a:picLocks noGrp="1" noChangeAspect="1" noChangeArrowheads="1"/>
          </p:cNvPicPr>
          <p:nvPr>
            <p:ph sz="half" idx="2"/>
          </p:nvPr>
        </p:nvPicPr>
        <p:blipFill>
          <a:blip r:embed="rId3" cstate="print"/>
          <a:srcRect/>
          <a:stretch>
            <a:fillRect/>
          </a:stretch>
        </p:blipFill>
        <p:spPr bwMode="auto">
          <a:xfrm>
            <a:off x="4648200" y="1843881"/>
            <a:ext cx="4038600" cy="40386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descr="C:\Users\евросеть\Desktop\выш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Виды вышивки</a:t>
            </a:r>
            <a:endParaRPr lang="ru-RU" dirty="0"/>
          </a:p>
        </p:txBody>
      </p:sp>
      <p:sp>
        <p:nvSpPr>
          <p:cNvPr id="3" name="Содержимое 2"/>
          <p:cNvSpPr>
            <a:spLocks noGrp="1"/>
          </p:cNvSpPr>
          <p:nvPr>
            <p:ph sz="half" idx="1"/>
          </p:nvPr>
        </p:nvSpPr>
        <p:spPr>
          <a:xfrm>
            <a:off x="251520" y="1700808"/>
            <a:ext cx="4248472" cy="4525963"/>
          </a:xfrm>
        </p:spPr>
        <p:txBody>
          <a:bodyPr>
            <a:noAutofit/>
          </a:bodyPr>
          <a:lstStyle/>
          <a:p>
            <a:pPr algn="ctr">
              <a:buNone/>
            </a:pPr>
            <a:r>
              <a:rPr lang="ru-RU" sz="2400" b="1" dirty="0" smtClean="0">
                <a:latin typeface="Times New Roman" pitchFamily="18" charset="0"/>
                <a:cs typeface="Aharoni" pitchFamily="2" charset="-79"/>
              </a:rPr>
              <a:t>Вышивка гладью</a:t>
            </a:r>
          </a:p>
          <a:p>
            <a:pPr indent="0" algn="just">
              <a:buNone/>
            </a:pPr>
            <a:r>
              <a:rPr lang="ru-RU" sz="2400" dirty="0" smtClean="0">
                <a:latin typeface="Times New Roman" pitchFamily="18" charset="0"/>
                <a:cs typeface="Aharoni" pitchFamily="2" charset="-79"/>
              </a:rPr>
              <a:t>Это уникальная старинная техника, которая позволяет создавать выразительные реалистичные картины при помощи прямых стежков, укладываемых близко друг к другу. Работа ведется шелковыми или хлопковыми нитками, основой для нее могут служить большинство тканей</a:t>
            </a:r>
            <a:r>
              <a:rPr lang="ru-RU" sz="2400" dirty="0" smtClean="0">
                <a:latin typeface="Times New Roman" pitchFamily="18" charset="0"/>
                <a:cs typeface="Times New Roman" pitchFamily="18" charset="0"/>
              </a:rPr>
              <a:t>.</a:t>
            </a:r>
            <a:endParaRPr lang="ru-RU" sz="2400" dirty="0">
              <a:latin typeface="Times New Roman" pitchFamily="18" charset="0"/>
              <a:cs typeface="Times New Roman" pitchFamily="18" charset="0"/>
            </a:endParaRPr>
          </a:p>
        </p:txBody>
      </p:sp>
      <p:pic>
        <p:nvPicPr>
          <p:cNvPr id="4098" name="Picture 2" descr="C:\Users\евросеть\Desktop\гл.jpg"/>
          <p:cNvPicPr>
            <a:picLocks noGrp="1" noChangeAspect="1" noChangeArrowheads="1"/>
          </p:cNvPicPr>
          <p:nvPr>
            <p:ph sz="half" idx="2"/>
          </p:nvPr>
        </p:nvPicPr>
        <p:blipFill>
          <a:blip r:embed="rId3" cstate="print"/>
          <a:srcRect/>
          <a:stretch>
            <a:fillRect/>
          </a:stretch>
        </p:blipFill>
        <p:spPr bwMode="auto">
          <a:xfrm>
            <a:off x="4648200" y="2258514"/>
            <a:ext cx="4038600" cy="3209334"/>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descr="C:\Users\евросеть\Desktop\выш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Виды вышивки</a:t>
            </a:r>
            <a:endParaRPr lang="ru-RU" dirty="0"/>
          </a:p>
        </p:txBody>
      </p:sp>
      <p:sp>
        <p:nvSpPr>
          <p:cNvPr id="3" name="Содержимое 2"/>
          <p:cNvSpPr>
            <a:spLocks noGrp="1"/>
          </p:cNvSpPr>
          <p:nvPr>
            <p:ph sz="half" idx="1"/>
          </p:nvPr>
        </p:nvSpPr>
        <p:spPr/>
        <p:txBody>
          <a:bodyPr>
            <a:normAutofit fontScale="85000" lnSpcReduction="20000"/>
          </a:bodyPr>
          <a:lstStyle/>
          <a:p>
            <a:pPr indent="0" algn="ctr">
              <a:buNone/>
            </a:pPr>
            <a:r>
              <a:rPr lang="ru-RU" b="1" dirty="0" smtClean="0">
                <a:latin typeface="Times New Roman" pitchFamily="18" charset="0"/>
                <a:cs typeface="Times New Roman" pitchFamily="18" charset="0"/>
              </a:rPr>
              <a:t>Вышивка лентами</a:t>
            </a:r>
          </a:p>
          <a:p>
            <a:pPr indent="0" algn="just">
              <a:buNone/>
            </a:pPr>
            <a:r>
              <a:rPr lang="ru-RU" dirty="0" smtClean="0">
                <a:latin typeface="Times New Roman" pitchFamily="18" charset="0"/>
                <a:cs typeface="Times New Roman" pitchFamily="18" charset="0"/>
              </a:rPr>
              <a:t>Лентами делают стежки, схожие с теми, что выполняются нитками, или особым образом </a:t>
            </a:r>
            <a:r>
              <a:rPr lang="ru-RU" dirty="0" err="1" smtClean="0">
                <a:latin typeface="Times New Roman" pitchFamily="18" charset="0"/>
                <a:cs typeface="Times New Roman" pitchFamily="18" charset="0"/>
              </a:rPr>
              <a:t>насборивают</a:t>
            </a:r>
            <a:r>
              <a:rPr lang="ru-RU" dirty="0" smtClean="0">
                <a:latin typeface="Times New Roman" pitchFamily="18" charset="0"/>
                <a:cs typeface="Times New Roman" pitchFamily="18" charset="0"/>
              </a:rPr>
              <a:t> их и после пришивают к основе. вид художественного рукоделия, определенный способ вышивания какого-либо рисунка на канве различной плотности с помощью иглы и цветных шелковых лент.</a:t>
            </a:r>
            <a:endParaRPr lang="ru-RU" dirty="0">
              <a:latin typeface="Times New Roman" pitchFamily="18" charset="0"/>
              <a:cs typeface="Times New Roman" pitchFamily="18" charset="0"/>
            </a:endParaRPr>
          </a:p>
        </p:txBody>
      </p:sp>
      <p:pic>
        <p:nvPicPr>
          <p:cNvPr id="5122" name="Picture 2" descr="C:\Users\евросеть\Desktop\лен.jpg"/>
          <p:cNvPicPr>
            <a:picLocks noGrp="1" noChangeAspect="1" noChangeArrowheads="1"/>
          </p:cNvPicPr>
          <p:nvPr>
            <p:ph sz="half" idx="2"/>
          </p:nvPr>
        </p:nvPicPr>
        <p:blipFill>
          <a:blip r:embed="rId3" cstate="print"/>
          <a:srcRect/>
          <a:stretch>
            <a:fillRect/>
          </a:stretch>
        </p:blipFill>
        <p:spPr bwMode="auto">
          <a:xfrm>
            <a:off x="4955090" y="1600200"/>
            <a:ext cx="3424819" cy="4525963"/>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descr="C:\Users\евросеть\Desktop\выш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Виды вышивки</a:t>
            </a:r>
            <a:endParaRPr lang="ru-RU" dirty="0"/>
          </a:p>
        </p:txBody>
      </p:sp>
      <p:sp>
        <p:nvSpPr>
          <p:cNvPr id="3" name="Содержимое 2"/>
          <p:cNvSpPr>
            <a:spLocks noGrp="1"/>
          </p:cNvSpPr>
          <p:nvPr>
            <p:ph sz="half" idx="1"/>
          </p:nvPr>
        </p:nvSpPr>
        <p:spPr/>
        <p:txBody>
          <a:bodyPr>
            <a:normAutofit fontScale="92500" lnSpcReduction="10000"/>
          </a:bodyPr>
          <a:lstStyle/>
          <a:p>
            <a:pPr indent="0" algn="ctr">
              <a:buNone/>
            </a:pPr>
            <a:r>
              <a:rPr lang="ru-RU" b="1" dirty="0" smtClean="0">
                <a:latin typeface="Times New Roman" pitchFamily="18" charset="0"/>
                <a:cs typeface="Times New Roman" pitchFamily="18" charset="0"/>
              </a:rPr>
              <a:t>Алмазная вышивка</a:t>
            </a:r>
          </a:p>
          <a:p>
            <a:pPr indent="0" algn="just">
              <a:buNone/>
            </a:pPr>
            <a:r>
              <a:rPr lang="ru-RU" dirty="0" smtClean="0">
                <a:latin typeface="Times New Roman" pitchFamily="18" charset="0"/>
                <a:cs typeface="Times New Roman" pitchFamily="18" charset="0"/>
              </a:rPr>
              <a:t>Данную технику также называют алмазной мозаикой. На клейкую основу с напечатанной схемой накладываются цветные стразы. Для этого используют специальный пинцет. Элементы кладутся вплотную.</a:t>
            </a:r>
            <a:endParaRPr lang="ru-RU" dirty="0">
              <a:latin typeface="Times New Roman" pitchFamily="18" charset="0"/>
              <a:cs typeface="Times New Roman" pitchFamily="18" charset="0"/>
            </a:endParaRPr>
          </a:p>
        </p:txBody>
      </p:sp>
      <p:pic>
        <p:nvPicPr>
          <p:cNvPr id="6146" name="Picture 2" descr="C:\Users\евросеть\Desktop\ал.jpg"/>
          <p:cNvPicPr>
            <a:picLocks noGrp="1" noChangeAspect="1" noChangeArrowheads="1"/>
          </p:cNvPicPr>
          <p:nvPr>
            <p:ph sz="half" idx="2"/>
          </p:nvPr>
        </p:nvPicPr>
        <p:blipFill>
          <a:blip r:embed="rId3" cstate="print"/>
          <a:srcRect/>
          <a:stretch>
            <a:fillRect/>
          </a:stretch>
        </p:blipFill>
        <p:spPr bwMode="auto">
          <a:xfrm>
            <a:off x="4648200" y="1878882"/>
            <a:ext cx="4038600" cy="3968598"/>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descr="C:\Users\евросеть\Desktop\выш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Виды вышивки</a:t>
            </a:r>
            <a:endParaRPr lang="ru-RU" dirty="0"/>
          </a:p>
        </p:txBody>
      </p:sp>
      <p:sp>
        <p:nvSpPr>
          <p:cNvPr id="3" name="Содержимое 2"/>
          <p:cNvSpPr>
            <a:spLocks noGrp="1"/>
          </p:cNvSpPr>
          <p:nvPr>
            <p:ph sz="half" idx="1"/>
          </p:nvPr>
        </p:nvSpPr>
        <p:spPr/>
        <p:txBody>
          <a:bodyPr>
            <a:normAutofit fontScale="92500" lnSpcReduction="10000"/>
          </a:bodyPr>
          <a:lstStyle/>
          <a:p>
            <a:pPr indent="0" algn="ctr">
              <a:buNone/>
            </a:pPr>
            <a:r>
              <a:rPr lang="ru-RU" b="1" dirty="0" smtClean="0">
                <a:latin typeface="Times New Roman" pitchFamily="18" charset="0"/>
                <a:cs typeface="Times New Roman" pitchFamily="18" charset="0"/>
              </a:rPr>
              <a:t>Вышивка Ришелье</a:t>
            </a:r>
          </a:p>
          <a:p>
            <a:pPr indent="0" algn="just">
              <a:buNone/>
            </a:pPr>
            <a:r>
              <a:rPr lang="ru-RU" dirty="0">
                <a:latin typeface="Times New Roman" pitchFamily="18" charset="0"/>
                <a:cs typeface="Times New Roman" pitchFamily="18" charset="0"/>
              </a:rPr>
              <a:t>Т</a:t>
            </a:r>
            <a:r>
              <a:rPr lang="ru-RU" dirty="0" smtClean="0">
                <a:latin typeface="Times New Roman" pitchFamily="18" charset="0"/>
                <a:cs typeface="Times New Roman" pitchFamily="18" charset="0"/>
              </a:rPr>
              <a:t>ехника ажурной вышивки. Особенность этого вида рукоделия в том, что все элементы обшиваются на полотне гладью, а затем пустые места вырезаются ножницами, формируя таким образом ажурное полотно. </a:t>
            </a:r>
            <a:endParaRPr lang="ru-RU" dirty="0">
              <a:latin typeface="Times New Roman" pitchFamily="18" charset="0"/>
              <a:cs typeface="Times New Roman" pitchFamily="18" charset="0"/>
            </a:endParaRPr>
          </a:p>
        </p:txBody>
      </p:sp>
      <p:pic>
        <p:nvPicPr>
          <p:cNvPr id="7170" name="Picture 2" descr="C:\Users\евросеть\Desktop\риш.jpg"/>
          <p:cNvPicPr>
            <a:picLocks noGrp="1" noChangeAspect="1" noChangeArrowheads="1"/>
          </p:cNvPicPr>
          <p:nvPr>
            <p:ph sz="half" idx="2"/>
          </p:nvPr>
        </p:nvPicPr>
        <p:blipFill>
          <a:blip r:embed="rId3" cstate="print"/>
          <a:srcRect/>
          <a:stretch>
            <a:fillRect/>
          </a:stretch>
        </p:blipFill>
        <p:spPr bwMode="auto">
          <a:xfrm>
            <a:off x="4648200" y="2348706"/>
            <a:ext cx="4038600" cy="3028950"/>
          </a:xfrm>
          <a:prstGeom prst="rect">
            <a:avLst/>
          </a:prstGeom>
          <a:noFill/>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106</TotalTime>
  <Words>401</Words>
  <Application>Microsoft Office PowerPoint</Application>
  <PresentationFormat>Экран (4:3)</PresentationFormat>
  <Paragraphs>32</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Виды вышивки</vt:lpstr>
      <vt:lpstr>Вышивка </vt:lpstr>
      <vt:lpstr>Слайд 3</vt:lpstr>
      <vt:lpstr>Виды вышивки</vt:lpstr>
      <vt:lpstr>Виды вышивки</vt:lpstr>
      <vt:lpstr>Виды вышивки</vt:lpstr>
      <vt:lpstr>Виды вышивки</vt:lpstr>
      <vt:lpstr>Виды вышивки</vt:lpstr>
      <vt:lpstr>Виды вышивки</vt:lpstr>
      <vt:lpstr>Виды вышивки</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евросеть</dc:creator>
  <cp:lastModifiedBy>евросеть</cp:lastModifiedBy>
  <cp:revision>25</cp:revision>
  <dcterms:created xsi:type="dcterms:W3CDTF">2023-12-13T07:30:11Z</dcterms:created>
  <dcterms:modified xsi:type="dcterms:W3CDTF">2023-12-13T09:17:05Z</dcterms:modified>
</cp:coreProperties>
</file>