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925" r:id="rId4"/>
  </p:sldMasterIdLst>
  <p:notesMasterIdLst>
    <p:notesMasterId r:id="rId16"/>
  </p:notesMasterIdLst>
  <p:handoutMasterIdLst>
    <p:handoutMasterId r:id="rId17"/>
  </p:handoutMasterIdLst>
  <p:sldIdLst>
    <p:sldId id="257" r:id="rId5"/>
    <p:sldId id="279" r:id="rId6"/>
    <p:sldId id="280" r:id="rId7"/>
    <p:sldId id="281" r:id="rId8"/>
    <p:sldId id="282" r:id="rId9"/>
    <p:sldId id="284" r:id="rId10"/>
    <p:sldId id="285" r:id="rId11"/>
    <p:sldId id="286" r:id="rId12"/>
    <p:sldId id="287" r:id="rId13"/>
    <p:sldId id="289" r:id="rId14"/>
    <p:sldId id="288" r:id="rId15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58587AF-FF28-40A4-9C08-3D048DF1817E}">
          <p14:sldIdLst>
            <p14:sldId id="257"/>
            <p14:sldId id="279"/>
            <p14:sldId id="280"/>
            <p14:sldId id="281"/>
            <p14:sldId id="282"/>
            <p14:sldId id="284"/>
            <p14:sldId id="285"/>
            <p14:sldId id="286"/>
            <p14:sldId id="287"/>
            <p14:sldId id="289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6AE"/>
    <a:srgbClr val="4B311D"/>
    <a:srgbClr val="FFD9B9"/>
    <a:srgbClr val="7D8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580"/>
  </p:normalViewPr>
  <p:slideViewPr>
    <p:cSldViewPr snapToGrid="0" snapToObjects="1">
      <p:cViewPr varScale="1">
        <p:scale>
          <a:sx n="165" d="100"/>
          <a:sy n="165" d="100"/>
        </p:scale>
        <p:origin x="148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F3525D-B1D8-44C1-B1E7-C555423FA69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EB81F4-0C70-40F1-9ADA-B44CB988FF1E}">
      <dgm:prSet custT="1"/>
      <dgm:spPr/>
      <dgm:t>
        <a:bodyPr/>
        <a:lstStyle/>
        <a:p>
          <a:pPr rtl="0"/>
          <a:r>
            <a:rPr lang="ru-RU" sz="2400" b="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правонарушения в области дорожного движения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67C13C-E96D-4D41-A76C-219D7A4B59D7}" type="parTrans" cxnId="{5B12BA2B-1B32-49F1-8A44-B93859EF16A7}">
      <dgm:prSet/>
      <dgm:spPr/>
      <dgm:t>
        <a:bodyPr/>
        <a:lstStyle/>
        <a:p>
          <a:endParaRPr lang="ru-RU"/>
        </a:p>
      </dgm:t>
    </dgm:pt>
    <dgm:pt modelId="{5D9BC561-F822-4EC8-902F-E01A2DE4A576}" type="sibTrans" cxnId="{5B12BA2B-1B32-49F1-8A44-B93859EF16A7}">
      <dgm:prSet/>
      <dgm:spPr/>
      <dgm:t>
        <a:bodyPr/>
        <a:lstStyle/>
        <a:p>
          <a:endParaRPr lang="ru-RU"/>
        </a:p>
      </dgm:t>
    </dgm:pt>
    <dgm:pt modelId="{C22FB0AA-07A8-4792-8700-8ACA67E2BBEE}" type="pres">
      <dgm:prSet presAssocID="{F5F3525D-B1D8-44C1-B1E7-C555423FA6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8AA3D9-6503-4A12-AEB8-232C8C116D4B}" type="pres">
      <dgm:prSet presAssocID="{D4EB81F4-0C70-40F1-9ADA-B44CB988FF1E}" presName="parentText" presStyleLbl="node1" presStyleIdx="0" presStyleCnt="1" custScaleY="155695" custLinFactNeighborX="6497" custLinFactNeighborY="-520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1FF3FE-7922-4801-85C5-92E6EBC76456}" type="presOf" srcId="{F5F3525D-B1D8-44C1-B1E7-C555423FA69E}" destId="{C22FB0AA-07A8-4792-8700-8ACA67E2BBEE}" srcOrd="0" destOrd="0" presId="urn:microsoft.com/office/officeart/2005/8/layout/vList2"/>
    <dgm:cxn modelId="{5B12BA2B-1B32-49F1-8A44-B93859EF16A7}" srcId="{F5F3525D-B1D8-44C1-B1E7-C555423FA69E}" destId="{D4EB81F4-0C70-40F1-9ADA-B44CB988FF1E}" srcOrd="0" destOrd="0" parTransId="{4367C13C-E96D-4D41-A76C-219D7A4B59D7}" sibTransId="{5D9BC561-F822-4EC8-902F-E01A2DE4A576}"/>
    <dgm:cxn modelId="{9495C9B0-5546-463C-A946-2C9AF43EED55}" type="presOf" srcId="{D4EB81F4-0C70-40F1-9ADA-B44CB988FF1E}" destId="{398AA3D9-6503-4A12-AEB8-232C8C116D4B}" srcOrd="0" destOrd="0" presId="urn:microsoft.com/office/officeart/2005/8/layout/vList2"/>
    <dgm:cxn modelId="{89988AF0-4F9F-4F8B-A5D1-77B28D096D66}" type="presParOf" srcId="{C22FB0AA-07A8-4792-8700-8ACA67E2BBEE}" destId="{398AA3D9-6503-4A12-AEB8-232C8C116D4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27B261-D31D-43CD-B222-1368A45373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BBB070-0023-4FE6-AF9F-B06F3E7CAFA1}">
      <dgm:prSet custT="1"/>
      <dgm:spPr/>
      <dgm:t>
        <a:bodyPr/>
        <a:lstStyle/>
        <a:p>
          <a:pPr rtl="0"/>
          <a:endParaRPr lang="ru-RU" sz="2000" b="0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ru-RU" sz="2400" b="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некоторые нарушения при обращении с 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отходами и зафиксированные камерами нарушения в области благоустройства</a:t>
          </a:r>
        </a:p>
        <a:p>
          <a:pPr rtl="0"/>
          <a:endParaRPr lang="ru-RU" sz="1900" dirty="0"/>
        </a:p>
      </dgm:t>
    </dgm:pt>
    <dgm:pt modelId="{7BB67203-C305-463C-8BAF-65AEA6DF6912}" type="parTrans" cxnId="{E0FAA726-BD12-4FD7-BE41-528A572BD76F}">
      <dgm:prSet/>
      <dgm:spPr/>
      <dgm:t>
        <a:bodyPr/>
        <a:lstStyle/>
        <a:p>
          <a:endParaRPr lang="ru-RU"/>
        </a:p>
      </dgm:t>
    </dgm:pt>
    <dgm:pt modelId="{0430F401-DAAF-4D8C-A466-E754835FAA7A}" type="sibTrans" cxnId="{E0FAA726-BD12-4FD7-BE41-528A572BD76F}">
      <dgm:prSet/>
      <dgm:spPr/>
      <dgm:t>
        <a:bodyPr/>
        <a:lstStyle/>
        <a:p>
          <a:endParaRPr lang="ru-RU"/>
        </a:p>
      </dgm:t>
    </dgm:pt>
    <dgm:pt modelId="{47A09413-E29E-406C-973A-ED4E91889185}" type="pres">
      <dgm:prSet presAssocID="{C427B261-D31D-43CD-B222-1368A4537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2EEAC9-4E9E-43FE-9F08-366A6B416B51}" type="pres">
      <dgm:prSet presAssocID="{28BBB070-0023-4FE6-AF9F-B06F3E7CAFA1}" presName="parentText" presStyleLbl="node1" presStyleIdx="0" presStyleCnt="1" custScaleY="4073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BB7ED5-5031-42A7-96BB-5503163CAB6C}" type="presOf" srcId="{C427B261-D31D-43CD-B222-1368A45373BB}" destId="{47A09413-E29E-406C-973A-ED4E91889185}" srcOrd="0" destOrd="0" presId="urn:microsoft.com/office/officeart/2005/8/layout/vList2"/>
    <dgm:cxn modelId="{E0FAA726-BD12-4FD7-BE41-528A572BD76F}" srcId="{C427B261-D31D-43CD-B222-1368A45373BB}" destId="{28BBB070-0023-4FE6-AF9F-B06F3E7CAFA1}" srcOrd="0" destOrd="0" parTransId="{7BB67203-C305-463C-8BAF-65AEA6DF6912}" sibTransId="{0430F401-DAAF-4D8C-A466-E754835FAA7A}"/>
    <dgm:cxn modelId="{EECB3D12-A9EE-44D9-B4B2-74A5B0717661}" type="presOf" srcId="{28BBB070-0023-4FE6-AF9F-B06F3E7CAFA1}" destId="{3E2EEAC9-4E9E-43FE-9F08-366A6B416B51}" srcOrd="0" destOrd="0" presId="urn:microsoft.com/office/officeart/2005/8/layout/vList2"/>
    <dgm:cxn modelId="{7E4E56CE-7070-4423-9A35-3D6F8FA0B190}" type="presParOf" srcId="{47A09413-E29E-406C-973A-ED4E91889185}" destId="{3E2EEAC9-4E9E-43FE-9F08-366A6B416B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C145B-6E0C-49C4-BDE7-A4A5CBE4F856}" type="datetime1">
              <a:rPr lang="ru-RU" smtClean="0"/>
              <a:t>13.12.2023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DC2EF-3F72-4895-ADDA-549349D4ABC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413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767FF-6F6C-4BF3-A95A-BD85E9EA6D4F}" type="datetime1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E0B50-3775-4BB1-BDC4-8FBE2A2F14D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8322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0B50-3775-4BB1-BDC4-8FBE2A2F14D3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07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A02DAB0-89CB-4D86-AB0D-82AB01765D8B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819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488AE98-0065-4AC3-ACC4-6F9B30FF41A4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0686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1222DD4-86D2-4BEC-B8CE-0D1AB90655E2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9643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DD35E00-37A5-4ACA-8897-5C2383E38C36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23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C7E479E-710A-47A8-8314-E85AE652CB80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56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A84B524-AF16-4360-9E48-BD4C9F36ECC7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13751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9A2393C-7288-4C62-BFEF-AA4A805EC109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6818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ED741C8-2B8E-4E22-B7FF-59468779F37E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6117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BD77619-5978-41B2-B1F7-95FB5ED65D8F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2224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 rtl="0"/>
            <a:fld id="{6998D957-1CDD-434C-B4B6-AC0234BE7DB2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11257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103758-1FA0-4733-971B-FEF61DC94609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4258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rtl="0"/>
            <a:fld id="{9F917ED8-EC0E-419B-918F-315AEF0DB06A}" type="datetime1">
              <a:rPr lang="ru-RU" noProof="0" smtClean="0"/>
              <a:t>13.12.2023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27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ecretmag.ru/enciklopediya/chto-takoe-prezumpciya-nevinovnosti-obyasnyaem-prostymi-slovami.htm" TargetMode="External"/><Relationship Id="rId7" Type="http://schemas.openxmlformats.org/officeDocument/2006/relationships/hyperlink" Target="https://moluch.ru/archive/402/88954" TargetMode="External"/><Relationship Id="rId2" Type="http://schemas.openxmlformats.org/officeDocument/2006/relationships/hyperlink" Target="https://epp.genproc.gov.ru/web/proc_71/activity/legal-education/explain?item=6301521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oluch.ru/archive/264/61116" TargetMode="External"/><Relationship Id="rId5" Type="http://schemas.openxmlformats.org/officeDocument/2006/relationships/hyperlink" Target="https://cilekroom.ru/prezumpciya-nevinovnosti-istoriya-vozniknoveniya" TargetMode="External"/><Relationship Id="rId4" Type="http://schemas.openxmlformats.org/officeDocument/2006/relationships/hyperlink" Target="https://www.iuaj.net/node/43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gray">
      <p:bgPr>
        <a:pattFill prst="trellis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B5DBD6C-E8A8-B349-AC85-61C44AAEA0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  <a14:imgEffect>
                      <a14:sharpenSoften amount="-50000"/>
                    </a14:imgEffect>
                    <a14:imgEffect>
                      <a14:colorTemperature colorTemp="59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59" y="577307"/>
            <a:ext cx="10766221" cy="6029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66081D-517B-5D43-A7B4-E67DDEDC0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17176"/>
            <a:ext cx="9525896" cy="1020184"/>
          </a:xfrm>
        </p:spPr>
        <p:txBody>
          <a:bodyPr rtlCol="0">
            <a:noAutofit/>
          </a:bodyPr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Областное </a:t>
            </a:r>
            <a:r>
              <a:rPr lang="ru-RU" sz="1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</a:t>
            </a:r>
            <a:br>
              <a:rPr lang="ru-RU" sz="1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образовательное учреждение</a:t>
            </a:r>
            <a:br>
              <a:rPr lang="ru-RU" sz="1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«Ульяновский авиационный колледж – Межрегиональный центр компетенций»</a:t>
            </a:r>
            <a:br>
              <a:rPr lang="ru-RU" sz="1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xmlns="" id="{9CA982C5-8822-5F41-B151-CBFC3278D992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846263"/>
            <a:ext cx="11061700" cy="4760912"/>
          </a:xfrm>
        </p:spPr>
        <p:txBody>
          <a:bodyPr rtlCol="0">
            <a:normAutofit/>
          </a:bodyPr>
          <a:lstStyle/>
          <a:p>
            <a:pPr algn="ctr" rtl="0"/>
            <a:endParaRPr lang="ru-RU" sz="1200" dirty="0" smtClean="0">
              <a:solidFill>
                <a:schemeClr val="accent4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r>
              <a:rPr lang="ru-RU" sz="36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Презумпция </a:t>
            </a:r>
            <a: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невиновности</a:t>
            </a:r>
            <a:br>
              <a:rPr lang="ru-RU" sz="32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5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50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ru-RU" sz="105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ru-RU" sz="1050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ru-RU" sz="105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ru-RU" sz="1050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ru-RU" sz="105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ru-RU" sz="1050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ru-RU" sz="105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r>
              <a:rPr lang="ru-RU" sz="12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УЛЬЯНОВСК, </a:t>
            </a:r>
            <a:r>
              <a:rPr lang="ru-RU" sz="12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  <a:p>
            <a:pPr algn="ctr" rtl="0"/>
            <a:endParaRPr lang="ru-RU" sz="105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ru-RU" sz="1050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8108053" y="5135301"/>
            <a:ext cx="2881312" cy="85178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</a:t>
            </a:r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Мамыкина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02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706" y="581891"/>
            <a:ext cx="10058400" cy="81464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5553"/>
          </a:xfrm>
        </p:spPr>
        <p:txBody>
          <a:bodyPr>
            <a:norm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https://epp.genproc.gov.ru/web/proc_71/activity/legal-education/explain?item=63015217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</a:t>
            </a:r>
            <a: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secretmag.ru/enciklopediya/chto-takoe-prezumpciya-nevinovnosti-obyasnyaem-prostymi-slovami.htm</a:t>
            </a:r>
            <a: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https://www.iuaj.net/node/434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https://</a:t>
            </a:r>
            <a: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cilekroom.ru/prezumpciya-nevinovnosti-istoriya-vozniknoveniya</a:t>
            </a:r>
            <a: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://</a:t>
            </a:r>
            <a: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moluch.ru/archive/264/61116</a:t>
            </a:r>
            <a: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7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7"/>
              </a:rPr>
              <a:t>://moluch.ru/archive/402/88954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42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93913" y="187212"/>
            <a:ext cx="12443791" cy="379838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35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0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1758" y="308113"/>
            <a:ext cx="2196546" cy="566530"/>
          </a:xfr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Введение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236" y="1123122"/>
            <a:ext cx="11718234" cy="5186238"/>
          </a:xfrm>
          <a:effectLst>
            <a:glow rad="127000">
              <a:srgbClr val="FF0000"/>
            </a:glow>
          </a:effectLst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Презумпция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невиновности – это основополагающий принцип в уголовном праве, согласно которому каждый человек считается невиновным до тех пор, пока его вина не будет доказана в суде. Этот принцип является одним из важнейших принципов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защиты прав личности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исследования: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презумпции невиновности актуален в 2023 году, так как он закреплён в ст. 14 УПК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детальное изучение и раскрытие темы презумпции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невиновности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1.Познакомиться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историей возникновения презумпции невиновности  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2.Изучить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которые отражают суть и значение презумпции невиновности для УПК РФ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3.Предмет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презумпция невиновности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4.Объект исследования: происхождение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термина, история возникновения презумпции невиновности, сущность принципа презумпции невиновности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51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30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415636"/>
            <a:ext cx="9291951" cy="1213659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развития презумпции невиновности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роисхождение термина  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602" y="1721404"/>
            <a:ext cx="10483429" cy="247210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презумпции невиновности берет свое начало в известной римскому праву «презумпции добропорядочности», которая применялась при разбирательстве имущественных споров. В дальнейшем презумпция добропорядочности в уголовно-процессуальном значении трансформировалась в презумпцию невиновности.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414" y="3308820"/>
            <a:ext cx="5517663" cy="327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30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782" y="395274"/>
            <a:ext cx="9268691" cy="627191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презумпции невиновности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3211" y="1183358"/>
            <a:ext cx="5826035" cy="5293138"/>
          </a:xfrm>
        </p:spPr>
        <p:txBody>
          <a:bodyPr>
            <a:normAutofit fontScale="92500" lnSpcReduction="10000"/>
          </a:bodyPr>
          <a:lstStyle/>
          <a:p>
            <a:pPr algn="just"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Истоки презумпции невиновности уходят в древность. В Древнем Риме существовал принцип «презумпции невиновности», который гласил, что обвиняемого следует считать невиновным до тех пор, пока его вина не будет чётко установлена. 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В средние века, когда правосудие было мало систематизировано, существовала тенденция         к презумпции вины, то есть обвиняемого считали виновным до тех пор, пока он не докажет свою невиновность. Это приводило к множеству неправедных приговоров и нарушению прав обвиняемых.</a:t>
            </a:r>
          </a:p>
          <a:p>
            <a:pPr algn="just"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Презумпция невиновности считается одним из основных принципов справедливого судопроизводства и неотъемлемой частью принципа правового государства. Презумпция невиновности играет важную роль в обеспечении справедливости и защите прав граждан в правовом государстве.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617" y="1572076"/>
            <a:ext cx="5851383" cy="3322141"/>
          </a:xfrm>
        </p:spPr>
      </p:pic>
    </p:spTree>
    <p:extLst>
      <p:ext uri="{BB962C8B-B14F-4D97-AF65-F5344CB8AC3E}">
        <p14:creationId xmlns:p14="http://schemas.microsoft.com/office/powerpoint/2010/main" val="25663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30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27705" y="394672"/>
            <a:ext cx="10521565" cy="827842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презумпции невиновности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российском уголовном праве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91988" y="2166731"/>
            <a:ext cx="5357190" cy="5754756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endParaRPr lang="ru-RU" sz="120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80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Основоположником глубокой разработки принципа презумпции невиновности в Российской науке уголовного процесса является профессор М.С. Строгович. В учебнике "Уголовный процесс", опубликованном в 1946 г., дается емкое определение презумпции невиновности: "...всякий гражданин считается невиновным, пока его виновность не будет доказана в устанавливаемом законом порядке.</a:t>
            </a:r>
          </a:p>
          <a:p>
            <a:endParaRPr lang="ru-RU" sz="2100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463" y="1474715"/>
            <a:ext cx="3697357" cy="1635909"/>
          </a:xfrm>
          <a:pattFill prst="narHorz">
            <a:fgClr>
              <a:srgbClr val="E4C6AE"/>
            </a:fgClr>
            <a:bgClr>
              <a:schemeClr val="bg1"/>
            </a:bgClr>
          </a:pattFill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6351104" y="2605710"/>
            <a:ext cx="5840896" cy="4613046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Однако принцип презумпции невиновности не получил своего отражения в советском уголовно-процессуальном законодательстве. Отрицательное в основном к нему отношение было распространено и в науке уголовного процесса. Так, например, С.А. Голунский считал, что "всякие презумпции неизбежно вносят в процесс элементы формализма, толкают суд на то, чтобы склониться к заранее подсказанному решению.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sz="quarter" idx="4"/>
          </p:nvPr>
        </p:nvSpPr>
        <p:spPr>
          <a:xfrm rot="16200000">
            <a:off x="3660583" y="5700791"/>
            <a:ext cx="43135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06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526775"/>
            <a:ext cx="3756992" cy="163995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ПРЕЗУМПЦИЯ НЕВИНОВНОСТИ В УГОЛОВНОМ СУДОПРОИЗВОДСТВЕ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969564" y="1490870"/>
            <a:ext cx="6695662" cy="4472608"/>
          </a:xfrm>
        </p:spPr>
        <p:txBody>
          <a:bodyPr>
            <a:normAutofit fontScale="92500" lnSpcReduction="20000"/>
          </a:bodyPr>
          <a:lstStyle/>
          <a:p>
            <a:pPr indent="449580"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презумпции невиновности: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Презумпция невиновности в России гарантируется главным законом страны — статьёй 49 Конституции РФ. При этом понятие разбито на три составляющих: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1.Каждый считается невиновным, пока его вина не будет доказана и установлена вступившим в законную силу приговором суда.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2.Обвиняемый в преступлении не обязан доказывать свою невиновность.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3.Неустранимые сомнения толкуют в пользу обвиняемого.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Обвиняемый также имеет право отказаться от дачи каких-либо показаний вообще (это гарантировано Конституцией). А вот обвинитель обязан собирать и приводить доказательства, а также опровергать доводы защиты. При этом приговор суда не может быть основан на предположениях.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848678"/>
            <a:ext cx="3349487" cy="4760844"/>
          </a:xfrm>
        </p:spPr>
        <p:txBody>
          <a:bodyPr>
            <a:normAutofit lnSpcReduction="10000"/>
          </a:bodyPr>
          <a:lstStyle/>
          <a:p>
            <a:pPr indent="449580" algn="just"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Уголовно-правовой закон предписывает, что признать лицо виновном в совершенном преступлении, возможно лишь путём судебного разбирательства — стадии, где находят наиболее полное отражение гарантии прав и свобод обвиняемого и проверки доказательств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обвинения.</a:t>
            </a:r>
          </a:p>
          <a:p>
            <a:pPr indent="449580" algn="just"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и содержится сущность принципа презумпции невиновности как объективно правового положения, которому в обязательном порядке должны следовать все лица, ведущие судопроизводство и иные лица, не участвующие в судопроизводстве.</a:t>
            </a:r>
            <a:endParaRPr lang="ru-RU" sz="1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94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48802" y="334750"/>
            <a:ext cx="10058400" cy="562952"/>
          </a:xfr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Особенности презумпции невиновности</a:t>
            </a:r>
            <a:endParaRPr lang="ru-RU" sz="3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-99392" y="1202635"/>
            <a:ext cx="11509513" cy="4929809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Презумпция невиновности не допускает предвзятости, одностороннего обвинительного подхода, принятие поспешных, необоснованных решений о привлечении человека в качестве обвиняемого по впечатлению, предположению, субъективному </a:t>
            </a: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мнению.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Презумпция невиновности предписывает должностным лицам, производящим дознание, следователю, прокурору, объективно, всесторонне полно и, самое главное, беспристрастно провести анализ всех обстоятельств уголовного дела; исследовать все версии преступления, в том числе и версии обвиняемого.</a:t>
            </a:r>
            <a:endParaRPr lang="ru-RU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Она </a:t>
            </a: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направлена на то, чтобы уголовные санкции применялись лишь только к тем, кто наносит вред общественным отношениям, находящимся под государственной защитой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644" y="5126107"/>
            <a:ext cx="2921110" cy="13566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826" y="5126107"/>
            <a:ext cx="3061253" cy="135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0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64419" y="695738"/>
            <a:ext cx="8053406" cy="1063487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не распространяется презумпция   невиновности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059100499"/>
              </p:ext>
            </p:extLst>
          </p:nvPr>
        </p:nvGraphicFramePr>
        <p:xfrm>
          <a:off x="535575" y="2896962"/>
          <a:ext cx="4816713" cy="189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826159516"/>
              </p:ext>
            </p:extLst>
          </p:nvPr>
        </p:nvGraphicFramePr>
        <p:xfrm>
          <a:off x="6793312" y="2934380"/>
          <a:ext cx="5154848" cy="1857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8" name="Прямая со стрелкой 17"/>
          <p:cNvCxnSpPr>
            <a:stCxn id="4" idx="2"/>
          </p:cNvCxnSpPr>
          <p:nvPr/>
        </p:nvCxnSpPr>
        <p:spPr>
          <a:xfrm flipH="1">
            <a:off x="3182114" y="1759225"/>
            <a:ext cx="2409008" cy="1175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2"/>
          </p:cNvCxnSpPr>
          <p:nvPr/>
        </p:nvCxnSpPr>
        <p:spPr>
          <a:xfrm>
            <a:off x="5591122" y="1759225"/>
            <a:ext cx="2260526" cy="1175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51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rgbClr val="E4C6A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27631" y="950976"/>
            <a:ext cx="8222951" cy="786384"/>
          </a:xfr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97279" y="1915308"/>
            <a:ext cx="10058401" cy="4306588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0"/>
              </a:spcAft>
              <a:buNone/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Подводя итог данной работы, хотелось бы сказать, что принцип презумпции невиновности, разумеется, необходимая составляющая уголовного законодательства развитого государства, его задачей является делать гуманным и человечным процесс уголовного судопроизводства. Данный принцип сейчас имеет свои пробелы и недостатки. По нашему мнению, законодательству следует расширить круг лиц, на которых распространяется действие данного принципа, он должен защищать интересы всех граждан, без исключения. Следует законодательно закрепить точное и развернутое понятие принципа презумпции невиновности. В наше время принцип презумпции невиновности, если говорить дословно, то это только лишь как обязанность следственных и судебных органов относиться к «виновному», как к «невиновному», а это не правильный подход. Презумпция невиновности гораздо шире, чем ее воспринимают сегодня.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93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D8CA2E-8B16-4096-95E2-945585B397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FDB075-32D3-45D6-B446-788704F8FD25}">
  <ds:schemaRefs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4DF392C-D201-4335-BC06-05E8DA4E0E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799</Words>
  <Application>Microsoft Office PowerPoint</Application>
  <PresentationFormat>Широкоэкранный</PresentationFormat>
  <Paragraphs>62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Times New Roman</vt:lpstr>
      <vt:lpstr>Wingdings</vt:lpstr>
      <vt:lpstr>Ретро</vt:lpstr>
      <vt:lpstr>  Областное государственное автономное профессиональное образовательное учреждение «Ульяновский авиационный колледж – Межрегиональный центр компетенций» </vt:lpstr>
      <vt:lpstr>                                                                         Введение</vt:lpstr>
      <vt:lpstr> История развития презумпции невиновности  Происхождение термина  </vt:lpstr>
      <vt:lpstr>      История возникновения презумпции невиновности </vt:lpstr>
      <vt:lpstr>История возникновения презумпции невиновности  в российском уголовном праве</vt:lpstr>
      <vt:lpstr>ПРЕЗУМПЦИЯ НЕВИНОВНОСТИ В УГОЛОВНОМ СУДОПРОИЗВОДСТВЕ РФ </vt:lpstr>
      <vt:lpstr>Особенности презумпции невиновности</vt:lpstr>
      <vt:lpstr>На что не распространяется презумпция   невиновности</vt:lpstr>
      <vt:lpstr>Заключение</vt:lpstr>
      <vt:lpstr>Список используемых источников</vt:lpstr>
      <vt:lpstr>СПАСИБО ЗА ВНИМАНИЕ!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2023-10-16T20:36:34Z</dcterms:created>
  <dcterms:modified xsi:type="dcterms:W3CDTF">2023-12-13T10:32:06Z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