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39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16BC71-C6DB-A37C-7A98-72A8785752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latin typeface="Aharoni" panose="02000000000000000000" pitchFamily="2" charset="0"/>
                <a:ea typeface="Aharoni" panose="02000000000000000000" pitchFamily="2" charset="0"/>
              </a:rPr>
              <a:t>Именные реакции в органической химии 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EA67842-E9AA-0585-471D-18C9A66A41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10236" y="4372270"/>
            <a:ext cx="9678988" cy="1876129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Выполнила:</a:t>
            </a:r>
          </a:p>
          <a:p>
            <a:r>
              <a:rPr lang="ru-RU" dirty="0"/>
              <a:t>Абрамова О.К
Ученица 10 «А» класса
МБОУ СОШ 21 г. Сальска
Руководитель: 
Орлова Т.В</a:t>
            </a:r>
          </a:p>
        </p:txBody>
      </p:sp>
    </p:spTree>
    <p:extLst>
      <p:ext uri="{BB962C8B-B14F-4D97-AF65-F5344CB8AC3E}">
        <p14:creationId xmlns:p14="http://schemas.microsoft.com/office/powerpoint/2010/main" val="3139672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Лента: наклоненная вверх 7">
            <a:extLst>
              <a:ext uri="{FF2B5EF4-FFF2-40B4-BE49-F238E27FC236}">
                <a16:creationId xmlns:a16="http://schemas.microsoft.com/office/drawing/2014/main" xmlns="" id="{59568D47-A4F3-9B1B-FD03-763A2A729E27}"/>
              </a:ext>
            </a:extLst>
          </p:cNvPr>
          <p:cNvSpPr/>
          <p:nvPr/>
        </p:nvSpPr>
        <p:spPr>
          <a:xfrm>
            <a:off x="5112328" y="1779598"/>
            <a:ext cx="6730004" cy="2181981"/>
          </a:xfrm>
          <a:prstGeom prst="ribbon2">
            <a:avLst>
              <a:gd name="adj1" fmla="val 33333"/>
              <a:gd name="adj2" fmla="val 7001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B02990-9B33-FD9D-1B60-5FFA00331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Реакция С.В. Лебедева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22EF991A-303B-013E-034E-C3B2C5B378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9685" y="1896613"/>
            <a:ext cx="2344987" cy="31242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7036F8D-2134-9B0E-4466-C591B75E3273}"/>
              </a:ext>
            </a:extLst>
          </p:cNvPr>
          <p:cNvSpPr txBox="1"/>
          <p:nvPr/>
        </p:nvSpPr>
        <p:spPr>
          <a:xfrm>
            <a:off x="6165406" y="1915617"/>
            <a:ext cx="49807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Лебедев предложил одностадийный способ получения бутадиена из этилового спирта (катализаторы: </a:t>
            </a:r>
            <a:r>
              <a:rPr lang="ru-RU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ZnO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Al₂O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₃; Т 400-500°C)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DB38B39-2CED-94D2-601B-5D85A9768EC5}"/>
              </a:ext>
            </a:extLst>
          </p:cNvPr>
          <p:cNvSpPr txBox="1"/>
          <p:nvPr/>
        </p:nvSpPr>
        <p:spPr>
          <a:xfrm>
            <a:off x="3587339" y="4444493"/>
            <a:ext cx="115549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f-ZA" sz="2800" i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2CH₂CH₂OH→ 2H2O + CH2=CH-CH=CH2 + H₂↑</a:t>
            </a:r>
            <a:endParaRPr lang="ru-RU" sz="2800" i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61C4E90-CE1B-E87E-3B0A-E0601A95289A}"/>
              </a:ext>
            </a:extLst>
          </p:cNvPr>
          <p:cNvSpPr txBox="1"/>
          <p:nvPr/>
        </p:nvSpPr>
        <p:spPr>
          <a:xfrm>
            <a:off x="4285105" y="5149563"/>
            <a:ext cx="6861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/>
              <a:t>Благодаря работам </a:t>
            </a:r>
            <a:r>
              <a:rPr lang="ru-RU" b="1" dirty="0"/>
              <a:t>Лебедева</a:t>
            </a:r>
            <a:r>
              <a:rPr lang="ru-RU" dirty="0"/>
              <a:t> , промышленное производство синтетического каучука начато в Советском Союзе в 1932</a:t>
            </a:r>
            <a:r>
              <a:rPr lang="ru-RU" b="1" dirty="0"/>
              <a:t> впервые в мире.</a:t>
            </a:r>
          </a:p>
        </p:txBody>
      </p:sp>
    </p:spTree>
    <p:extLst>
      <p:ext uri="{BB962C8B-B14F-4D97-AF65-F5344CB8AC3E}">
        <p14:creationId xmlns:p14="http://schemas.microsoft.com/office/powerpoint/2010/main" val="1636596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Блок-схема: процесс 10">
            <a:extLst>
              <a:ext uri="{FF2B5EF4-FFF2-40B4-BE49-F238E27FC236}">
                <a16:creationId xmlns:a16="http://schemas.microsoft.com/office/drawing/2014/main" xmlns="" id="{B8E6DBD5-2854-DD2C-7231-38E69A855588}"/>
              </a:ext>
            </a:extLst>
          </p:cNvPr>
          <p:cNvSpPr/>
          <p:nvPr/>
        </p:nvSpPr>
        <p:spPr>
          <a:xfrm>
            <a:off x="4746758" y="2618807"/>
            <a:ext cx="7196639" cy="2370133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9D6329-53EB-4415-7A16-B139B4573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Правило Зайцева 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DA547AFA-C778-E282-63F7-30661E2157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72219" y="3018917"/>
            <a:ext cx="5999975" cy="1564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06C6412-ADF0-4ABA-C980-531F1C761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603" y="2133863"/>
            <a:ext cx="2297432" cy="35219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E477E07-9D4C-9126-97E9-4BB061EDACBA}"/>
              </a:ext>
            </a:extLst>
          </p:cNvPr>
          <p:cNvSpPr txBox="1"/>
          <p:nvPr/>
        </p:nvSpPr>
        <p:spPr>
          <a:xfrm>
            <a:off x="6824064" y="2618807"/>
            <a:ext cx="3251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b="1" i="1" dirty="0">
                <a:solidFill>
                  <a:schemeClr val="accent4"/>
                </a:solidFill>
              </a:rPr>
              <a:t>Реакция дегидратации </a:t>
            </a:r>
          </a:p>
        </p:txBody>
      </p:sp>
      <p:sp>
        <p:nvSpPr>
          <p:cNvPr id="10" name="Стрелка: пятиугольник 9">
            <a:extLst>
              <a:ext uri="{FF2B5EF4-FFF2-40B4-BE49-F238E27FC236}">
                <a16:creationId xmlns:a16="http://schemas.microsoft.com/office/drawing/2014/main" xmlns="" id="{4D013863-440D-A391-8EDD-4451A4BDCA33}"/>
              </a:ext>
            </a:extLst>
          </p:cNvPr>
          <p:cNvSpPr/>
          <p:nvPr/>
        </p:nvSpPr>
        <p:spPr>
          <a:xfrm>
            <a:off x="2325776" y="3410677"/>
            <a:ext cx="3451849" cy="1200329"/>
          </a:xfrm>
          <a:prstGeom prst="homePlate">
            <a:avLst>
              <a:gd name="adj" fmla="val 84304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0DCA93C-0C3A-68BC-42F3-39E78D570368}"/>
              </a:ext>
            </a:extLst>
          </p:cNvPr>
          <p:cNvSpPr txBox="1"/>
          <p:nvPr/>
        </p:nvSpPr>
        <p:spPr>
          <a:xfrm>
            <a:off x="2239875" y="3429000"/>
            <a:ext cx="33410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>
                <a:solidFill>
                  <a:schemeClr val="accent4"/>
                </a:solidFill>
              </a:rPr>
              <a:t>Атом </a:t>
            </a:r>
            <a:r>
              <a:rPr lang="ru-RU" b="1" u="sng" dirty="0">
                <a:solidFill>
                  <a:schemeClr val="accent4"/>
                </a:solidFill>
              </a:rPr>
              <a:t>водорода</a:t>
            </a:r>
            <a:r>
              <a:rPr lang="ru-RU" b="1" dirty="0">
                <a:solidFill>
                  <a:schemeClr val="accent4"/>
                </a:solidFill>
              </a:rPr>
              <a:t> отщепляется от наименее </a:t>
            </a:r>
            <a:r>
              <a:rPr lang="ru-RU" b="1" dirty="0" err="1">
                <a:solidFill>
                  <a:schemeClr val="accent4"/>
                </a:solidFill>
              </a:rPr>
              <a:t>гидрогенезированного</a:t>
            </a:r>
            <a:r>
              <a:rPr lang="ru-RU" b="1" dirty="0">
                <a:solidFill>
                  <a:schemeClr val="accent4"/>
                </a:solidFill>
              </a:rPr>
              <a:t> атома </a:t>
            </a:r>
            <a:r>
              <a:rPr lang="ru-RU" b="1" u="sng" dirty="0">
                <a:solidFill>
                  <a:schemeClr val="accent4"/>
                </a:solidFill>
              </a:rPr>
              <a:t>углерода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E8518AB-8799-777D-ABEB-563B2D202F00}"/>
              </a:ext>
            </a:extLst>
          </p:cNvPr>
          <p:cNvSpPr txBox="1"/>
          <p:nvPr/>
        </p:nvSpPr>
        <p:spPr>
          <a:xfrm>
            <a:off x="3436022" y="5479062"/>
            <a:ext cx="7284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i="1" dirty="0"/>
              <a:t>Правило Зайцева предсказывает образование более устойчивого, более замещённого </a:t>
            </a:r>
            <a:r>
              <a:rPr lang="ru-RU" sz="2000" i="1" u="sng" dirty="0" err="1"/>
              <a:t>алкена</a:t>
            </a:r>
            <a:r>
              <a:rPr lang="ru-RU" sz="2000" i="1" dirty="0"/>
              <a:t>, однако из этого правила существует ряд исключений.</a:t>
            </a:r>
          </a:p>
        </p:txBody>
      </p:sp>
    </p:spTree>
    <p:extLst>
      <p:ext uri="{BB962C8B-B14F-4D97-AF65-F5344CB8AC3E}">
        <p14:creationId xmlns:p14="http://schemas.microsoft.com/office/powerpoint/2010/main" val="3749051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трелка: вверх 7">
            <a:extLst>
              <a:ext uri="{FF2B5EF4-FFF2-40B4-BE49-F238E27FC236}">
                <a16:creationId xmlns:a16="http://schemas.microsoft.com/office/drawing/2014/main" xmlns="" id="{6BE83B74-1B3A-3FB5-7F61-E4ED73DC01E8}"/>
              </a:ext>
            </a:extLst>
          </p:cNvPr>
          <p:cNvSpPr/>
          <p:nvPr/>
        </p:nvSpPr>
        <p:spPr>
          <a:xfrm rot="5059483">
            <a:off x="3182081" y="2585069"/>
            <a:ext cx="1811696" cy="4699524"/>
          </a:xfrm>
          <a:prstGeom prst="upArrow">
            <a:avLst>
              <a:gd name="adj1" fmla="val 63011"/>
              <a:gd name="adj2" fmla="val 77229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C1D7C39-28FE-946E-BFCF-B7308D953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Реакция Дюма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1414EC0-DF28-64A5-5429-A2CBAEDE8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6939" y="1247330"/>
            <a:ext cx="5542385" cy="30626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0" i="0" dirty="0">
                <a:effectLst/>
                <a:latin typeface="YS Text"/>
              </a:rPr>
              <a:t>взаимодействие солей карбоновых кислот с щелочами при сплавлении.</a:t>
            </a:r>
            <a:endParaRPr lang="ru-RU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789C91C-D31C-88E8-1B0D-FF2E44D26FDE}"/>
              </a:ext>
            </a:extLst>
          </p:cNvPr>
          <p:cNvSpPr txBox="1"/>
          <p:nvPr/>
        </p:nvSpPr>
        <p:spPr>
          <a:xfrm>
            <a:off x="5276262" y="3659647"/>
            <a:ext cx="6700826" cy="461665"/>
          </a:xfrm>
          <a:prstGeom prst="rect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/>
              <a:t>Н₃С-СОО</a:t>
            </a:r>
            <a:r>
              <a:rPr lang="af-ZA" sz="2400" b="1" dirty="0"/>
              <a:t>Na + NaOH → CH₄↑ + Na₂CO</a:t>
            </a:r>
            <a:endParaRPr lang="ru-RU" sz="2400" b="1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8FB146F-BA12-8D17-B3C5-B4C2E17DC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20782"/>
            <a:ext cx="2693260" cy="382143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C0BD58A-E312-EF19-D270-08FB850CD882}"/>
              </a:ext>
            </a:extLst>
          </p:cNvPr>
          <p:cNvSpPr txBox="1"/>
          <p:nvPr/>
        </p:nvSpPr>
        <p:spPr>
          <a:xfrm>
            <a:off x="7139957" y="4210478"/>
            <a:ext cx="329612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0" i="0" dirty="0"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Helvetica Neue"/>
              </a:rPr>
              <a:t>При этом образуется </a:t>
            </a:r>
            <a:r>
              <a:rPr lang="ru-RU" sz="2000" b="0" i="0" u="sng" dirty="0"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Helvetica Neue"/>
              </a:rPr>
              <a:t>метан</a:t>
            </a:r>
            <a:r>
              <a:rPr lang="ru-RU" sz="2000" b="0" i="0" dirty="0"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Helvetica Neue"/>
              </a:rPr>
              <a:t> и </a:t>
            </a:r>
            <a:r>
              <a:rPr lang="ru-RU" sz="2000" b="0" i="0" u="sng" dirty="0"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Helvetica Neue"/>
              </a:rPr>
              <a:t>карбонат натрия</a:t>
            </a:r>
            <a:r>
              <a:rPr lang="ru-RU" sz="2000" b="0" i="0" dirty="0"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Helvetica Neue"/>
              </a:rPr>
              <a:t>.</a:t>
            </a:r>
          </a:p>
          <a:p>
            <a:r>
              <a:rPr lang="ru-RU" b="0" i="0" dirty="0"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Helvetica Neue"/>
              </a:rPr>
              <a:t/>
            </a:r>
            <a:br>
              <a:rPr lang="ru-RU" b="0" i="0" dirty="0"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Helvetica Neue"/>
              </a:rPr>
            </a:b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C22379E-3BDB-3E3B-43FD-7224BEB69848}"/>
              </a:ext>
            </a:extLst>
          </p:cNvPr>
          <p:cNvSpPr txBox="1"/>
          <p:nvPr/>
        </p:nvSpPr>
        <p:spPr>
          <a:xfrm rot="21238069">
            <a:off x="2593516" y="4428413"/>
            <a:ext cx="31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600" b="1" i="1" u="sng" dirty="0">
                <a:solidFill>
                  <a:schemeClr val="tx2">
                    <a:lumMod val="10000"/>
                  </a:schemeClr>
                </a:solidFill>
              </a:rPr>
              <a:t>Относится к реакциям</a:t>
            </a:r>
          </a:p>
          <a:p>
            <a:pPr algn="l"/>
            <a:r>
              <a:rPr lang="ru-RU" sz="1600" b="1" i="1" u="sng" dirty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sz="1600" b="1" i="1" u="sng" dirty="0" err="1">
                <a:solidFill>
                  <a:schemeClr val="tx2">
                    <a:lumMod val="10000"/>
                  </a:schemeClr>
                </a:solidFill>
              </a:rPr>
              <a:t>декарбоксилирования</a:t>
            </a:r>
            <a:endParaRPr lang="ru-RU" sz="1600" b="1" i="1" u="sng" dirty="0">
              <a:solidFill>
                <a:schemeClr val="tx2">
                  <a:lumMod val="10000"/>
                </a:schemeClr>
              </a:solidFill>
            </a:endParaRPr>
          </a:p>
          <a:p>
            <a:pPr algn="l"/>
            <a:r>
              <a:rPr lang="ru-RU" sz="1600" b="1" i="1" u="sng" dirty="0">
                <a:solidFill>
                  <a:schemeClr val="tx2">
                    <a:lumMod val="10000"/>
                  </a:schemeClr>
                </a:solidFill>
              </a:rPr>
              <a:t> солей карбоновых кислот.</a:t>
            </a:r>
          </a:p>
        </p:txBody>
      </p:sp>
    </p:spTree>
    <p:extLst>
      <p:ext uri="{BB962C8B-B14F-4D97-AF65-F5344CB8AC3E}">
        <p14:creationId xmlns:p14="http://schemas.microsoft.com/office/powerpoint/2010/main" val="13451386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33ACE6-FE15-08CB-4FE9-74DC98AF3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Реакция Дюма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5C200E3-286C-A560-C71F-E855BA919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8555" y="1685866"/>
            <a:ext cx="8158774" cy="27758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u="sng" dirty="0" err="1"/>
              <a:t>Декарбоксилирование</a:t>
            </a:r>
            <a:r>
              <a:rPr lang="ru-RU" sz="2400" dirty="0"/>
              <a:t> – это отщепление молекулы углекислого газа из карбоксильной группы (–COOH) или органической кислоты или </a:t>
            </a:r>
            <a:r>
              <a:rPr lang="ru-RU" sz="2400" dirty="0" err="1"/>
              <a:t>карбоксилатной</a:t>
            </a:r>
            <a:r>
              <a:rPr lang="ru-RU" sz="2400" dirty="0"/>
              <a:t> группы (–</a:t>
            </a:r>
            <a:r>
              <a:rPr lang="ru-RU" sz="2400" dirty="0" err="1"/>
              <a:t>COOMe</a:t>
            </a:r>
            <a:r>
              <a:rPr lang="ru-RU" sz="2400" dirty="0"/>
              <a:t>)  соли органической кислоты.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0DA0EFD-FD8B-0068-EF91-9956E2465C86}"/>
              </a:ext>
            </a:extLst>
          </p:cNvPr>
          <p:cNvSpPr txBox="1"/>
          <p:nvPr/>
        </p:nvSpPr>
        <p:spPr>
          <a:xfrm>
            <a:off x="5313800" y="3989458"/>
            <a:ext cx="4168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i="1" u="sng" dirty="0"/>
              <a:t>Протекает при нагревании с кислотами или щелочами.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BAB594F-6CD8-0491-06A4-9464EB449A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24" y="2514599"/>
            <a:ext cx="2537791" cy="253779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815372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2E1018-9212-2764-3D6E-105F7D0A1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Синтез </a:t>
            </a:r>
            <a:r>
              <a:rPr lang="ru-RU" dirty="0" err="1"/>
              <a:t>Густавсона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81DC8C7-D7DB-7F3D-25F1-5BCC62712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0171" y="2033761"/>
            <a:ext cx="7437240" cy="30860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f-ZA" sz="2800" b="1" dirty="0"/>
              <a:t>Cl-CH₂-CH2₂-CH₂-CH₂-CI +Zn C₄H₈+ZnCl₂</a:t>
            </a:r>
            <a:endParaRPr lang="ru-RU" sz="2800" b="1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D525CD0-6266-FA97-BE0B-6CA3ECA83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790" y="1930558"/>
            <a:ext cx="2831328" cy="376077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835D31E-3002-A419-551B-8B85A646F0CB}"/>
              </a:ext>
            </a:extLst>
          </p:cNvPr>
          <p:cNvSpPr txBox="1"/>
          <p:nvPr/>
        </p:nvSpPr>
        <p:spPr>
          <a:xfrm>
            <a:off x="4670794" y="4343401"/>
            <a:ext cx="42875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i="1" dirty="0">
                <a:solidFill>
                  <a:schemeClr val="tx2">
                    <a:lumMod val="90000"/>
                  </a:schemeClr>
                </a:solidFill>
              </a:rPr>
              <a:t>Отщепление двух атомов галогена от </a:t>
            </a:r>
            <a:r>
              <a:rPr lang="ru-RU" sz="2400" i="1" dirty="0" err="1">
                <a:solidFill>
                  <a:schemeClr val="tx2">
                    <a:lumMod val="90000"/>
                  </a:schemeClr>
                </a:solidFill>
              </a:rPr>
              <a:t>дигалогеналканов</a:t>
            </a:r>
            <a:endParaRPr lang="ru-RU" sz="2400" i="1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919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606F91-881B-F92A-D8A6-37B7752C2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 !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564A5820-05B6-525F-BB10-8DAB1BFF16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2640" y="2171701"/>
            <a:ext cx="6193198" cy="4343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xmlns="" id="{3880F805-611D-D597-C22C-F98F364A9D93}"/>
              </a:ext>
            </a:extLst>
          </p:cNvPr>
          <p:cNvSpPr/>
          <p:nvPr/>
        </p:nvSpPr>
        <p:spPr>
          <a:xfrm rot="10511916">
            <a:off x="3207167" y="2806973"/>
            <a:ext cx="1961921" cy="1374229"/>
          </a:xfrm>
          <a:prstGeom prst="cloudCallout">
            <a:avLst>
              <a:gd name="adj1" fmla="val -85740"/>
              <a:gd name="adj2" fmla="val -5268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4240807-36AC-D4F1-3D0A-AB2A5F62B0C6}"/>
              </a:ext>
            </a:extLst>
          </p:cNvPr>
          <p:cNvSpPr txBox="1"/>
          <p:nvPr/>
        </p:nvSpPr>
        <p:spPr>
          <a:xfrm>
            <a:off x="3272640" y="3353417"/>
            <a:ext cx="4327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b="1" i="1" dirty="0">
                <a:solidFill>
                  <a:schemeClr val="bg1"/>
                </a:solidFill>
              </a:rPr>
              <a:t>Я старался</a:t>
            </a:r>
            <a:r>
              <a:rPr lang="ru-RU" sz="2000" b="1" dirty="0">
                <a:solidFill>
                  <a:schemeClr val="bg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886704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519FDB8B-6560-8CC5-64AB-DB792CC86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224" y="1137166"/>
            <a:ext cx="9869184" cy="55449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3CEE2F5-10FA-CA01-3509-0490F5A152A1}"/>
              </a:ext>
            </a:extLst>
          </p:cNvPr>
          <p:cNvSpPr txBox="1"/>
          <p:nvPr/>
        </p:nvSpPr>
        <p:spPr>
          <a:xfrm>
            <a:off x="5145158" y="3909655"/>
            <a:ext cx="5271052" cy="132343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effectLst/>
                <a:latin typeface="Edwardian Script ITC" panose="02000000000000000000" pitchFamily="2" charset="0"/>
                <a:ea typeface="Edwardian Script ITC" panose="02000000000000000000" pitchFamily="2" charset="0"/>
              </a:rPr>
              <a:t>В органической химии существует огромное число реакций, носящих имя исследователя, открывшего или исследовавшего данную реакцию.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Edwardian Script ITC" panose="02000000000000000000" pitchFamily="2" charset="0"/>
              <a:ea typeface="Edwardian Script ITC" panose="02000000000000000000" pitchFamily="2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C11B738-D303-E08E-5E70-E78C04270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1213" y="437794"/>
            <a:ext cx="2991206" cy="299120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27559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4D291E-F3FB-FF4C-C15A-8206AC816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Реакция Коновалова</a:t>
            </a:r>
            <a:br>
              <a:rPr lang="ru-RU" dirty="0"/>
            </a:br>
            <a:r>
              <a:rPr lang="ru-RU" dirty="0"/>
              <a:t> (нитрование)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51911664-1A17-DD2C-C713-333B57F4D0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0730" y="2213588"/>
            <a:ext cx="2346816" cy="31242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CDE4FDF-45A3-5A37-8523-A9929881EA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0568" y="2391783"/>
            <a:ext cx="6978554" cy="2767810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91429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330BC02A-349F-C736-0D14-E8B0739684E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/>
              <a:t>Реакция Коновалова </a:t>
            </a:r>
            <a:br>
              <a:rPr lang="ru-RU" dirty="0"/>
            </a:br>
            <a:r>
              <a:rPr lang="ru-RU" dirty="0"/>
              <a:t>(нитрование)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B99A0AE-C32C-512A-2B74-4041A4CBA1F6}"/>
              </a:ext>
            </a:extLst>
          </p:cNvPr>
          <p:cNvSpPr txBox="1"/>
          <p:nvPr/>
        </p:nvSpPr>
        <p:spPr>
          <a:xfrm>
            <a:off x="975760" y="2331437"/>
            <a:ext cx="5721320" cy="2554545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000" dirty="0"/>
              <a:t>Впервые нитрование </a:t>
            </a:r>
            <a:r>
              <a:rPr lang="ru-RU" sz="2000" dirty="0" err="1"/>
              <a:t>алканов</a:t>
            </a:r>
            <a:r>
              <a:rPr lang="ru-RU" sz="2000" dirty="0"/>
              <a:t> было проведено</a:t>
            </a:r>
            <a:r>
              <a:rPr lang="ru-RU" sz="2000" u="sng" dirty="0"/>
              <a:t> в 1888 г</a:t>
            </a:r>
            <a:r>
              <a:rPr lang="ru-RU" sz="2000" dirty="0"/>
              <a:t>. Химиком М.И. Коноваловым. По образному выражению самого Коновалова, ему удалось оживить «химических мертвецов», заставив реагировать неактивные в химическом отношении парафины.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B186DC9-F3D7-814C-36BA-4EA5B04BB1B0}"/>
              </a:ext>
            </a:extLst>
          </p:cNvPr>
          <p:cNvSpPr txBox="1"/>
          <p:nvPr/>
        </p:nvSpPr>
        <p:spPr>
          <a:xfrm>
            <a:off x="4568322" y="4699319"/>
            <a:ext cx="4760768" cy="147732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l"/>
            <a:r>
              <a:rPr lang="ru-RU" dirty="0"/>
              <a:t>В результате реакции происходит замещение атома водорода на нитрогруппу NO2 с образованием продуктов реакции – </a:t>
            </a:r>
            <a:r>
              <a:rPr lang="ru-RU" dirty="0">
                <a:solidFill>
                  <a:srgbClr val="FF0000"/>
                </a:solidFill>
              </a:rPr>
              <a:t>нитросоединений (нитроалканов).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AB5F8B41-97D8-2831-A72D-EC8DFEAAD4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2733" y="1589322"/>
            <a:ext cx="4760769" cy="27540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356647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5583BC-6430-75FB-0D9D-6C8A9BB2B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Реакция Ш.А. Вюрца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44C294EF-8916-DA53-E18A-4EB55200DF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078" y="2265939"/>
            <a:ext cx="2567607" cy="31242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1A92801-FCE4-2350-BB05-9F1522F0E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6353" y="2356740"/>
            <a:ext cx="5557905" cy="303339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99169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91C6BD7C-090C-6C77-D19A-2D4F70CFEA3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67035" y="310039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/>
              <a:t>Реакция Ш.А. Вюрца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18897A4-C3D7-0539-0077-E3CFE90A83CA}"/>
              </a:ext>
            </a:extLst>
          </p:cNvPr>
          <p:cNvSpPr txBox="1"/>
          <p:nvPr/>
        </p:nvSpPr>
        <p:spPr>
          <a:xfrm flipH="1">
            <a:off x="7008033" y="3147390"/>
            <a:ext cx="955104" cy="1198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BD9722E-F85C-A53B-15B9-4C983FF9CB86}"/>
              </a:ext>
            </a:extLst>
          </p:cNvPr>
          <p:cNvSpPr txBox="1"/>
          <p:nvPr/>
        </p:nvSpPr>
        <p:spPr>
          <a:xfrm rot="10800000" flipV="1">
            <a:off x="3949705" y="2888995"/>
            <a:ext cx="7071759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b">
            <a:spAutoFit/>
          </a:bodyPr>
          <a:lstStyle/>
          <a:p>
            <a:pPr algn="r"/>
            <a:r>
              <a:rPr lang="ru-RU" b="1" i="1" dirty="0"/>
              <a:t>   Реа‌кция Вю‌рца (си‌нтез Вю‌рца) — метод синтеза     симметричных насыщенных углеводородов действием     металлического натрия на галогеналканы (обычно бромиды или хлориды). В ходе реакции происходит увеличение углеводородной цепи (суммирование углеводородных радикалов и их объединение в один больший):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97D2CF8F-518B-F919-8072-8456C37B8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667" y="2094317"/>
            <a:ext cx="3891794" cy="362068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057E2C4-1BC6-F819-9F13-9E1DC8E01DF7}"/>
              </a:ext>
            </a:extLst>
          </p:cNvPr>
          <p:cNvSpPr txBox="1"/>
          <p:nvPr/>
        </p:nvSpPr>
        <p:spPr>
          <a:xfrm rot="10800000" flipV="1">
            <a:off x="4140896" y="1764631"/>
            <a:ext cx="730093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Agency FB" panose="02000000000000000000" pitchFamily="2" charset="0"/>
                <a:ea typeface="Agency FB" panose="02000000000000000000" pitchFamily="2" charset="0"/>
                <a:cs typeface="Aharoni" panose="02010803020104030203" pitchFamily="2" charset="-79"/>
              </a:rPr>
              <a:t>Была открыта  в 1864 году и с тех пор стала одним из ключевых методов синтеза органических соединений.</a:t>
            </a:r>
          </a:p>
        </p:txBody>
      </p:sp>
    </p:spTree>
    <p:extLst>
      <p:ext uri="{BB962C8B-B14F-4D97-AF65-F5344CB8AC3E}">
        <p14:creationId xmlns:p14="http://schemas.microsoft.com/office/powerpoint/2010/main" val="1907961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9CCBA0BB-2755-EA4B-DA74-22C2435F7B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1413" y="2514600"/>
            <a:ext cx="2440781" cy="31242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86FA343E-FDBE-357F-4280-2C7447F0080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52992" y="75933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/>
              <a:t>Реакция Дюма </a:t>
            </a:r>
          </a:p>
        </p:txBody>
      </p:sp>
      <p:sp>
        <p:nvSpPr>
          <p:cNvPr id="9" name="Пузырек для мыслей: облако 8">
            <a:extLst>
              <a:ext uri="{FF2B5EF4-FFF2-40B4-BE49-F238E27FC236}">
                <a16:creationId xmlns:a16="http://schemas.microsoft.com/office/drawing/2014/main" xmlns="" id="{D9F8212D-6D8F-BB7E-E741-E89070AF96EC}"/>
              </a:ext>
            </a:extLst>
          </p:cNvPr>
          <p:cNvSpPr/>
          <p:nvPr/>
        </p:nvSpPr>
        <p:spPr>
          <a:xfrm>
            <a:off x="3443200" y="1739348"/>
            <a:ext cx="3372204" cy="2117981"/>
          </a:xfrm>
          <a:prstGeom prst="cloud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CF1A87D-5B67-EACB-6A4B-956AFF93AAD7}"/>
              </a:ext>
            </a:extLst>
          </p:cNvPr>
          <p:cNvSpPr txBox="1"/>
          <p:nvPr/>
        </p:nvSpPr>
        <p:spPr>
          <a:xfrm>
            <a:off x="3373206" y="4520358"/>
            <a:ext cx="864056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ru-RU" sz="3200" dirty="0"/>
              <a:t>CH3COONa + </a:t>
            </a:r>
            <a:r>
              <a:rPr lang="ru-RU" sz="3200" dirty="0" err="1"/>
              <a:t>NaOH</a:t>
            </a:r>
            <a:r>
              <a:rPr lang="ru-RU" sz="3200" dirty="0"/>
              <a:t> → CH4 + Na2CO3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3887295-172C-9B73-DC7D-4D638FDACA85}"/>
              </a:ext>
            </a:extLst>
          </p:cNvPr>
          <p:cNvSpPr txBox="1"/>
          <p:nvPr/>
        </p:nvSpPr>
        <p:spPr>
          <a:xfrm flipH="1">
            <a:off x="3908911" y="2514600"/>
            <a:ext cx="244078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ru-RU" dirty="0"/>
              <a:t>Сплавление солей карбоновых кислот по щелочам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CBAC793-6EFD-32EC-889C-10DA8FF2A111}"/>
              </a:ext>
            </a:extLst>
          </p:cNvPr>
          <p:cNvSpPr txBox="1"/>
          <p:nvPr/>
        </p:nvSpPr>
        <p:spPr>
          <a:xfrm rot="10800000" flipV="1">
            <a:off x="3373206" y="5249137"/>
            <a:ext cx="461993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Относится к реакциям </a:t>
            </a:r>
            <a:r>
              <a:rPr lang="ru-RU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декарбоксилирования</a:t>
            </a: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солей карбоновых кислот.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D6500A8-65B2-6A92-6DFA-FCAF6F890DB8}"/>
              </a:ext>
            </a:extLst>
          </p:cNvPr>
          <p:cNvSpPr txBox="1"/>
          <p:nvPr/>
        </p:nvSpPr>
        <p:spPr>
          <a:xfrm>
            <a:off x="6096000" y="5377190"/>
            <a:ext cx="3710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/>
              <a:t>
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При этом образуется метан и карбонат натрия.</a:t>
            </a:r>
          </a:p>
        </p:txBody>
      </p:sp>
    </p:spTree>
    <p:extLst>
      <p:ext uri="{BB962C8B-B14F-4D97-AF65-F5344CB8AC3E}">
        <p14:creationId xmlns:p14="http://schemas.microsoft.com/office/powerpoint/2010/main" val="377584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D32B6A7-E0C3-7DB4-01E8-0FFD4F9DF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295" y="1860984"/>
            <a:ext cx="6039806" cy="4019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err="1"/>
              <a:t>Декарбоксилирование</a:t>
            </a:r>
            <a:r>
              <a:rPr lang="ru-RU" sz="2400" dirty="0"/>
              <a:t> – это отщепление (элиминирование) молекулы углекислого газа из карбоксильной группы (–</a:t>
            </a:r>
            <a:r>
              <a:rPr lang="af-ZA" sz="2400" dirty="0"/>
              <a:t>COOH) </a:t>
            </a:r>
            <a:r>
              <a:rPr lang="ru-RU" sz="2400" dirty="0"/>
              <a:t>или органической кислоты или </a:t>
            </a:r>
            <a:r>
              <a:rPr lang="ru-RU" sz="2400" dirty="0" err="1"/>
              <a:t>карбоксилатной</a:t>
            </a:r>
            <a:r>
              <a:rPr lang="ru-RU" sz="2400" dirty="0"/>
              <a:t> группы (–</a:t>
            </a:r>
            <a:r>
              <a:rPr lang="af-ZA" sz="2400" dirty="0"/>
              <a:t>COOMe)  </a:t>
            </a:r>
            <a:r>
              <a:rPr lang="ru-RU" sz="2400" dirty="0"/>
              <a:t>соли органической кислоты.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B42D4AED-3C40-8B2E-3691-CF152C18F3A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/>
              <a:t>Реакция Дюма </a:t>
            </a:r>
          </a:p>
        </p:txBody>
      </p:sp>
      <p:sp>
        <p:nvSpPr>
          <p:cNvPr id="6" name="Свиток: вертикальный 5">
            <a:extLst>
              <a:ext uri="{FF2B5EF4-FFF2-40B4-BE49-F238E27FC236}">
                <a16:creationId xmlns:a16="http://schemas.microsoft.com/office/drawing/2014/main" xmlns="" id="{E9514568-EAA0-6540-BF41-0D69FAF584F7}"/>
              </a:ext>
            </a:extLst>
          </p:cNvPr>
          <p:cNvSpPr/>
          <p:nvPr/>
        </p:nvSpPr>
        <p:spPr>
          <a:xfrm>
            <a:off x="6401274" y="1422266"/>
            <a:ext cx="4923311" cy="4647703"/>
          </a:xfrm>
          <a:prstGeom prst="verticalScroll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78E57D8-DEE9-7023-39E9-79C304855109}"/>
              </a:ext>
            </a:extLst>
          </p:cNvPr>
          <p:cNvSpPr txBox="1"/>
          <p:nvPr/>
        </p:nvSpPr>
        <p:spPr>
          <a:xfrm>
            <a:off x="7207560" y="2311981"/>
            <a:ext cx="3257392" cy="34163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>Как правило, </a:t>
            </a:r>
            <a:r>
              <a:rPr lang="ru-RU" b="1" i="1" dirty="0" err="1">
                <a:solidFill>
                  <a:schemeClr val="accent5">
                    <a:lumMod val="50000"/>
                  </a:schemeClr>
                </a:solidFill>
              </a:rPr>
              <a:t>декарбоксилирование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> протекает при нагревании с кислотами или щелочами. Сложнее всего отщепить диоксид углерода у монокарбоновых предельных кислот: реакция протекает только при высоких температурах.</a:t>
            </a:r>
          </a:p>
        </p:txBody>
      </p:sp>
    </p:spTree>
    <p:extLst>
      <p:ext uri="{BB962C8B-B14F-4D97-AF65-F5344CB8AC3E}">
        <p14:creationId xmlns:p14="http://schemas.microsoft.com/office/powerpoint/2010/main" val="2226046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068DFCC-F719-3EEC-C656-ED46DA7E0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Правило В.В. Марковникова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F3A78CE4-9262-51E0-7736-ED9491F622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4457" y="2147799"/>
            <a:ext cx="4689230" cy="33674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26101DD-0BEE-CE23-FFF9-D928E332EBC9}"/>
              </a:ext>
            </a:extLst>
          </p:cNvPr>
          <p:cNvSpPr txBox="1"/>
          <p:nvPr/>
        </p:nvSpPr>
        <p:spPr>
          <a:xfrm>
            <a:off x="5689574" y="1887488"/>
            <a:ext cx="54649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i="1" dirty="0">
                <a:solidFill>
                  <a:srgbClr val="FFC000"/>
                </a:solidFill>
              </a:rPr>
              <a:t>При присоединении </a:t>
            </a:r>
            <a:r>
              <a:rPr lang="ru-RU" b="1" i="1" u="sng" dirty="0" err="1">
                <a:solidFill>
                  <a:srgbClr val="FFC000"/>
                </a:solidFill>
              </a:rPr>
              <a:t>галогеноводородов</a:t>
            </a:r>
            <a:r>
              <a:rPr lang="ru-RU" b="1" i="1" dirty="0">
                <a:solidFill>
                  <a:srgbClr val="FFC000"/>
                </a:solidFill>
              </a:rPr>
              <a:t> или </a:t>
            </a:r>
            <a:r>
              <a:rPr lang="ru-RU" b="1" i="1" u="sng" dirty="0">
                <a:solidFill>
                  <a:srgbClr val="FFC000"/>
                </a:solidFill>
              </a:rPr>
              <a:t>воды</a:t>
            </a:r>
            <a:r>
              <a:rPr lang="ru-RU" b="1" i="1" dirty="0">
                <a:solidFill>
                  <a:srgbClr val="FFC000"/>
                </a:solidFill>
              </a:rPr>
              <a:t> к </a:t>
            </a:r>
            <a:r>
              <a:rPr lang="ru-RU" b="1" i="1" u="sng" dirty="0">
                <a:solidFill>
                  <a:srgbClr val="FFC000"/>
                </a:solidFill>
              </a:rPr>
              <a:t>несимметричным </a:t>
            </a:r>
            <a:r>
              <a:rPr lang="ru-RU" b="1" i="1" u="sng" dirty="0" err="1">
                <a:solidFill>
                  <a:srgbClr val="FFC000"/>
                </a:solidFill>
              </a:rPr>
              <a:t>алкенам</a:t>
            </a:r>
            <a:r>
              <a:rPr lang="ru-RU" b="1" i="1" dirty="0">
                <a:solidFill>
                  <a:srgbClr val="FFC000"/>
                </a:solidFill>
              </a:rPr>
              <a:t> или </a:t>
            </a:r>
            <a:r>
              <a:rPr lang="ru-RU" b="1" i="1" u="sng" dirty="0" err="1">
                <a:solidFill>
                  <a:srgbClr val="FFC000"/>
                </a:solidFill>
              </a:rPr>
              <a:t>алкинам</a:t>
            </a:r>
            <a:r>
              <a:rPr lang="ru-RU" b="1" i="1" dirty="0">
                <a:solidFill>
                  <a:srgbClr val="FFC000"/>
                </a:solidFill>
              </a:rPr>
              <a:t> атом </a:t>
            </a:r>
            <a:r>
              <a:rPr lang="ru-RU" b="1" i="1" u="sng" dirty="0">
                <a:solidFill>
                  <a:srgbClr val="FFC000"/>
                </a:solidFill>
              </a:rPr>
              <a:t>водорода </a:t>
            </a:r>
            <a:r>
              <a:rPr lang="ru-RU" b="1" i="1" dirty="0">
                <a:solidFill>
                  <a:srgbClr val="FFC000"/>
                </a:solidFill>
              </a:rPr>
              <a:t>присоединяется к наиболее  гидрогенизированному (</a:t>
            </a:r>
            <a:r>
              <a:rPr lang="ru-RU" b="1" i="1" dirty="0" err="1">
                <a:solidFill>
                  <a:srgbClr val="FFC000"/>
                </a:solidFill>
              </a:rPr>
              <a:t>гидрированному</a:t>
            </a:r>
            <a:r>
              <a:rPr lang="ru-RU" b="1" i="1" dirty="0">
                <a:solidFill>
                  <a:srgbClr val="FFC000"/>
                </a:solidFill>
              </a:rPr>
              <a:t>) </a:t>
            </a:r>
            <a:r>
              <a:rPr lang="ru-RU" b="1" i="1" u="sng" dirty="0">
                <a:solidFill>
                  <a:srgbClr val="FFC000"/>
                </a:solidFill>
              </a:rPr>
              <a:t>углеродному атому </a:t>
            </a:r>
            <a:r>
              <a:rPr lang="ru-RU" b="1" i="1" dirty="0">
                <a:solidFill>
                  <a:srgbClr val="FFC000"/>
                </a:solidFill>
              </a:rPr>
              <a:t>(т.е. к атому С, связанному с большим числом атомов Н), а атом галогена (или группа –ОН) – к наименее гидрогенизированному.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50D7F11A-8CF0-0D8C-07DF-BC8727FE0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2183" y="4343403"/>
            <a:ext cx="3622444" cy="17312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185996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475</Words>
  <Application>Microsoft Office PowerPoint</Application>
  <PresentationFormat>Произвольный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Сетка</vt:lpstr>
      <vt:lpstr>Именные реакции в органической химии </vt:lpstr>
      <vt:lpstr>Презентация PowerPoint</vt:lpstr>
      <vt:lpstr>Реакция Коновалова  (нитрование)</vt:lpstr>
      <vt:lpstr>Реакция Коновалова  (нитрование)</vt:lpstr>
      <vt:lpstr>Реакция Ш.А. Вюрца</vt:lpstr>
      <vt:lpstr>Реакция Ш.А. Вюрца</vt:lpstr>
      <vt:lpstr>Реакция Дюма </vt:lpstr>
      <vt:lpstr>Реакция Дюма </vt:lpstr>
      <vt:lpstr>Правило В.В. Марковникова</vt:lpstr>
      <vt:lpstr>Реакция С.В. Лебедева</vt:lpstr>
      <vt:lpstr>Правило Зайцева </vt:lpstr>
      <vt:lpstr>Реакция Дюма</vt:lpstr>
      <vt:lpstr>Реакция Дюма</vt:lpstr>
      <vt:lpstr>Синтез Густавсона</vt:lpstr>
      <vt:lpstr>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Именные реакции в органической химии</dc:title>
  <dc:creator>Ольга Абрамова</dc:creator>
  <cp:lastModifiedBy>Пользователь Windows</cp:lastModifiedBy>
  <cp:revision>6</cp:revision>
  <dcterms:created xsi:type="dcterms:W3CDTF">2023-12-12T15:39:29Z</dcterms:created>
  <dcterms:modified xsi:type="dcterms:W3CDTF">2023-12-13T10:36:39Z</dcterms:modified>
</cp:coreProperties>
</file>