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61" r:id="rId5"/>
    <p:sldId id="260" r:id="rId6"/>
    <p:sldId id="263" r:id="rId7"/>
    <p:sldId id="264" r:id="rId8"/>
    <p:sldId id="266" r:id="rId9"/>
    <p:sldId id="262" r:id="rId10"/>
    <p:sldId id="265" r:id="rId11"/>
    <p:sldId id="267" r:id="rId12"/>
    <p:sldId id="269" r:id="rId13"/>
    <p:sldId id="270" r:id="rId14"/>
    <p:sldId id="272" r:id="rId15"/>
    <p:sldId id="271" r:id="rId16"/>
    <p:sldId id="273" r:id="rId17"/>
    <p:sldId id="274" r:id="rId18"/>
    <p:sldId id="276" r:id="rId19"/>
    <p:sldId id="268" r:id="rId20"/>
    <p:sldId id="27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8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6E7D5-B281-4BB9-BF14-ADD136646EA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B4C6E-63A0-4994-9C5A-534CC4B1E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750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310C65-D6AD-4085-BC0B-AF94597D2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3B7C4C2-9662-40BC-B6DF-5A3DFA0DB8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78D811-32FD-40C1-AF60-5A208EC99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1D3-98F2-41E5-9632-4414EAEE686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CC9A93-6AE4-445B-8619-22530FB62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98C37B-63DB-4213-88D0-4C41322EA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742D-4250-4283-9415-9F252B7C6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39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FC5A48-8C0A-45F4-9328-29518BDBF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791213-3796-4202-A8EB-1538CFEB6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E04764-90B6-4DDF-8E40-A177FCD8B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1D3-98F2-41E5-9632-4414EAEE686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71923C-3DD0-4474-9E4A-97DB335BF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C3516-E010-4C72-B157-2685AA2BB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742D-4250-4283-9415-9F252B7C6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963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255FB8E-CECD-4A98-8349-C4BF3AF43E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736E653-FE0A-4057-AFBE-4FEA77E46D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8AE7BD-1A22-48CE-AE74-B6F6B32AA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1D3-98F2-41E5-9632-4414EAEE686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60F092-D5A5-4202-9E60-1C9CC015F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8F99D6-642C-494C-84C4-075BB0A1F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742D-4250-4283-9415-9F252B7C6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551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4E7068-68BB-464A-A13F-3A3B68A9C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894220-C5F8-4281-8FF6-10C2B25EC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60690D-7883-434D-9EFA-AE76425D1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1D3-98F2-41E5-9632-4414EAEE686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6986CC-369D-44FE-BF6E-827A88017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993B7B-9B4C-4A9B-91CF-2222F8554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742D-4250-4283-9415-9F252B7C6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202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00C32D-44CA-48DA-8969-EB738A7B2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935B4F-4F1A-4428-B319-180B13ACC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72474D-F63D-414E-8582-6611F2B46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1D3-98F2-41E5-9632-4414EAEE686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9CF0F8-21D1-4630-AB67-65B0399DE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24C043-49E1-4686-BF4E-142B199D9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742D-4250-4283-9415-9F252B7C6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6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B5B6EF-F438-4918-9DE7-835CD73F4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EBAD03-3E97-4FAA-93C1-2DFE6EE7B0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F7EFC0-7742-411A-9B7F-DF086DC990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9AA212-DB62-40AA-B8C1-F3028042E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1D3-98F2-41E5-9632-4414EAEE686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15703B2-153A-4FAF-B0E1-D1FC5B0E8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905917-67BB-4156-BED2-FBC439809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742D-4250-4283-9415-9F252B7C6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009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B7AE76-C02D-48A9-A622-995D480E7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6D41CD-D1B0-46B5-BDA5-3F80BECC65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9E64F7-6116-45D4-BB11-ED4917212C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E877A3D-0D01-438C-8E03-49FD656814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DE8898C-D794-4AFE-B378-ED52E7405C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0C28ECF-AE84-4E01-BF84-C3B83FDC7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1D3-98F2-41E5-9632-4414EAEE686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DBDC182-91F8-4BBE-8836-9DA4E8178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607BEB3-B881-4B13-A0E2-55471C031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742D-4250-4283-9415-9F252B7C6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88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30B75F-7BE8-41C3-8ABA-0742A3A16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EF25578-220D-479A-A2AC-C3B2C5322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1D3-98F2-41E5-9632-4414EAEE686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F77B07C-7288-4FD2-BA76-14ADA9431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4130831-E8E0-47E2-96B9-DD782A1FA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742D-4250-4283-9415-9F252B7C6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552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AB61A2F-88E1-4944-9D4F-8D400D5E8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1D3-98F2-41E5-9632-4414EAEE686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ABFDC88-119D-44A0-9CE5-BA8E23545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743757F-C0E1-467D-8BF7-6019C464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742D-4250-4283-9415-9F252B7C6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14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79701-8F65-460B-AD2F-A63006341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7CFB8C-78B6-4210-8D9B-A0AFD7594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2583C62-97E3-428E-B224-F3C4560A5C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17C805-D02E-4391-8705-AD0D623D9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1D3-98F2-41E5-9632-4414EAEE686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2F6137A-FD35-47BB-A0DE-64341218A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CDA8104-DA8C-4F2E-B6A4-07B8ADC69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742D-4250-4283-9415-9F252B7C6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46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4D3DD5-BD3F-446C-AA53-28EA6B3AC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B84FCE2-1357-43FF-A118-945EDA2C4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C59B6E5-2A22-4F03-AE7D-9644CC30CE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EE97BA-37D4-4292-8C8C-89217A263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1D3-98F2-41E5-9632-4414EAEE686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AE85FA-1F6B-4156-B03D-0AA892050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8CCB58-A7EA-4C5A-9778-9ED6E91EE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742D-4250-4283-9415-9F252B7C6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61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3DC581-BD0C-4B40-B56D-CF09A7EAF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287F32-7286-4BFF-97FE-0348F9B2C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0EF3F3-7B48-47CA-8E3B-BFC028BEBB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921D3-98F2-41E5-9632-4414EAEE686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BB4DE1-135C-4CE4-B659-CA1ABBA91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B65957-079E-44C4-9F42-78EA3AFFB7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A742D-4250-4283-9415-9F252B7C6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475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gpavet.narod.ru/names.htm" TargetMode="Externa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mena.aonb.ru/persons/rusanov-vladimir-aleksandrovich/" TargetMode="Externa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culture.ru/persons/8240/arhip-kuindzhi" TargetMode="External"/><Relationship Id="rId5" Type="http://schemas.openxmlformats.org/officeDocument/2006/relationships/hyperlink" Target="https://www.culture.ru/persons/8252/ivan-shishkin" TargetMode="Externa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hyperlink" Target="https://www.google.ru/url?sa=i&amp;url=https%3A%2F%2Fwww.gallery30.ru%2Fnashi-raboty%2Fborisov-aleksandr-alekseevich-vesennyaya-noch-na-murmane%2F&amp;psig=AOvVaw1Kb5iQYv-28xD-DD3MUEXU&amp;ust=1702544566756000&amp;source=images&amp;cd=vfe&amp;opi=89978449&amp;ved=0CBEQjhxqFwoTCICE9qOHjIMDFQAAAAAdAAAAABAI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culture.ru/institutes/276/gosudarstvenniy-ermitazh-zimniy-dvorets" TargetMode="Externa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rgo.ru/activity/redaction/articles/glavnaya-tsel-moya-dostizhenie-polyusa/" TargetMode="External"/><Relationship Id="rId3" Type="http://schemas.microsoft.com/office/2007/relationships/hdphoto" Target="../media/hdphoto1.wdp"/><Relationship Id="rId7" Type="http://schemas.openxmlformats.org/officeDocument/2006/relationships/hyperlink" Target="http://lexicon.dobrohot.org/index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infoorel.ru/news/polyarnik-vladimir-rusanov-v-fotografiyah-zahara-vinogradova-1908-g.htm" TargetMode="External"/><Relationship Id="rId11" Type="http://schemas.openxmlformats.org/officeDocument/2006/relationships/hyperlink" Target="https://imena.aonb.ru/persons/kuchin-aleksandr-stepanovich/" TargetMode="External"/><Relationship Id="rId5" Type="http://schemas.openxmlformats.org/officeDocument/2006/relationships/hyperlink" Target="https://ekb.aonb.ru/index.php?id=720" TargetMode="External"/><Relationship Id="rId10" Type="http://schemas.openxmlformats.org/officeDocument/2006/relationships/hyperlink" Target="https://cultnord.ru/people/kuchin-aleksandr-stepanovich/" TargetMode="External"/><Relationship Id="rId4" Type="http://schemas.openxmlformats.org/officeDocument/2006/relationships/hyperlink" Target="https://ekb.aonb.ru/index.php?id=2035" TargetMode="External"/><Relationship Id="rId9" Type="http://schemas.openxmlformats.org/officeDocument/2006/relationships/hyperlink" Target="http://www.gpavet.narod.ru/Names2/kuchin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8473E-ACC0-4C5B-8FB7-CA1343DEA6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653583" y="2145229"/>
            <a:ext cx="21213191" cy="29922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09FE6B0-5285-45F1-8B51-CC7EDBC79E52}"/>
              </a:ext>
            </a:extLst>
          </p:cNvPr>
          <p:cNvSpPr/>
          <p:nvPr/>
        </p:nvSpPr>
        <p:spPr>
          <a:xfrm>
            <a:off x="2491237" y="2967335"/>
            <a:ext cx="7209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Исследователи Арктики</a:t>
            </a:r>
          </a:p>
        </p:txBody>
      </p:sp>
    </p:spTree>
    <p:extLst>
      <p:ext uri="{BB962C8B-B14F-4D97-AF65-F5344CB8AC3E}">
        <p14:creationId xmlns:p14="http://schemas.microsoft.com/office/powerpoint/2010/main" val="173839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335235BF-2133-435B-AE18-96C51CFAC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46" y="1600200"/>
            <a:ext cx="4596601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C7285D-EAB0-4A0B-92A2-485B95942608}"/>
              </a:ext>
            </a:extLst>
          </p:cNvPr>
          <p:cNvSpPr txBox="1"/>
          <p:nvPr/>
        </p:nvSpPr>
        <p:spPr>
          <a:xfrm>
            <a:off x="443346" y="4959927"/>
            <a:ext cx="5074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"Святой Фока", судно экспедиции Седова.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1A5212-8FFF-4E45-A617-2E9711820EF4}"/>
              </a:ext>
            </a:extLst>
          </p:cNvPr>
          <p:cNvSpPr txBox="1"/>
          <p:nvPr/>
        </p:nvSpPr>
        <p:spPr>
          <a:xfrm>
            <a:off x="5311663" y="439806"/>
            <a:ext cx="660861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Так начался поход к полюсу. Здоровье Седова с каждым днем ухудшалось. На седьмые сутки он не смог идти и был вынужден сесть на нарты, а 5 марта 1914 года вблизи острова Рудольфа Г. Я. Седов скончался. Матросы Пустошный и Линник похоронили своего командира на мысе </a:t>
            </a:r>
            <a:r>
              <a:rPr lang="ru-RU" sz="2000" dirty="0" err="1"/>
              <a:t>Аук</a:t>
            </a:r>
            <a:r>
              <a:rPr lang="ru-RU" sz="2000" dirty="0"/>
              <a:t> острова Рудольфа. Трудным было их возвращение — только 19 марта они вышли к «Фоке» и сообщили товарищам печальную весть.</a:t>
            </a:r>
          </a:p>
          <a:p>
            <a:endParaRPr lang="ru-RU" sz="2000" dirty="0"/>
          </a:p>
          <a:p>
            <a:r>
              <a:rPr lang="ru-RU" sz="2000" dirty="0"/>
              <a:t>Наступила весна. 30 июля льды в бухте Тихой пришли в движение. «Фока» покинул зимовку. 6 сентября шхуна прибыла в Архангельск. Так печально закончилась экспедиция великого патриота России Георгия Яковлевича Седова. «Возвращение «Св. </a:t>
            </a:r>
            <a:r>
              <a:rPr lang="ru-RU" sz="2000" dirty="0" err="1"/>
              <a:t>муч</a:t>
            </a:r>
            <a:r>
              <a:rPr lang="ru-RU" sz="2000" dirty="0"/>
              <a:t>. Фоки» совпало с началом первой мировой войны. В газетах промелькнуло несколько небольших заметок о трагической гибели Г. Я. Седова, а затем имя его было забыто...» — так писал В. Визе.</a:t>
            </a:r>
          </a:p>
        </p:txBody>
      </p:sp>
    </p:spTree>
    <p:extLst>
      <p:ext uri="{BB962C8B-B14F-4D97-AF65-F5344CB8AC3E}">
        <p14:creationId xmlns:p14="http://schemas.microsoft.com/office/powerpoint/2010/main" val="2102490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Полярник Георгий Седов: Выбор между смертью и позором - Российская газета">
            <a:extLst>
              <a:ext uri="{FF2B5EF4-FFF2-40B4-BE49-F238E27FC236}">
                <a16:creationId xmlns:a16="http://schemas.microsoft.com/office/drawing/2014/main" id="{59E83E1F-52AE-465F-992B-F94E7398B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573" y="25400"/>
            <a:ext cx="5332672" cy="367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6C8CA1-1F93-48B3-BDA7-AC69B9269B10}"/>
              </a:ext>
            </a:extLst>
          </p:cNvPr>
          <p:cNvSpPr txBox="1"/>
          <p:nvPr/>
        </p:nvSpPr>
        <p:spPr>
          <a:xfrm>
            <a:off x="734291" y="3855418"/>
            <a:ext cx="109173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9 сентября научный состав экспедиции организовал своеобразный отчет перед архангелогородцами «Первая русская экспедиция к Северному полюсу», который, как сообщала газета «Архангельск», собрал обширную аудиторию. Лекции сопровождали «туманными картинами». Геолог М. Павлов, географ В. Визе и художник Н. Пинегин рассказали о работе экспедиции и ее результатах по изучению Новой Земли и Земли Франца-Иосифа, о походе Г. Я. Седова к полюсу и его гибели у острова Рудольфа.</a:t>
            </a:r>
          </a:p>
          <a:p>
            <a:pPr algn="just"/>
            <a:r>
              <a:rPr lang="ru-RU" dirty="0"/>
              <a:t>Научные материалы </a:t>
            </a:r>
            <a:r>
              <a:rPr lang="ru-RU" dirty="0" err="1"/>
              <a:t>седовской</a:t>
            </a:r>
            <a:r>
              <a:rPr lang="ru-RU" dirty="0"/>
              <a:t> экспедиции были обработаны и опубликованы лишь в советское время.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Именем Г.Я. Седова названо более 10 географических объектов. Несмотря на все трудности, русские исследователи покорили Северный полюс. Там сегодня действует научная станция.</a:t>
            </a:r>
          </a:p>
        </p:txBody>
      </p:sp>
    </p:spTree>
    <p:extLst>
      <p:ext uri="{BB962C8B-B14F-4D97-AF65-F5344CB8AC3E}">
        <p14:creationId xmlns:p14="http://schemas.microsoft.com/office/powerpoint/2010/main" val="3456089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8AE3320-744E-4A2C-BC9E-A5F18576E08B}"/>
              </a:ext>
            </a:extLst>
          </p:cNvPr>
          <p:cNvSpPr/>
          <p:nvPr/>
        </p:nvSpPr>
        <p:spPr>
          <a:xfrm>
            <a:off x="1552759" y="224135"/>
            <a:ext cx="8837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Александр Степанович Кучин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0B612345-8A2A-447D-A753-F293D652D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40" y="1346200"/>
            <a:ext cx="3580830" cy="479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2A0C2B-A51E-4FE0-B89D-4A99D5C5BDB9}"/>
              </a:ext>
            </a:extLst>
          </p:cNvPr>
          <p:cNvSpPr txBox="1"/>
          <p:nvPr/>
        </p:nvSpPr>
        <p:spPr>
          <a:xfrm>
            <a:off x="5195455" y="1454727"/>
            <a:ext cx="54725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/>
              <a:t>Родился в семье помора в селе Кушерека Онежского уезда Архангельской губернии. Отец его батрачил на рыбных промыслах, но постепенно достиг должности штурмана.</a:t>
            </a:r>
            <a:br>
              <a:rPr lang="ru-RU" b="1"/>
            </a:br>
            <a:r>
              <a:rPr lang="ru-RU" b="1"/>
              <a:t>Кучин поступил в Архангельское торгово-промышленное училище. Уже в годы учебы он неоднократно плавал в Карском море в составе зверобойных экспедиций. Из-за участия в забастовке, вызванной недовольством порядками, царившими в училище, во избежание репрессий ему пришлось уехать в Норвегию и поступить матросом на промысловую шхуну. После амнистии Кучин возвратился в Архангельск, был снова арестован, но из-за отсутствия прямых улик освобожден. В 1909 году он окончил Архангельское мореходное училище с золотой медалью.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7409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>
            <a:extLst>
              <a:ext uri="{FF2B5EF4-FFF2-40B4-BE49-F238E27FC236}">
                <a16:creationId xmlns:a16="http://schemas.microsoft.com/office/drawing/2014/main" id="{42541E97-AC2A-4A58-A267-FF174DE33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695" y="290946"/>
            <a:ext cx="6388869" cy="432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59CC769-17FD-49A2-AF96-A353893A2BF4}"/>
              </a:ext>
            </a:extLst>
          </p:cNvPr>
          <p:cNvSpPr txBox="1"/>
          <p:nvPr/>
        </p:nvSpPr>
        <p:spPr>
          <a:xfrm>
            <a:off x="6479732" y="4767332"/>
            <a:ext cx="4820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Экипаж «</a:t>
            </a:r>
            <a:r>
              <a:rPr lang="ru-RU" dirty="0" err="1"/>
              <a:t>Фрама</a:t>
            </a:r>
            <a:r>
              <a:rPr lang="ru-RU" dirty="0"/>
              <a:t>». В центре — Руаль Амундсен,</a:t>
            </a:r>
          </a:p>
          <a:p>
            <a:r>
              <a:rPr lang="ru-RU" dirty="0"/>
              <a:t> сидит крайний справа — А. Кучин. 1910 г.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4F468A-B2D1-47AD-A66F-1019967B8AE1}"/>
              </a:ext>
            </a:extLst>
          </p:cNvPr>
          <p:cNvSpPr txBox="1"/>
          <p:nvPr/>
        </p:nvSpPr>
        <p:spPr>
          <a:xfrm>
            <a:off x="602649" y="471053"/>
            <a:ext cx="430876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По окончании училища Кучин, свободно владевший норвежским языком, поступил на работу в </a:t>
            </a:r>
            <a:r>
              <a:rPr lang="ru-RU" b="1" dirty="0" err="1"/>
              <a:t>Бергенскую</a:t>
            </a:r>
            <a:r>
              <a:rPr lang="ru-RU" b="1" dirty="0"/>
              <a:t> гидробиологическую станцию.</a:t>
            </a:r>
            <a:endParaRPr lang="ru-RU" dirty="0"/>
          </a:p>
          <a:p>
            <a:pPr algn="just"/>
            <a:r>
              <a:rPr lang="ru-RU" dirty="0"/>
              <a:t> </a:t>
            </a:r>
            <a:r>
              <a:rPr lang="ru-RU" b="1" dirty="0"/>
              <a:t>Там он познакомился с </a:t>
            </a:r>
            <a:r>
              <a:rPr lang="ru-RU" b="1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Ф. Нансеном</a:t>
            </a:r>
            <a:r>
              <a:rPr lang="ru-RU" b="1" dirty="0"/>
              <a:t>, который оценил большие способности Кучина и рекомендовал его </a:t>
            </a:r>
            <a:r>
              <a:rPr lang="ru-RU" b="1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Р. Амундсену</a:t>
            </a:r>
            <a:r>
              <a:rPr lang="ru-RU" b="1" dirty="0"/>
              <a:t> для участия в экспедиции на «</a:t>
            </a:r>
            <a:r>
              <a:rPr lang="ru-RU" b="1" dirty="0" err="1"/>
              <a:t>Фраме</a:t>
            </a:r>
            <a:r>
              <a:rPr lang="ru-RU" b="1" dirty="0"/>
              <a:t>» в 1910 – 1911 гг.   Амундсен собирался повторить дрейф Нансена, но, узнав об открытии Северного полюса </a:t>
            </a:r>
            <a:r>
              <a:rPr lang="ru-RU" b="1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Р. Пири</a:t>
            </a:r>
            <a:r>
              <a:rPr lang="ru-RU" b="1" dirty="0"/>
              <a:t>, без ведома Нансена изменил планы и отправился в Антарктиду. Кучин был первым русским моряком, плававшим у берегов Антарктиды с момента ее открытия в 1820 году экспедицией Ф.Ф. Беллинсгаузена и М.П. Лазарева. Во время плавания к Антарктиде он вел океанографические исследования, получившие впоследствии высокую оценку специалистов.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486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>
            <a:extLst>
              <a:ext uri="{FF2B5EF4-FFF2-40B4-BE49-F238E27FC236}">
                <a16:creationId xmlns:a16="http://schemas.microsoft.com/office/drawing/2014/main" id="{C215ECC7-4845-4901-8B77-592D313075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0" b="23333"/>
          <a:stretch/>
        </p:blipFill>
        <p:spPr bwMode="auto">
          <a:xfrm>
            <a:off x="826799" y="800244"/>
            <a:ext cx="4359275" cy="491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69D0D5-9C45-4542-8EB0-4832C0A8B0FE}"/>
              </a:ext>
            </a:extLst>
          </p:cNvPr>
          <p:cNvSpPr txBox="1"/>
          <p:nvPr/>
        </p:nvSpPr>
        <p:spPr>
          <a:xfrm>
            <a:off x="6719455" y="852464"/>
            <a:ext cx="394854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В 1912 году Александр Кучин приглашен </a:t>
            </a:r>
            <a:r>
              <a:rPr lang="ru-RU" sz="24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В. А. Русановым</a:t>
            </a:r>
            <a:r>
              <a:rPr lang="ru-RU" sz="2400" dirty="0"/>
              <a:t> на должность капитана для похода на судне «Геркулес» для обследования Шпицбергена, а затем — изучения Северного морского пути.</a:t>
            </a:r>
          </a:p>
          <a:p>
            <a:pPr algn="just"/>
            <a:r>
              <a:rPr lang="ru-RU" sz="2400" dirty="0"/>
              <a:t>Погиб вместе с экспедицией у побережья Таймыра.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7EA5AE-0249-4A4A-8880-AC4AFDD42F12}"/>
              </a:ext>
            </a:extLst>
          </p:cNvPr>
          <p:cNvSpPr txBox="1"/>
          <p:nvPr/>
        </p:nvSpPr>
        <p:spPr>
          <a:xfrm>
            <a:off x="1270928" y="5961102"/>
            <a:ext cx="3471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Александр Кучин. Берген. 1910 г. </a:t>
            </a:r>
          </a:p>
        </p:txBody>
      </p:sp>
    </p:spTree>
    <p:extLst>
      <p:ext uri="{BB962C8B-B14F-4D97-AF65-F5344CB8AC3E}">
        <p14:creationId xmlns:p14="http://schemas.microsoft.com/office/powerpoint/2010/main" val="1782696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>
            <a:extLst>
              <a:ext uri="{FF2B5EF4-FFF2-40B4-BE49-F238E27FC236}">
                <a16:creationId xmlns:a16="http://schemas.microsoft.com/office/drawing/2014/main" id="{6DA41AD8-7B9F-49E4-BD61-F7CB22C5B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90" y="608940"/>
            <a:ext cx="3172691" cy="566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105060-8609-4187-AF98-4FB0E232681F}"/>
              </a:ext>
            </a:extLst>
          </p:cNvPr>
          <p:cNvSpPr txBox="1"/>
          <p:nvPr/>
        </p:nvSpPr>
        <p:spPr>
          <a:xfrm>
            <a:off x="4911435" y="1608633"/>
            <a:ext cx="59713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Все картины художника Александра Борисова посвящены одной теме — миру Крайнего Севера. Он путешествовал по Арктике, изучал архипелаг Новая Земля и стал первым живописцем, который побывал за полярным кругом.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Александр Борисов родился на севере Вологодской губернии. Его с детства привлекала Арктика: </a:t>
            </a:r>
            <a:r>
              <a:rPr lang="ru-RU" i="1" dirty="0"/>
              <a:t>«Северянин по душе и по рождению, я всю жизнь с ранней юности только и мечтал, чтобы отправиться туда, вверх, за пределы Архангельской губернии»</a:t>
            </a:r>
            <a:r>
              <a:rPr lang="ru-RU" dirty="0"/>
              <a:t>. Когда мальчику было 10 лет, он тяжело заболел. Его родители дали обет отправить сына в монастырь, если он выздоровеет. Так в 15 лет Борисов оказался на Соловках </a:t>
            </a:r>
          </a:p>
          <a:p>
            <a:pPr algn="just"/>
            <a:r>
              <a:rPr lang="ru-RU" dirty="0"/>
              <a:t> — здесь он помогал монахам и учился иконописи.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8EF3E7C-33CC-4194-9EF0-D4F73921456C}"/>
              </a:ext>
            </a:extLst>
          </p:cNvPr>
          <p:cNvSpPr/>
          <p:nvPr/>
        </p:nvSpPr>
        <p:spPr>
          <a:xfrm>
            <a:off x="3729383" y="595991"/>
            <a:ext cx="78156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Александр Алексеевич Борисов</a:t>
            </a:r>
          </a:p>
        </p:txBody>
      </p:sp>
    </p:spTree>
    <p:extLst>
      <p:ext uri="{BB962C8B-B14F-4D97-AF65-F5344CB8AC3E}">
        <p14:creationId xmlns:p14="http://schemas.microsoft.com/office/powerpoint/2010/main" val="1024928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Борисов Александр Алексеевич">
            <a:extLst>
              <a:ext uri="{FF2B5EF4-FFF2-40B4-BE49-F238E27FC236}">
                <a16:creationId xmlns:a16="http://schemas.microsoft.com/office/drawing/2014/main" id="{F8FCF58A-271B-4CAD-B7BA-5340370E4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4" y="1220932"/>
            <a:ext cx="369570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DAA3A1-6E81-4163-B9E5-C1FD9B68746F}"/>
              </a:ext>
            </a:extLst>
          </p:cNvPr>
          <p:cNvSpPr txBox="1"/>
          <p:nvPr/>
        </p:nvSpPr>
        <p:spPr>
          <a:xfrm>
            <a:off x="5191991" y="1496290"/>
            <a:ext cx="61652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Вернувшись к родителям, Борисов продолжал уроки рисования самостоятельно: копировал картинки из книги «Родное слово». Он мечтал снова уехать на Соловки, но это удалось ему лишь несколько лет спустя. В монастыре он сразу поступил в иконописную мастерскую.</a:t>
            </a:r>
            <a:endParaRPr lang="en-US" dirty="0"/>
          </a:p>
          <a:p>
            <a:endParaRPr lang="en-US" dirty="0"/>
          </a:p>
          <a:p>
            <a:r>
              <a:rPr lang="ru-RU" dirty="0"/>
              <a:t>В 1885 году в монастырь приехал великий князь Владимир Александрович. Он увидел работы юного художника и предложил ему переехать в Петербург — учиться живописи. Борисов стал студентом Императорской Академии художеств. Основам рисунка и колористике его учили</a:t>
            </a:r>
            <a:r>
              <a:rPr lang="en-US" dirty="0"/>
              <a:t> </a:t>
            </a:r>
            <a:r>
              <a:rPr lang="ru-RU" dirty="0"/>
              <a:t>И. Шишкин</a:t>
            </a:r>
            <a:r>
              <a:rPr lang="ru-RU" dirty="0">
                <a:hlinkClick r:id="rId5"/>
              </a:rPr>
              <a:t>​</a:t>
            </a:r>
            <a:r>
              <a:rPr lang="ru-RU" dirty="0"/>
              <a:t> и Архип Куинджи</a:t>
            </a:r>
            <a:r>
              <a:rPr lang="ru-RU" dirty="0">
                <a:hlinkClick r:id="rId6"/>
              </a:rPr>
              <a:t>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1994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9E077-ACB1-419F-8D25-2775C1402E84}"/>
              </a:ext>
            </a:extLst>
          </p:cNvPr>
          <p:cNvSpPr txBox="1"/>
          <p:nvPr/>
        </p:nvSpPr>
        <p:spPr>
          <a:xfrm>
            <a:off x="6095999" y="348545"/>
            <a:ext cx="541712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В 1894 году Борисов сопровождал министра финансов Сергея Витте в морской поездке по Мурману. В плавании молодой художник рисовал и фотографировал гавани северных морей. Борисов мечтал вернуться сюда, чтобы писать полотна. Он хотел </a:t>
            </a:r>
            <a:r>
              <a:rPr lang="ru-RU" i="1" dirty="0"/>
              <a:t>«познакомить общество с далекими окраинами нашего Севера — дать истинную картину того таинственного мира, куда не ступала еще нога художника»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Спустя два года художник отправился в путешествие по Большеземельской тундре и Новой Земле: </a:t>
            </a:r>
            <a:r>
              <a:rPr lang="ru-RU" i="1" dirty="0"/>
              <a:t>«Сильное впечатление произвела на меня Новая земля: ее мрачные горы и вечные странники Ледовитого океана — полярные льды»</a:t>
            </a:r>
            <a:r>
              <a:rPr lang="ru-RU" dirty="0"/>
              <a:t>. Позже он показал этюды и наброски из своего путешествия Виктору Васнецову и  Михаилу Нестерову​.</a:t>
            </a:r>
          </a:p>
          <a:p>
            <a:r>
              <a:rPr lang="ru-RU" dirty="0"/>
              <a:t>Полярные этюды выставлялись в Академии художеств, после чего их все купил Павел Третьяков​. Спустя несколько месяцев коллекционер приобрел две новые картины Борисова «В области вечного льда. Лето» и «Весенняя полярная ночь».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6FE24D-FE1B-4EE0-8CAC-A834E6FFF3BE}"/>
              </a:ext>
            </a:extLst>
          </p:cNvPr>
          <p:cNvSpPr txBox="1"/>
          <p:nvPr/>
        </p:nvSpPr>
        <p:spPr>
          <a:xfrm>
            <a:off x="1662545" y="5389418"/>
            <a:ext cx="4133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Борисов Александр Алексеевич </a:t>
            </a:r>
          </a:p>
          <a:p>
            <a:r>
              <a:rPr lang="ru-RU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«Весенняя полярная ночь»</a:t>
            </a:r>
          </a:p>
        </p:txBody>
      </p:sp>
      <p:pic>
        <p:nvPicPr>
          <p:cNvPr id="18438" name="Picture 6">
            <a:extLst>
              <a:ext uri="{FF2B5EF4-FFF2-40B4-BE49-F238E27FC236}">
                <a16:creationId xmlns:a16="http://schemas.microsoft.com/office/drawing/2014/main" id="{416A812B-5AC4-49C2-818E-14F162A7D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45" y="1080040"/>
            <a:ext cx="5172657" cy="305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335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>
            <a:extLst>
              <a:ext uri="{FF2B5EF4-FFF2-40B4-BE49-F238E27FC236}">
                <a16:creationId xmlns:a16="http://schemas.microsoft.com/office/drawing/2014/main" id="{A7B51BCB-6431-4479-900A-F02B57C23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49" y="96838"/>
            <a:ext cx="6667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6984F8-77AC-4FAF-8307-F599B0BFFCDA}"/>
              </a:ext>
            </a:extLst>
          </p:cNvPr>
          <p:cNvSpPr txBox="1"/>
          <p:nvPr/>
        </p:nvSpPr>
        <p:spPr>
          <a:xfrm>
            <a:off x="285748" y="3978276"/>
            <a:ext cx="1171228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/>
              <a:t>Борисов А.А.  В области вечного льда</a:t>
            </a:r>
          </a:p>
          <a:p>
            <a:endParaRPr lang="ru-RU" dirty="0"/>
          </a:p>
          <a:p>
            <a:pPr algn="just"/>
            <a:r>
              <a:rPr lang="ru-RU" dirty="0"/>
              <a:t>Два года Александр Борисов готовился к полярной художественной экспедиции. Для поездки построили яхту особой конструкции, а для зимовки на Новой земле — дом с мастерской. Художник набрал команду матросов и сопровождающих-ненцев. Он закупал провизию, оружие, дрова и книги.</a:t>
            </a:r>
          </a:p>
          <a:p>
            <a:pPr algn="just"/>
            <a:r>
              <a:rPr lang="ru-RU" dirty="0"/>
              <a:t>На Новой Земле Александр Борисов путешествовал вдоль побережья архипелага, открывая ледники и мысы, реки и проливы. Его команде приходилось перебираться через реки по плавучим льдам, ночевать на открытых склонах, питаться сырым тюленьим мясом. Но художник не забывал о главной цели своей экспедиции и при любом удобном случае брал в руки кисти и палитру.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9164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>
            <a:extLst>
              <a:ext uri="{FF2B5EF4-FFF2-40B4-BE49-F238E27FC236}">
                <a16:creationId xmlns:a16="http://schemas.microsoft.com/office/drawing/2014/main" id="{ABAF4685-5121-48AE-AB54-0A43BD537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66" y="715023"/>
            <a:ext cx="6400910" cy="356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F65D19-2967-407E-89FF-1F856386910F}"/>
              </a:ext>
            </a:extLst>
          </p:cNvPr>
          <p:cNvSpPr txBox="1"/>
          <p:nvPr/>
        </p:nvSpPr>
        <p:spPr>
          <a:xfrm>
            <a:off x="655279" y="4611469"/>
            <a:ext cx="5440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Борисов Александр Алексеевич: Страна смерти. 1903</a:t>
            </a: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3ABD9B-72DC-460D-9B65-A699D7C7F022}"/>
              </a:ext>
            </a:extLst>
          </p:cNvPr>
          <p:cNvSpPr txBox="1"/>
          <p:nvPr/>
        </p:nvSpPr>
        <p:spPr>
          <a:xfrm>
            <a:off x="7088442" y="581891"/>
            <a:ext cx="463250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Из полярной экспедиции Александр Борисов привез более 250 этюдов и картин. По полярным наброскам он продолжал создавать полотна и в Петербурге. Николай Рерих​ писал о художнике: </a:t>
            </a:r>
            <a:r>
              <a:rPr lang="ru-RU" sz="2000" i="1" dirty="0"/>
              <a:t>«Ему удалось найти новый ручей, никем не затоптанный, на дне которого ничьих тюбиков красочных не валяется»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В 1903 году в Зимнем дворце</a:t>
            </a:r>
            <a:r>
              <a:rPr lang="ru-RU" sz="2000" dirty="0">
                <a:hlinkClick r:id="rId5"/>
              </a:rPr>
              <a:t>​</a:t>
            </a:r>
            <a:r>
              <a:rPr lang="ru-RU" sz="2000" dirty="0"/>
              <a:t> устроили персональную выставку Борисова — специально для царской семьи. Центром экспозиции стала картина «Страна смерти». Ее приобрел и передал в Русский музей​ Николай II. ​ </a:t>
            </a:r>
          </a:p>
          <a:p>
            <a:pPr algn="just"/>
            <a:r>
              <a:rPr lang="ru-RU" sz="2000" dirty="0"/>
              <a:t>Полотно так нравилось петербургской публике, что его стали подделывать.</a:t>
            </a:r>
          </a:p>
        </p:txBody>
      </p:sp>
    </p:spTree>
    <p:extLst>
      <p:ext uri="{BB962C8B-B14F-4D97-AF65-F5344CB8AC3E}">
        <p14:creationId xmlns:p14="http://schemas.microsoft.com/office/powerpoint/2010/main" val="416770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Ноябрь: Владимир Русанов. На пути к мечте - «Регион». Журнал ...">
            <a:extLst>
              <a:ext uri="{FF2B5EF4-FFF2-40B4-BE49-F238E27FC236}">
                <a16:creationId xmlns:a16="http://schemas.microsoft.com/office/drawing/2014/main" id="{6BC7ABBB-BCAB-4F5F-9789-829DC22FE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44" y="1543158"/>
            <a:ext cx="2724583" cy="353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9ABFF85-022F-4064-A388-8C8DD1943D21}"/>
              </a:ext>
            </a:extLst>
          </p:cNvPr>
          <p:cNvSpPr/>
          <p:nvPr/>
        </p:nvSpPr>
        <p:spPr>
          <a:xfrm>
            <a:off x="1823964" y="491152"/>
            <a:ext cx="85440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Владимир Александрович Русанов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25F7CB-DC36-4F33-B59A-8AEF394D1A75}"/>
              </a:ext>
            </a:extLst>
          </p:cNvPr>
          <p:cNvSpPr txBox="1"/>
          <p:nvPr/>
        </p:nvSpPr>
        <p:spPr>
          <a:xfrm>
            <a:off x="4248584" y="1898073"/>
            <a:ext cx="76109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Владимир Александрович Русанов родился 3 ноября 1875 года в городе Орле в купеческой семье. За участие в революционном движении сослан в </a:t>
            </a:r>
            <a:r>
              <a:rPr lang="ru-RU" sz="2000" dirty="0" err="1"/>
              <a:t>Усть</a:t>
            </a:r>
            <a:r>
              <a:rPr lang="ru-RU" sz="2000" dirty="0"/>
              <a:t>-Сысольский уезд Вологодской губернии, где изучал природу и экономику Печорского края. По окончании срока ссылки Русанову не разрешили проживать ни в одном из крупных городов России. Осенью 1903 года вместе с женой он уехал в Париж, где поступил в Сорбонну.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182197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3D18BD-0FDE-4F2F-82D0-497CDFCA10FA}"/>
              </a:ext>
            </a:extLst>
          </p:cNvPr>
          <p:cNvSpPr txBox="1"/>
          <p:nvPr/>
        </p:nvSpPr>
        <p:spPr>
          <a:xfrm>
            <a:off x="1246909" y="775855"/>
            <a:ext cx="1006474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Источники</a:t>
            </a:r>
          </a:p>
          <a:p>
            <a:r>
              <a:rPr lang="ru-RU" dirty="0">
                <a:hlinkClick r:id="rId4"/>
              </a:rPr>
              <a:t>История Архангельского Севера: 1801 – 19014: учебное пособие для учащихся 9-х </a:t>
            </a:r>
            <a:r>
              <a:rPr lang="ru-RU" dirty="0" err="1">
                <a:hlinkClick r:id="rId4"/>
              </a:rPr>
              <a:t>класов</a:t>
            </a:r>
            <a:r>
              <a:rPr lang="ru-RU" dirty="0">
                <a:hlinkClick r:id="rId4"/>
              </a:rPr>
              <a:t>/</a:t>
            </a:r>
          </a:p>
          <a:p>
            <a:r>
              <a:rPr lang="ru-RU" dirty="0">
                <a:hlinkClick r:id="rId4"/>
              </a:rPr>
              <a:t> А.Н. </a:t>
            </a:r>
            <a:r>
              <a:rPr lang="ru-RU" dirty="0" err="1">
                <a:hlinkClick r:id="rId4"/>
              </a:rPr>
              <a:t>Зашихин</a:t>
            </a:r>
            <a:r>
              <a:rPr lang="ru-RU" dirty="0">
                <a:hlinkClick r:id="rId4"/>
              </a:rPr>
              <a:t>, Р.Ю. Болдырев, М.Н. </a:t>
            </a:r>
            <a:r>
              <a:rPr lang="ru-RU" dirty="0" err="1">
                <a:hlinkClick r:id="rId4"/>
              </a:rPr>
              <a:t>Капица</a:t>
            </a:r>
            <a:r>
              <a:rPr lang="ru-RU" dirty="0">
                <a:hlinkClick r:id="rId4"/>
              </a:rPr>
              <a:t>. – Архангельск: САФУ – АО ИОО, 2019.</a:t>
            </a:r>
          </a:p>
          <a:p>
            <a:r>
              <a:rPr lang="en-US" dirty="0"/>
              <a:t>https://www.edu.severodvinsk.ru/after_school/obl_www/2009/5/researchSedov.htm</a:t>
            </a:r>
            <a:endParaRPr lang="ru-RU" dirty="0"/>
          </a:p>
          <a:p>
            <a:r>
              <a:rPr lang="en-US" dirty="0">
                <a:hlinkClick r:id="rId5"/>
              </a:rPr>
              <a:t>https://ekb.aonb.ru/index.php?id=720</a:t>
            </a:r>
            <a:endParaRPr lang="ru-RU" dirty="0"/>
          </a:p>
          <a:p>
            <a:r>
              <a:rPr lang="en-US" dirty="0"/>
              <a:t>http://www.hrono.ru/biograf/bio_s/sedov_gya.php</a:t>
            </a:r>
            <a:endParaRPr lang="ru-RU" dirty="0"/>
          </a:p>
          <a:p>
            <a:r>
              <a:rPr lang="en-US" dirty="0">
                <a:hlinkClick r:id="rId6"/>
              </a:rPr>
              <a:t>https://www.infoorel.ru/news/polyarnik-vladimir-rusanov-v-fotografiyah-zahara-vinogradova-1908-g.htm</a:t>
            </a:r>
            <a:endParaRPr lang="ru-RU" dirty="0"/>
          </a:p>
          <a:p>
            <a:r>
              <a:rPr lang="en-US" dirty="0">
                <a:hlinkClick r:id="rId7"/>
              </a:rPr>
              <a:t>http://lexicon.dobrohot.org/index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>
                <a:hlinkClick r:id="rId8"/>
              </a:rPr>
              <a:t>https://rgo.ru/activity/redaction/articles/glavnaya-tsel-moya-dostizhenie-polyusa/</a:t>
            </a:r>
            <a:endParaRPr lang="ru-RU" dirty="0"/>
          </a:p>
          <a:p>
            <a:r>
              <a:rPr lang="en-US" dirty="0">
                <a:hlinkClick r:id="rId9"/>
              </a:rPr>
              <a:t>http://www.gpavet.narod.ru/Names2/kuchin.htm</a:t>
            </a:r>
            <a:endParaRPr lang="ru-RU" dirty="0"/>
          </a:p>
          <a:p>
            <a:r>
              <a:rPr lang="en-US" dirty="0">
                <a:hlinkClick r:id="rId10"/>
              </a:rPr>
              <a:t>https://cultnord.ru/people/kuchin-aleksandr-stepanovich/</a:t>
            </a:r>
            <a:endParaRPr lang="ru-RU" dirty="0"/>
          </a:p>
          <a:p>
            <a:r>
              <a:rPr lang="en-US" dirty="0">
                <a:hlinkClick r:id="rId11"/>
              </a:rPr>
              <a:t>https://imena.aonb.ru/persons/kuchin-aleksandr-stepanovich/</a:t>
            </a:r>
            <a:endParaRPr lang="en-US" dirty="0"/>
          </a:p>
          <a:p>
            <a:r>
              <a:rPr lang="en-US" dirty="0"/>
              <a:t>https://www.culture.ru/persons/8993/aleksandr-borisov</a:t>
            </a:r>
          </a:p>
        </p:txBody>
      </p:sp>
    </p:spTree>
    <p:extLst>
      <p:ext uri="{BB962C8B-B14F-4D97-AF65-F5344CB8AC3E}">
        <p14:creationId xmlns:p14="http://schemas.microsoft.com/office/powerpoint/2010/main" val="1422964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8473E-ACC0-4C5B-8FB7-CA1343DEA6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653583" y="2145229"/>
            <a:ext cx="21213191" cy="29922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Полярник Владимир Русанов в фотографиях Захара Виноградова» (1908 г.)">
            <a:extLst>
              <a:ext uri="{FF2B5EF4-FFF2-40B4-BE49-F238E27FC236}">
                <a16:creationId xmlns:a16="http://schemas.microsoft.com/office/drawing/2014/main" id="{39DFD642-8BB1-49C0-B7F6-9B38FA738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71" y="417721"/>
            <a:ext cx="4864966" cy="604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B7ED02-BCFE-4233-BA1A-1CEFA679FA33}"/>
              </a:ext>
            </a:extLst>
          </p:cNvPr>
          <p:cNvSpPr txBox="1"/>
          <p:nvPr/>
        </p:nvSpPr>
        <p:spPr>
          <a:xfrm>
            <a:off x="6567054" y="1167188"/>
            <a:ext cx="476596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Русанов много и упорно учился. Блестящее окончание теоретического курса в 1907 году дало ему право на защиту докторской диссертации. Стремясь принести пользу своей родине, Русанов решил собрать материал для диссертации на Новой Земле, геология которой была почти не изучена, а полезные ископаемые не разведаны. </a:t>
            </a:r>
          </a:p>
          <a:p>
            <a:pPr algn="just"/>
            <a:r>
              <a:rPr lang="ru-RU" dirty="0"/>
              <a:t>В 1907-1911 гг. занимался исследованием Новой Земли, сначала самостоятельно, а затем в составе французской экспедиции, а также в составе экспедиций, организованных архангельским губернатором И.В. Сосновским.</a:t>
            </a:r>
          </a:p>
        </p:txBody>
      </p:sp>
    </p:spTree>
    <p:extLst>
      <p:ext uri="{BB962C8B-B14F-4D97-AF65-F5344CB8AC3E}">
        <p14:creationId xmlns:p14="http://schemas.microsoft.com/office/powerpoint/2010/main" val="3986292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45CE03-BDCD-4210-98F9-3BA510C1B9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631" y="461139"/>
            <a:ext cx="6014605" cy="33681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BEE830-038A-4A87-9442-20CB3D1562C1}"/>
              </a:ext>
            </a:extLst>
          </p:cNvPr>
          <p:cNvSpPr txBox="1"/>
          <p:nvPr/>
        </p:nvSpPr>
        <p:spPr>
          <a:xfrm>
            <a:off x="166255" y="4008992"/>
            <a:ext cx="1158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В 1912 году Русанов получил предложение возглавить экспедицию на Шпицберген на судне «Геркулес» для проведения геологических изысканий. На Шпицбергене экспедицией были найдены угольные месторождения, выполнены значительные гидрологические исследования. Оттуда «Геркулес» направился к Новой Земле. Из Маточкина Шара Русанов сообщил, что «идет на восток», а затем экспедиция пропала без вести. Поиски ее долгое время были безрезультатными. Только в 1934 году советские гидрографы на одном из островов шхер Минина (п-ов Таймыр) обнаружили столб с надписью «Геркулес, 1913», остатки лагеря и вещи участников погибшей экспедиции.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90597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8473E-ACC0-4C5B-8FB7-CA1343DEA6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653583" y="2145229"/>
            <a:ext cx="21213191" cy="29922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50FF1AD4-3DCD-4C6A-AFE3-E7972F4BA2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4" y="345209"/>
            <a:ext cx="4099983" cy="619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305DFA-E8F7-4468-B3E5-30C828776FF8}"/>
              </a:ext>
            </a:extLst>
          </p:cNvPr>
          <p:cNvSpPr txBox="1"/>
          <p:nvPr/>
        </p:nvSpPr>
        <p:spPr>
          <a:xfrm>
            <a:off x="845127" y="1233054"/>
            <a:ext cx="52508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Именем Русанова названы бухта и полуостров на Новой Земле, ледник на Северной Земле, гора в Антарктиде, улицы в Архангельске и Мурманске и др. Владимир Александрович Русанов является прототипом капитана Татаринова из книги Вениамина Каверина «Два капитана».</a:t>
            </a:r>
          </a:p>
        </p:txBody>
      </p:sp>
    </p:spTree>
    <p:extLst>
      <p:ext uri="{BB962C8B-B14F-4D97-AF65-F5344CB8AC3E}">
        <p14:creationId xmlns:p14="http://schemas.microsoft.com/office/powerpoint/2010/main" val="1241372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140 лет со дня рождения Георгия Яковлевича Седова (1877-1914 ...">
            <a:extLst>
              <a:ext uri="{FF2B5EF4-FFF2-40B4-BE49-F238E27FC236}">
                <a16:creationId xmlns:a16="http://schemas.microsoft.com/office/drawing/2014/main" id="{E37386E1-F71E-42AD-A204-4592525E6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44" y="1427018"/>
            <a:ext cx="3475586" cy="523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F4D228D-3461-4944-ABC6-7CFF965E6DCE}"/>
              </a:ext>
            </a:extLst>
          </p:cNvPr>
          <p:cNvSpPr/>
          <p:nvPr/>
        </p:nvSpPr>
        <p:spPr>
          <a:xfrm>
            <a:off x="2612104" y="428724"/>
            <a:ext cx="7688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Георгий Яковлевич Седов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D76BC1-9D61-41E8-AD34-269EEDAA9C58}"/>
              </a:ext>
            </a:extLst>
          </p:cNvPr>
          <p:cNvSpPr txBox="1"/>
          <p:nvPr/>
        </p:nvSpPr>
        <p:spPr>
          <a:xfrm>
            <a:off x="5237018" y="2618508"/>
            <a:ext cx="61791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Экспедиция Седова к полюсу была последней санной экспедицией, в которой для похода использовались ездовые собаки. В научный состав ее вошли большие энтузиасты Севера: В. Визе, М. Павлов, Н. Пинегин и др. Командный состав судна состоял из опытных моряков.</a:t>
            </a:r>
          </a:p>
        </p:txBody>
      </p:sp>
    </p:spTree>
    <p:extLst>
      <p:ext uri="{BB962C8B-B14F-4D97-AF65-F5344CB8AC3E}">
        <p14:creationId xmlns:p14="http://schemas.microsoft.com/office/powerpoint/2010/main" val="318088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Члены экспедиции во время её подготовки. Архангельск, 1912 год. Фото: wikipedia.org">
            <a:extLst>
              <a:ext uri="{FF2B5EF4-FFF2-40B4-BE49-F238E27FC236}">
                <a16:creationId xmlns:a16="http://schemas.microsoft.com/office/drawing/2014/main" id="{5A7EAA10-24A8-4C62-A1E5-37F80C8DCD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3" b="8235"/>
          <a:stretch/>
        </p:blipFill>
        <p:spPr bwMode="auto">
          <a:xfrm>
            <a:off x="2705099" y="183572"/>
            <a:ext cx="6781800" cy="366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6E8541-C62F-4270-8DE9-33D1D80CF012}"/>
              </a:ext>
            </a:extLst>
          </p:cNvPr>
          <p:cNvSpPr txBox="1"/>
          <p:nvPr/>
        </p:nvSpPr>
        <p:spPr>
          <a:xfrm>
            <a:off x="346364" y="4494788"/>
            <a:ext cx="116516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26 августа «Фока» покинул </a:t>
            </a:r>
            <a:r>
              <a:rPr lang="ru-RU" sz="2000" dirty="0" err="1"/>
              <a:t>Соломбальский</a:t>
            </a:r>
            <a:r>
              <a:rPr lang="ru-RU" sz="2000" dirty="0"/>
              <a:t> рейд и был поставлен у Соборной (ныне Красной) пристани города. Жители Архангельска организовали торжественные проводы экспедиции. И вот позади Новая Земля. Курс — к берегам Земли Франца-Иосифа. Но на пути тяжелые льды, они вынуждают встать на зимовку в районе Панкратьева полуострова, в бухте, получившей название бухта «Фоки». Вынужденная зимовка продолжалась долгих 352 дня. Поздний выход экспедиции, необычайно тяжелая ледовая обстановка 1912 года в Баренцевом море внесли значительные изменения в планы Седова: чтобы не терять времени, он широким фронтом развернул исследовательские работы на Новой Земле.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75FAAE-81E0-4D6C-964B-5F2BA470592C}"/>
              </a:ext>
            </a:extLst>
          </p:cNvPr>
          <p:cNvSpPr txBox="1"/>
          <p:nvPr/>
        </p:nvSpPr>
        <p:spPr>
          <a:xfrm>
            <a:off x="2729815" y="4039444"/>
            <a:ext cx="688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/>
              <a:t>Члены экспедиции во время её подготовки. Архангельск, 1912 год.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939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D8BAF7-2CE1-4D1D-9F75-DDF52528B4D7}"/>
              </a:ext>
            </a:extLst>
          </p:cNvPr>
          <p:cNvSpPr txBox="1"/>
          <p:nvPr/>
        </p:nvSpPr>
        <p:spPr>
          <a:xfrm>
            <a:off x="7135091" y="659557"/>
            <a:ext cx="473132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В июне 1913 года Седов отправил в Архангельск капитана, как выполнившего свою миссию (так сказано в приказе), и четырех матросов по болезни. С капитаном были отправлены подробные материалы о результатах годичных исследований на Новой Земле, а также письмо Комитету по организации экспедиции с просьбой направить на Землю Франца-Иосифа судно с углем, но эта просьба не была выполнена. На судне осталось 17 человек. С таким составом 3 сентября «Св. Фока» покинул зимовку и 13 сентября экспедиция достигла мыса Флора на острове </a:t>
            </a:r>
            <a:r>
              <a:rPr lang="ru-RU" dirty="0" err="1"/>
              <a:t>Нордбрук</a:t>
            </a:r>
            <a:r>
              <a:rPr lang="ru-RU" dirty="0"/>
              <a:t>. Пополнив топливо (сало добытых коржей), «Фока» взял курс на остров Рудольфа, но, встретив на пути тяжелые льды, повернул к острову </a:t>
            </a:r>
            <a:r>
              <a:rPr lang="ru-RU" dirty="0" err="1"/>
              <a:t>Гукера</a:t>
            </a:r>
            <a:r>
              <a:rPr lang="ru-RU" dirty="0"/>
              <a:t>, где в бухте, названной Тихой, Седов встал на вторую зимовку. Это было 19 сентября 1913 года.</a:t>
            </a:r>
          </a:p>
        </p:txBody>
      </p:sp>
      <p:pic>
        <p:nvPicPr>
          <p:cNvPr id="8196" name="Picture 4" descr="Проводы экспедиции Георгия Седова. Архангельск, 1912 год. Фото: wikipedia.org">
            <a:extLst>
              <a:ext uri="{FF2B5EF4-FFF2-40B4-BE49-F238E27FC236}">
                <a16:creationId xmlns:a16="http://schemas.microsoft.com/office/drawing/2014/main" id="{7220E24F-7047-4915-B409-402857F5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64" y="762129"/>
            <a:ext cx="6593032" cy="434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EB375D-1AF2-4C77-A0FF-81520514DE45}"/>
              </a:ext>
            </a:extLst>
          </p:cNvPr>
          <p:cNvSpPr txBox="1"/>
          <p:nvPr/>
        </p:nvSpPr>
        <p:spPr>
          <a:xfrm>
            <a:off x="325583" y="5486063"/>
            <a:ext cx="8913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Проводы экспедиции Георгия Седова. Архангельск, 1912 год.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415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D8463D-3693-4F29-8D7D-5A9E59D2BC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Журнал Международная жизнь - Арктика и её народы. Часть первая">
            <a:extLst>
              <a:ext uri="{FF2B5EF4-FFF2-40B4-BE49-F238E27FC236}">
                <a16:creationId xmlns:a16="http://schemas.microsoft.com/office/drawing/2014/main" id="{93C70496-7232-4A50-BEC6-15F2D2DA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12191999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Полярник Георгий Седов: Выбор между смертью и позором - Российская газета">
            <a:extLst>
              <a:ext uri="{FF2B5EF4-FFF2-40B4-BE49-F238E27FC236}">
                <a16:creationId xmlns:a16="http://schemas.microsoft.com/office/drawing/2014/main" id="{A4940A01-7AE9-4ED9-A2C1-E66AF2CCE6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508494"/>
            <a:ext cx="4322618" cy="584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AEF80D-40FF-4D6E-8C4E-53DD95B8E6B8}"/>
              </a:ext>
            </a:extLst>
          </p:cNvPr>
          <p:cNvSpPr txBox="1"/>
          <p:nvPr/>
        </p:nvSpPr>
        <p:spPr>
          <a:xfrm>
            <a:off x="4627419" y="508494"/>
            <a:ext cx="714894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Вторая зимовка проходила в более тяжелых условиях, чем первая. Не хватало топлива, продовольствия. Однообразное питание, недоброкачественные продукты способствовали заболеванию цингой многих участников экспедиции. Болел и Седов. Из 80 собак, взятых в Архангельске, осталась только 31. Несмотря на трудности, Георгий Яковлевич еще в конце 1913 года начал готовиться к походу на полюс. Ни тяжкая болезнь, ни уговоры товарищей, ни советы участников экспедиции — ничто не могло изменить его решения. Поход был назначен на 15 февраля 1914 года. В спутники себе начальник экспедиции выбрал матросов А. Пустошного и Г. Линника. Оба пошли с ним добровольно. Снаряжение полюсной партии было уложено ( на трое нарт, в них впрягли 24 собаки. И вот наступил день прощания. В приказе Г. Я. Седова об этом сказано так: «В сегодняшний день мы выступаем к полюсу. Это — событие для нас и для нашей Родины. Об этом уже давно мечтали великие русские люди — Ломоносов, Менделеев и др. На долю же нас, маленьких людей, выпала большая честь — осуществить их мечту и сделать посильные научные и идейные завоевания в полярных исследованиях на пользу и гордость нашего дорогого отечества. И долг мы выполним».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946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2213</Words>
  <Application>Microsoft Office PowerPoint</Application>
  <PresentationFormat>Широкоэкранный</PresentationFormat>
  <Paragraphs>66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</cp:revision>
  <dcterms:created xsi:type="dcterms:W3CDTF">2023-12-13T05:11:01Z</dcterms:created>
  <dcterms:modified xsi:type="dcterms:W3CDTF">2023-12-13T10:37:29Z</dcterms:modified>
</cp:coreProperties>
</file>