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6" r:id="rId9"/>
    <p:sldId id="265" r:id="rId10"/>
    <p:sldId id="264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E973A59-587E-450B-9015-739B28782EBF}">
          <p14:sldIdLst>
            <p14:sldId id="256"/>
            <p14:sldId id="257"/>
            <p14:sldId id="259"/>
            <p14:sldId id="260"/>
            <p14:sldId id="261"/>
            <p14:sldId id="263"/>
            <p14:sldId id="262"/>
            <p14:sldId id="266"/>
            <p14:sldId id="265"/>
            <p14:sldId id="264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7799FC-2C1E-4092-8003-EADD135E0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052" y="1109272"/>
            <a:ext cx="8385748" cy="29680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893D178-7965-4E43-98A2-E5681390C2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8052" y="4257207"/>
            <a:ext cx="8385748" cy="134351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7148498-C632-4159-A945-8B66B199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C2CD9FA-67B8-4608-B3DA-DE3DB6E00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2BA537-51E3-4567-8162-34810E99F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787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0206B9-B922-4E21-81B0-68F64B483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1EEBCC-3608-435D-A210-1A2CB00B2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3F4E0D-8C15-468B-8E7C-381C57F8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9BF8AF-1F6F-4A1D-9B1A-9F06558D9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7C6A0BD-A5DD-47A8-AC21-98D209DCD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0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CCB8CB6-6C90-4242-82A3-D8C3046B0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5B79798-E186-45DD-AEE5-99803B887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4BC165-CC59-4747-B1F6-AFE9D9552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0E0E765-6B3C-44A9-9D41-50D669561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18EA5A-BC12-4418-8265-473E74F1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8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69450C-5F57-43A4-B259-3115BE915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AE7743-7A97-4C2E-8221-F0D5D6540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F07FBC3-7817-42BB-8691-35FE45F06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80CB33-D380-4E60-B92E-5E757B10F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2F9C3B0-FE81-4D46-AA1D-1CA6553B8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ACF986-B45C-4C98-9F8F-0BB81261A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622" y="1245043"/>
            <a:ext cx="9098925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E3D11EB-A086-423D-B21A-81BA910BD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98622" y="4124768"/>
            <a:ext cx="909892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AD6F5AB-C1F6-49BE-8543-6A2B285C0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00B523-5EE0-4C88-AAF0-FA8572D3C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B009A79-165E-4C9B-A48F-CE940840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215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418E62-7A57-4580-B9DF-74ACAA86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2D4F7F5-86A2-4C23-BC34-E0553E8A34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B61B049-9A93-40F7-AEAF-B764FCA1A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19C7CA9-7B4B-48AC-ABBC-1E193DC17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44CD468-3EC6-4CE8-A9F8-8A83E39D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DA416DB-3730-4FFD-A5D1-D0482AED3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1D161-198A-4362-9F05-4B06E4E4E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E72039A-2198-43A5-BC5E-2D785D930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83D9C65-3B21-4CD7-9C9B-7FDE43C8B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B3645D8-8CCB-4F71-BED5-45CAD3C23C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C821DF5-65EF-4161-9C19-038183A1DB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32DA46A-1227-4986-84A9-202E7ADD5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285D32E-FD82-4EA6-B9D4-3D210C5BB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66D3627-424C-4C36-9B2B-8F9F6948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76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518ADB-03F5-4C83-AEC3-40A0EADDD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372E455-DFC8-4948-9AE5-0BECED0FE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243C30C-E6B4-49CC-965F-4A7D2C407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8D9300D-D4D9-4A80-994C-CFB2B76B8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3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F73B605-F306-4EAF-BBEC-C8D2B7F8C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202ED01-E6ED-4116-8E1D-B9D3FD2E5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213D6C6-20D9-4077-B794-AA3E5E74B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0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ED0E89-AFAF-4955-997E-94C9293DC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AE5DE12-119A-4D60-AAE3-BB78B9537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71232D7-D66A-4580-B074-0C9DC1691E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76D6664-BC5E-4FDA-8D61-49DACA420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FD7FB03-3812-4974-BE2E-FFB218D33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BE8CF80-BE46-450B-8C37-78A5A133E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72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59F5AD-0BDE-4CE3-B482-FF8197AEF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F54D69E-1002-42FC-8411-F45E4076CA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AF6A524-8B63-465D-A3A5-4CB91E2CE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55F282-E79E-48B5-A020-FDAA08F1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97EE7E4-FF04-4EB7-A119-C7B01A77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F8EA849-1799-4FE3-9D9F-A79C39E1E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4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5DE7BF-11A4-464E-9C4C-D56DC1401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12700" prstMaterial="dkEdge">
              <a:bevelT h="25400" prst="softRound"/>
              <a:contourClr>
                <a:srgbClr val="7A0017"/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0EAE881-571B-4580-92B8-8FA98886E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9ACA90E-1B72-4865-BFD8-48C522AD87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12243-E116-4A30-BF06-7EAC274A08A2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4C0E559-EDB2-4E6E-9C4A-327414264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387F01-40F7-4296-A962-9878E5433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D4EC3-507E-4CAE-8A20-62A643D29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920000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0F86C3-C402-417A-AB6D-17CAB286A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93810" y="1727826"/>
            <a:ext cx="8385748" cy="4297624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5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омпоненты </a:t>
            </a:r>
            <a:br>
              <a:rPr lang="ru-RU" sz="5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развития функциональной </a:t>
            </a:r>
            <a:r>
              <a:rPr lang="ru-RU" sz="5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  <a:r>
              <a:rPr lang="ru-RU" sz="5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98905A9-C096-4BF4-8EE0-B439D9D72E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5021" y="5353692"/>
            <a:ext cx="8385748" cy="1343517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Учитель: Кукуева Т. В.</a:t>
            </a:r>
            <a:endParaRPr lang="ru-RU" sz="16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23515" y="1043189"/>
            <a:ext cx="5460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ГКОУ РО Донецкая школа-интернат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40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B26FF24-BF00-E51D-2CB4-13C50575ADA2}"/>
              </a:ext>
            </a:extLst>
          </p:cNvPr>
          <p:cNvSpPr txBox="1"/>
          <p:nvPr/>
        </p:nvSpPr>
        <p:spPr>
          <a:xfrm>
            <a:off x="2809461" y="1046922"/>
            <a:ext cx="6957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финансовой</a:t>
            </a:r>
            <a:r>
              <a:rPr lang="ru-RU" sz="2800" b="1" spc="-7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грамотности:</a:t>
            </a:r>
            <a:r>
              <a:rPr lang="ru-RU" sz="2800" b="1" spc="-7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F910644-6171-DCEF-E193-69ECC888F5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34" t="1613" r="30040"/>
          <a:stretch/>
        </p:blipFill>
        <p:spPr>
          <a:xfrm>
            <a:off x="9276520" y="3005358"/>
            <a:ext cx="2676939" cy="3637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63A43B-1600-A033-F97E-3A4431D06447}"/>
              </a:ext>
            </a:extLst>
          </p:cNvPr>
          <p:cNvSpPr txBox="1"/>
          <p:nvPr/>
        </p:nvSpPr>
        <p:spPr>
          <a:xfrm>
            <a:off x="2266122" y="1775791"/>
            <a:ext cx="8892208" cy="2459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6858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2400" spc="-2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считать</a:t>
            </a:r>
            <a:r>
              <a:rPr lang="ru-RU" sz="2400" spc="-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деньги;</a:t>
            </a:r>
            <a:endParaRPr lang="ru-RU" sz="2400" spc="-3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6858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24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</a:t>
            </a:r>
            <a:r>
              <a:rPr lang="ru-RU" sz="2400" spc="-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способы</a:t>
            </a:r>
            <a:r>
              <a:rPr lang="ru-RU" sz="2400" spc="-39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spc="-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заработать; </a:t>
            </a:r>
          </a:p>
          <a:p>
            <a:pPr marL="342900" marR="6858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spc="-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планировать расходы и вести отчетную </a:t>
            </a:r>
            <a:r>
              <a:rPr lang="ru-RU" sz="24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документацию;</a:t>
            </a:r>
            <a:r>
              <a:rPr lang="ru-RU" sz="24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2900" marR="6858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2400" spc="-5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инвестировать;</a:t>
            </a:r>
          </a:p>
          <a:p>
            <a:pPr marL="342900" marR="6858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400" spc="-4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рациональный</a:t>
            </a:r>
            <a:r>
              <a:rPr lang="ru-RU" sz="2400" spc="-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sz="2400" spc="-4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spc="-4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тратам.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63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12576BD-9501-6482-3F27-5EF145A57BF0}"/>
              </a:ext>
            </a:extLst>
          </p:cNvPr>
          <p:cNvSpPr txBox="1"/>
          <p:nvPr/>
        </p:nvSpPr>
        <p:spPr>
          <a:xfrm>
            <a:off x="3180521" y="145774"/>
            <a:ext cx="7805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овообразования в сфере профориентации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713EDFA-1361-5637-458A-D05849097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37" y="3790122"/>
            <a:ext cx="5338972" cy="2600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BD7F1F5-D276-115D-B7B4-F2400BB76BFC}"/>
              </a:ext>
            </a:extLst>
          </p:cNvPr>
          <p:cNvSpPr txBox="1"/>
          <p:nvPr/>
        </p:nvSpPr>
        <p:spPr>
          <a:xfrm>
            <a:off x="1638299" y="976217"/>
            <a:ext cx="9554818" cy="1161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marR="71120" lvl="1" indent="-342900" algn="just">
              <a:lnSpc>
                <a:spcPct val="107000"/>
              </a:lnSpc>
              <a:buSzPts val="1600"/>
              <a:buFont typeface="Wingdings" panose="05000000000000000000" pitchFamily="2" charset="2"/>
              <a:buChar char="Ø"/>
              <a:tabLst>
                <a:tab pos="688340" algn="l"/>
              </a:tabLs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умение анализировать рынок труда на предмет востребованных</a:t>
            </a:r>
            <a:r>
              <a:rPr lang="ru-RU" sz="22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специальностей;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74930">
              <a:lnSpc>
                <a:spcPct val="107000"/>
              </a:lnSpc>
              <a:tabLst>
                <a:tab pos="740410" algn="l"/>
              </a:tabLs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4EE3695-D075-810E-517B-2DA88843EE15}"/>
              </a:ext>
            </a:extLst>
          </p:cNvPr>
          <p:cNvSpPr txBox="1"/>
          <p:nvPr/>
        </p:nvSpPr>
        <p:spPr>
          <a:xfrm>
            <a:off x="2173356" y="1867017"/>
            <a:ext cx="8812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kumimoji="0" lang="ru-RU" sz="22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kumimoji="0" lang="ru-RU" sz="22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планированию</a:t>
            </a:r>
            <a:r>
              <a:rPr kumimoji="0" lang="ru-RU" sz="22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профессионального</a:t>
            </a:r>
            <a:r>
              <a:rPr kumimoji="0" lang="ru-RU" sz="22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пути</a:t>
            </a:r>
            <a:r>
              <a:rPr kumimoji="0" lang="ru-RU" sz="22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(индивидуальный</a:t>
            </a:r>
            <a:r>
              <a:rPr kumimoji="0" lang="ru-RU" sz="2200" b="0" i="0" u="none" strike="noStrike" kern="1200" cap="none" spc="-1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маршрут</a:t>
            </a:r>
            <a:r>
              <a:rPr kumimoji="0" lang="ru-RU" sz="2200" b="0" i="0" u="none" strike="noStrike" kern="1200" cap="none" spc="-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профессионального</a:t>
            </a:r>
            <a:r>
              <a:rPr kumimoji="0" lang="ru-RU" sz="2200" b="0" i="0" u="none" strike="noStrike" kern="1200" cap="none" spc="-1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развития);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50B4A97-F14A-B6E7-1F10-50F0B7AFF94B}"/>
              </a:ext>
            </a:extLst>
          </p:cNvPr>
          <p:cNvSpPr txBox="1"/>
          <p:nvPr/>
        </p:nvSpPr>
        <p:spPr>
          <a:xfrm>
            <a:off x="2133599" y="2682661"/>
            <a:ext cx="85874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мягкие</a:t>
            </a:r>
            <a:r>
              <a:rPr lang="ru-RU" sz="22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(гибкие,)</a:t>
            </a:r>
            <a:r>
              <a:rPr lang="ru-RU" sz="22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навыки</a:t>
            </a:r>
            <a:r>
              <a:rPr lang="ru-RU" sz="22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надпрофессиональные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– умение общаться, быть ответственным и дисциплинированным.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97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2A11C51-37D8-AA19-E147-6D080F64DF10}"/>
              </a:ext>
            </a:extLst>
          </p:cNvPr>
          <p:cNvSpPr txBox="1"/>
          <p:nvPr/>
        </p:nvSpPr>
        <p:spPr>
          <a:xfrm>
            <a:off x="2001078" y="896034"/>
            <a:ext cx="962107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Одним из ведущих факторов, влияющих на качество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образования, является профессиональная компетентность педагогов. Раньше о профессиональной компетентности педагога судили по уровню сформированности четырех основных</a:t>
            </a:r>
            <a:r>
              <a:rPr lang="ru-RU" sz="19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видов   умений, согласно   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концепции     профессионализма </a:t>
            </a:r>
            <a:r>
              <a:rPr lang="ru-RU" sz="19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</a:t>
            </a:r>
            <a:r>
              <a:rPr lang="ru-RU" sz="19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К.</a:t>
            </a:r>
            <a:r>
              <a:rPr lang="ru-RU" sz="19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Марковой </a:t>
            </a:r>
            <a:endParaRPr lang="ru-RU" sz="19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A5C23DA-3AB0-C3B6-C368-92AAF46D6671}"/>
              </a:ext>
            </a:extLst>
          </p:cNvPr>
          <p:cNvSpPr txBox="1"/>
          <p:nvPr/>
        </p:nvSpPr>
        <p:spPr>
          <a:xfrm>
            <a:off x="2001077" y="2096363"/>
            <a:ext cx="9356035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71755" lvl="0" indent="-285750" algn="just">
              <a:lnSpc>
                <a:spcPct val="107000"/>
              </a:lnSpc>
              <a:spcAft>
                <a:spcPts val="800"/>
              </a:spcAft>
              <a:buSzPts val="1600"/>
              <a:buFont typeface="Wingdings" panose="05000000000000000000" pitchFamily="2" charset="2"/>
              <a:buChar char="Ø"/>
              <a:tabLst>
                <a:tab pos="681990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психолого-педагогических, связанных с процессом обучения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(чему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учить?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учебного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материала;</a:t>
            </a:r>
            <a:r>
              <a:rPr lang="ru-RU" sz="2000" spc="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кого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учить? – индивидуальные особенности ученика; как учить? –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оптимальное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сочетание приемов</a:t>
            </a:r>
            <a:r>
              <a:rPr lang="ru-RU" sz="20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20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обучения);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A4814B5-6FD8-01DA-569B-E73FBF08EC2A}"/>
              </a:ext>
            </a:extLst>
          </p:cNvPr>
          <p:cNvSpPr txBox="1"/>
          <p:nvPr/>
        </p:nvSpPr>
        <p:spPr>
          <a:xfrm>
            <a:off x="2001078" y="3060067"/>
            <a:ext cx="9250018" cy="73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71755" lvl="0" indent="-285750" algn="just">
              <a:lnSpc>
                <a:spcPct val="107000"/>
              </a:lnSpc>
              <a:spcAft>
                <a:spcPts val="800"/>
              </a:spcAft>
              <a:buSzPts val="1600"/>
              <a:buFont typeface="Wingdings" panose="05000000000000000000" pitchFamily="2" charset="2"/>
              <a:buChar char="Ø"/>
              <a:tabLst>
                <a:tab pos="664210" algn="l"/>
              </a:tabLst>
            </a:pPr>
            <a:r>
              <a:rPr lang="ru-RU" sz="2000" spc="-2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коммуникативных</a:t>
            </a:r>
            <a:r>
              <a:rPr lang="ru-RU" sz="2000" spc="-6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(постановка</a:t>
            </a:r>
            <a:r>
              <a:rPr lang="ru-RU" sz="2000" spc="-7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коммуникативных</a:t>
            </a:r>
            <a:r>
              <a:rPr lang="ru-RU" sz="2000" spc="-6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задач,</a:t>
            </a:r>
            <a:r>
              <a:rPr lang="ru-RU" sz="2000" spc="-6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</a:t>
            </a:r>
            <a:r>
              <a:rPr lang="ru-RU" sz="20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дение</a:t>
            </a:r>
            <a:r>
              <a:rPr lang="ru-RU" sz="2000" spc="-5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средствами</a:t>
            </a:r>
            <a:r>
              <a:rPr lang="ru-RU" sz="2000" spc="-5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вербальной,</a:t>
            </a:r>
            <a:r>
              <a:rPr lang="ru-RU" sz="2000" spc="-5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невербальной</a:t>
            </a:r>
            <a:r>
              <a:rPr lang="ru-RU" sz="2000" spc="-6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коммуникации</a:t>
            </a:r>
            <a:r>
              <a:rPr lang="ru-RU" sz="2000" spc="-6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-6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др.);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30D1964-F6BF-61E8-2D5A-F031BB91A687}"/>
              </a:ext>
            </a:extLst>
          </p:cNvPr>
          <p:cNvSpPr txBox="1"/>
          <p:nvPr/>
        </p:nvSpPr>
        <p:spPr>
          <a:xfrm>
            <a:off x="2001078" y="3730507"/>
            <a:ext cx="9250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680" marR="254000" indent="-285750">
              <a:lnSpc>
                <a:spcPct val="100000"/>
              </a:lnSpc>
              <a:spcBef>
                <a:spcPts val="33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самонаправленных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(устойчивая профессиональная позиция</a:t>
            </a:r>
            <a:r>
              <a:rPr lang="ru-RU" sz="20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педагога,</a:t>
            </a:r>
            <a:r>
              <a:rPr lang="ru-RU" sz="2000" spc="26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выработанный</a:t>
            </a:r>
            <a:r>
              <a:rPr lang="ru-RU" sz="2000" spc="26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индивидуальный</a:t>
            </a:r>
            <a:r>
              <a:rPr lang="ru-RU" sz="2000" spc="27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стиль</a:t>
            </a:r>
            <a:r>
              <a:rPr lang="ru-RU" sz="2000" spc="27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профессиональной   деятельности, осознание   перспектив   личностного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профессионального развития);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53C91A8-DE49-9CFE-55A7-86D26D246D3E}"/>
              </a:ext>
            </a:extLst>
          </p:cNvPr>
          <p:cNvSpPr txBox="1"/>
          <p:nvPr/>
        </p:nvSpPr>
        <p:spPr>
          <a:xfrm>
            <a:off x="2001079" y="4694211"/>
            <a:ext cx="9250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-прогностических (определение уровня знаний  </a:t>
            </a:r>
            <a:r>
              <a:rPr lang="ru-RU" sz="20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разных этапах обучения, диагностика причин неуспеваемости обучающихся, видение личности ученика в целом и во взаимосвязи того, что он говорит, думает и делает)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353A3F4-72F1-EAF5-6C46-52EC5BC9135B}"/>
              </a:ext>
            </a:extLst>
          </p:cNvPr>
          <p:cNvSpPr txBox="1"/>
          <p:nvPr/>
        </p:nvSpPr>
        <p:spPr>
          <a:xfrm>
            <a:off x="1934819" y="1067573"/>
            <a:ext cx="10349946" cy="3544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50190"/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настоящее</a:t>
            </a:r>
            <a:r>
              <a:rPr lang="ru-RU" sz="2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требования к знаниям и умениям заданы в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профессиональном стандарте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 (педагогическая деятельность в дошкольном, начальном общем, основном общем, среднем общем</a:t>
            </a:r>
            <a:r>
              <a:rPr lang="ru-RU" sz="2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образовании).</a:t>
            </a:r>
          </a:p>
          <a:p>
            <a:pPr marR="250190"/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Профессиональный</a:t>
            </a:r>
            <a:r>
              <a:rPr lang="ru-RU" sz="2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</a:t>
            </a:r>
            <a:r>
              <a:rPr lang="ru-RU" sz="2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r>
              <a:rPr lang="ru-RU" sz="2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(педагогическая</a:t>
            </a:r>
            <a:r>
              <a:rPr lang="ru-RU" sz="2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 в дошкольном, начальном общем, основном общем,</a:t>
            </a:r>
            <a:r>
              <a:rPr lang="ru-RU" sz="2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среднем общем образовании) является своего рода</a:t>
            </a:r>
            <a:r>
              <a:rPr lang="ru-RU" sz="2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функциональ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R="250190"/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ной</a:t>
            </a:r>
            <a:r>
              <a:rPr lang="ru-RU" sz="2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картой</a:t>
            </a:r>
            <a:r>
              <a:rPr lang="ru-RU" sz="2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</a:t>
            </a:r>
            <a:r>
              <a:rPr lang="ru-RU" sz="2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профессиональной</a:t>
            </a:r>
            <a:r>
              <a:rPr lang="ru-RU" sz="2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2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50190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E4FCA19-B594-43F8-1E95-91FF37F84685}"/>
              </a:ext>
            </a:extLst>
          </p:cNvPr>
          <p:cNvSpPr txBox="1"/>
          <p:nvPr/>
        </p:nvSpPr>
        <p:spPr>
          <a:xfrm>
            <a:off x="1431236" y="4280452"/>
            <a:ext cx="10018643" cy="927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25019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Кроме того, формирование</a:t>
            </a:r>
            <a:r>
              <a:rPr kumimoji="0" lang="ru-RU" sz="2600" b="0" i="0" u="none" strike="noStrike" kern="1200" cap="none" spc="5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функциональной</a:t>
            </a:r>
            <a:r>
              <a:rPr kumimoji="0" lang="ru-RU" sz="2600" b="0" i="0" u="none" strike="noStrike" kern="1200" cap="none" spc="5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  <a:r>
              <a:rPr kumimoji="0" lang="ru-RU" sz="2600" b="0" i="0" u="none" strike="noStrike" kern="1200" cap="none" spc="-39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26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kumimoji="0" lang="ru-RU" sz="26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ru-RU" sz="2600" b="0" i="0" u="none" strike="noStrike" kern="1200" cap="none" spc="-5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kumimoji="0" lang="ru-RU" sz="2600" b="0" i="0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kumimoji="0" lang="ru-RU" sz="26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важных</a:t>
            </a:r>
            <a:r>
              <a:rPr kumimoji="0" lang="ru-RU" sz="26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r>
              <a:rPr kumimoji="0" lang="ru-RU" sz="26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современного</a:t>
            </a:r>
            <a:r>
              <a:rPr kumimoji="0" lang="ru-RU" sz="2600" b="0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6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970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0901102-40B4-5120-4A9E-D48F2F494E4A}"/>
              </a:ext>
            </a:extLst>
          </p:cNvPr>
          <p:cNvSpPr txBox="1"/>
          <p:nvPr/>
        </p:nvSpPr>
        <p:spPr>
          <a:xfrm>
            <a:off x="2902226" y="869097"/>
            <a:ext cx="6506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тимология</a:t>
            </a:r>
            <a:r>
              <a:rPr lang="ru-RU" sz="2400" b="1" spc="-4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слова </a:t>
            </a:r>
            <a:r>
              <a:rPr lang="ru-RU" sz="24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«грамотность»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4FA2EBC-92A8-3994-556D-A81E26063989}"/>
              </a:ext>
            </a:extLst>
          </p:cNvPr>
          <p:cNvSpPr txBox="1"/>
          <p:nvPr/>
        </p:nvSpPr>
        <p:spPr>
          <a:xfrm>
            <a:off x="2054086" y="1262413"/>
            <a:ext cx="10137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Согласно словарю В. Даля до конца XIX века грамотным называли человека, 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умеющего читать и писать. Что касается людей, умеющих</a:t>
            </a:r>
            <a:r>
              <a:rPr lang="ru-RU" sz="20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читать,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называли</a:t>
            </a:r>
            <a:r>
              <a:rPr lang="ru-RU" sz="2000" spc="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«полуграмотными».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EE926CA-7D54-ACD0-0B6E-95A99CC1FBD7}"/>
              </a:ext>
            </a:extLst>
          </p:cNvPr>
          <p:cNvSpPr txBox="1"/>
          <p:nvPr/>
        </p:nvSpPr>
        <p:spPr>
          <a:xfrm>
            <a:off x="2007703" y="2181570"/>
            <a:ext cx="9223514" cy="135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50825" algn="just">
              <a:lnSpc>
                <a:spcPct val="107000"/>
              </a:lnSpc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1958г. -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грамотными являются те жители, которые умеют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тексты с пониманием прочитанного и в состоянии написать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краткое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изложение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своей</a:t>
            </a:r>
            <a:r>
              <a:rPr lang="ru-RU" sz="20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повседневной жизни.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D1BF751-4937-6E81-C25A-F1A5E2754973}"/>
              </a:ext>
            </a:extLst>
          </p:cNvPr>
          <p:cNvSpPr txBox="1"/>
          <p:nvPr/>
        </p:nvSpPr>
        <p:spPr>
          <a:xfrm>
            <a:off x="2007703" y="3152197"/>
            <a:ext cx="9621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1960–1970гг. появляется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дополнение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традиционной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функциональная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грамотность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C41C788-37DD-9981-434B-DCA277BB4BE2}"/>
              </a:ext>
            </a:extLst>
          </p:cNvPr>
          <p:cNvSpPr txBox="1"/>
          <p:nvPr/>
        </p:nvSpPr>
        <p:spPr>
          <a:xfrm>
            <a:off x="1550503" y="3824390"/>
            <a:ext cx="10137913" cy="113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1970-1980гг. происходит обособление функциональной грамотности</a:t>
            </a:r>
            <a:r>
              <a:rPr lang="ru-RU" sz="20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традиционной</a:t>
            </a:r>
            <a:r>
              <a:rPr lang="ru-RU" sz="20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E04E544-3E1C-8425-4D30-CD36316F7980}"/>
              </a:ext>
            </a:extLst>
          </p:cNvPr>
          <p:cNvSpPr txBox="1"/>
          <p:nvPr/>
        </p:nvSpPr>
        <p:spPr>
          <a:xfrm>
            <a:off x="2007703" y="4458055"/>
            <a:ext cx="9621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1980–1990 гг. сопоставление функциональной грамотности</a:t>
            </a:r>
            <a:r>
              <a:rPr lang="ru-RU" sz="2000" spc="24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2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повышающимся</a:t>
            </a:r>
            <a:r>
              <a:rPr lang="ru-RU" sz="2000" spc="24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уровнем</a:t>
            </a:r>
            <a:r>
              <a:rPr lang="ru-RU" sz="2000" spc="23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общего</a:t>
            </a:r>
            <a:r>
              <a:rPr lang="ru-RU" sz="2000" spc="24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образования,</a:t>
            </a:r>
            <a:r>
              <a:rPr lang="ru-RU" sz="2000" spc="24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изменениями в сфере труда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2BCC247-2956-3ED5-5A5A-C1FE1A7BF261}"/>
              </a:ext>
            </a:extLst>
          </p:cNvPr>
          <p:cNvSpPr txBox="1"/>
          <p:nvPr/>
        </p:nvSpPr>
        <p:spPr>
          <a:xfrm>
            <a:off x="2037519" y="5085179"/>
            <a:ext cx="9621081" cy="73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73025" algn="just">
              <a:lnSpc>
                <a:spcPct val="107000"/>
              </a:lnSpc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начале XXI века пришло осознание</a:t>
            </a:r>
            <a:r>
              <a:rPr lang="ru-RU" sz="20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 как </a:t>
            </a:r>
          </a:p>
          <a:p>
            <a:pPr marR="73025" algn="just">
              <a:lnSpc>
                <a:spcPct val="107000"/>
              </a:lnSpc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 успешной деятельности</a:t>
            </a:r>
            <a:r>
              <a:rPr lang="ru-RU" sz="20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меняющемся мире.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20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F092373-9032-5AA2-8263-F0CC809520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81" t="16726" r="13700" b="25805"/>
          <a:stretch/>
        </p:blipFill>
        <p:spPr>
          <a:xfrm>
            <a:off x="3823252" y="1548529"/>
            <a:ext cx="5860861" cy="3453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DCE5865-33EC-CBE9-8AEE-5A4128F7725E}"/>
              </a:ext>
            </a:extLst>
          </p:cNvPr>
          <p:cNvSpPr txBox="1"/>
          <p:nvPr/>
        </p:nvSpPr>
        <p:spPr>
          <a:xfrm>
            <a:off x="3233530" y="915264"/>
            <a:ext cx="6559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омпоненты</a:t>
            </a:r>
            <a:r>
              <a:rPr lang="ru-RU" sz="3200" b="1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3200" b="1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E58801E-009D-D5B7-AF6D-CC9DBA923A95}"/>
              </a:ext>
            </a:extLst>
          </p:cNvPr>
          <p:cNvSpPr txBox="1"/>
          <p:nvPr/>
        </p:nvSpPr>
        <p:spPr>
          <a:xfrm>
            <a:off x="2211823" y="4170576"/>
            <a:ext cx="1696278" cy="830997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креативное мышление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284041-B9C4-9ECD-BA38-8D99696C4C76}"/>
              </a:ext>
            </a:extLst>
          </p:cNvPr>
          <p:cNvSpPr txBox="1"/>
          <p:nvPr/>
        </p:nvSpPr>
        <p:spPr>
          <a:xfrm>
            <a:off x="4077971" y="5001574"/>
            <a:ext cx="2292626" cy="830997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математическая грамотность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CA4964A-5D6F-E7AE-E52E-C448ED267ACD}"/>
              </a:ext>
            </a:extLst>
          </p:cNvPr>
          <p:cNvSpPr txBox="1"/>
          <p:nvPr/>
        </p:nvSpPr>
        <p:spPr>
          <a:xfrm>
            <a:off x="6891304" y="4742407"/>
            <a:ext cx="2292626" cy="1200329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естественно-научная   грамотность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FEF5502-7AE6-72A2-5660-A3E86CD25D0C}"/>
              </a:ext>
            </a:extLst>
          </p:cNvPr>
          <p:cNvSpPr txBox="1"/>
          <p:nvPr/>
        </p:nvSpPr>
        <p:spPr>
          <a:xfrm>
            <a:off x="9293174" y="4170577"/>
            <a:ext cx="1961321" cy="830997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финансовая   грамотность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AEF8A41-5D5D-C8D8-A446-58C11C4063A5}"/>
              </a:ext>
            </a:extLst>
          </p:cNvPr>
          <p:cNvSpPr txBox="1"/>
          <p:nvPr/>
        </p:nvSpPr>
        <p:spPr>
          <a:xfrm>
            <a:off x="9064488" y="2843427"/>
            <a:ext cx="2476618" cy="86325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R="71755" algn="ctr">
              <a:lnSpc>
                <a:spcPct val="107000"/>
              </a:lnSpc>
              <a:spcBef>
                <a:spcPts val="5"/>
              </a:spcBef>
              <a:spcAft>
                <a:spcPts val="80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глобальная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компетентность.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585EBF-4D53-B620-AC66-A115F4AE5C27}"/>
              </a:ext>
            </a:extLst>
          </p:cNvPr>
          <p:cNvSpPr txBox="1"/>
          <p:nvPr/>
        </p:nvSpPr>
        <p:spPr>
          <a:xfrm>
            <a:off x="2081560" y="2843427"/>
            <a:ext cx="2091906" cy="830997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</a:p>
        </p:txBody>
      </p:sp>
    </p:spTree>
    <p:extLst>
      <p:ext uri="{BB962C8B-B14F-4D97-AF65-F5344CB8AC3E}">
        <p14:creationId xmlns:p14="http://schemas.microsoft.com/office/powerpoint/2010/main" val="3126064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1F04EBA-69DB-C926-7766-DFF88CE16C61}"/>
              </a:ext>
            </a:extLst>
          </p:cNvPr>
          <p:cNvSpPr txBox="1"/>
          <p:nvPr/>
        </p:nvSpPr>
        <p:spPr>
          <a:xfrm>
            <a:off x="2239616" y="955021"/>
            <a:ext cx="902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Джой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Гилфорд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Креативное</a:t>
            </a:r>
            <a:r>
              <a:rPr lang="ru-RU" sz="2400" b="1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мышление: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«тип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мышления,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идущий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различных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направлениях»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(конвергентное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дивергентное</a:t>
            </a:r>
            <a:r>
              <a:rPr lang="ru-RU" sz="2400" spc="40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мышление)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7E9054C-3C8E-2066-F74A-E5FFD195A2AF}"/>
              </a:ext>
            </a:extLst>
          </p:cNvPr>
          <p:cNvSpPr txBox="1"/>
          <p:nvPr/>
        </p:nvSpPr>
        <p:spPr>
          <a:xfrm>
            <a:off x="2239616" y="2155350"/>
            <a:ext cx="9024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Конвергентное мышление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подразумевает операцию нахождения единственно правильного решения задачи при наличии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многих условий.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71BB748-510D-5C97-951F-7765D303713E}"/>
              </a:ext>
            </a:extLst>
          </p:cNvPr>
          <p:cNvSpPr txBox="1"/>
          <p:nvPr/>
        </p:nvSpPr>
        <p:spPr>
          <a:xfrm>
            <a:off x="2239614" y="3355679"/>
            <a:ext cx="8892211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72390" algn="just">
              <a:lnSpc>
                <a:spcPct val="107000"/>
              </a:lnSpc>
              <a:spcBef>
                <a:spcPts val="10"/>
              </a:spcBef>
              <a:spcAft>
                <a:spcPts val="80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Дивергентное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мышление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множество решений на основе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однозначных данных.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366B939-B282-76FC-3C67-5DBB605C466C}"/>
              </a:ext>
            </a:extLst>
          </p:cNvPr>
          <p:cNvSpPr txBox="1"/>
          <p:nvPr/>
        </p:nvSpPr>
        <p:spPr>
          <a:xfrm>
            <a:off x="2239614" y="4121427"/>
            <a:ext cx="8560905" cy="1653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6985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мнению Е. П. Ильина, креативность (от лат.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creatio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созидание)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порождать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необычные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идеи, находить оригинальные решения, отклоняться от традиционных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998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86CBD86-60BC-C4E7-594B-7585EF2D485A}"/>
              </a:ext>
            </a:extLst>
          </p:cNvPr>
          <p:cNvSpPr txBox="1"/>
          <p:nvPr/>
        </p:nvSpPr>
        <p:spPr>
          <a:xfrm>
            <a:off x="2014330" y="880500"/>
            <a:ext cx="5618922" cy="283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330"/>
              </a:spcBef>
              <a:spcAft>
                <a:spcPts val="80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способность индивидуума проводить математические рассуждения и формулировать,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применять,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интерпретировать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математику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r>
              <a:rPr lang="ru-RU" sz="2400" spc="-2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разнообразных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контекстах реального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мира.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7C7BA4D-92A2-67AD-1F52-3CC1FABD1781}"/>
              </a:ext>
            </a:extLst>
          </p:cNvPr>
          <p:cNvSpPr txBox="1"/>
          <p:nvPr/>
        </p:nvSpPr>
        <p:spPr>
          <a:xfrm>
            <a:off x="4026964" y="3590717"/>
            <a:ext cx="7212575" cy="2443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10"/>
              </a:spcBef>
              <a:spcAft>
                <a:spcPts val="80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Е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стественно-научная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занимать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активную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гражданскую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позицию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общественно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значимым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вопросам,</a:t>
            </a:r>
            <a:r>
              <a:rPr lang="ru-RU" sz="24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связанным с естественными науками, и его готовность интересоваться</a:t>
            </a:r>
            <a:r>
              <a:rPr lang="ru-RU" sz="24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естественно-научными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идеями.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6CCB793-C174-4164-24A6-180AC5471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381" y="880499"/>
            <a:ext cx="3989156" cy="265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C4354D4-48A3-7A03-4131-72A7FB584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23" y="3590717"/>
            <a:ext cx="3664385" cy="3119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91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793FDFC-4FB6-BAE2-72B9-52B536A0188B}"/>
              </a:ext>
            </a:extLst>
          </p:cNvPr>
          <p:cNvSpPr txBox="1"/>
          <p:nvPr/>
        </p:nvSpPr>
        <p:spPr>
          <a:xfrm>
            <a:off x="4187687" y="3408318"/>
            <a:ext cx="6957391" cy="2935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53365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Ф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инансовая</a:t>
            </a:r>
            <a:r>
              <a:rPr lang="ru-RU" sz="2400" b="1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грамотность -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сочетание осведомленности,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умений,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поведенческих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моделей,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необходимых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принятия успешных финансовых решений и, в конечном итоге,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достижения финансового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благосостояния.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C423385-7DC5-AE58-B9A0-CF4554FB4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660" y="809022"/>
            <a:ext cx="3571461" cy="2260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53F122E-137A-C1E0-E440-8D306CA5CF64}"/>
              </a:ext>
            </a:extLst>
          </p:cNvPr>
          <p:cNvSpPr txBox="1"/>
          <p:nvPr/>
        </p:nvSpPr>
        <p:spPr>
          <a:xfrm>
            <a:off x="2017424" y="836084"/>
            <a:ext cx="6278438" cy="283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255905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Глобальная</a:t>
            </a:r>
            <a:r>
              <a:rPr kumimoji="0" lang="ru-RU" sz="2400" b="1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компетентность</a:t>
            </a:r>
            <a:r>
              <a:rPr kumimoji="0" lang="ru-RU" sz="2400" b="1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сочетание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знаний,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умений,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взглядов,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ценностей,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формируются на протяжении всей жизни человека и позволяют </a:t>
            </a:r>
            <a:r>
              <a:rPr kumimoji="0" lang="ru-RU" sz="2400" b="0" i="0" u="none" strike="noStrike" kern="1200" cap="none" spc="-38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ему решать глобальные проблемы в условиях международного</a:t>
            </a:r>
            <a:r>
              <a:rPr kumimoji="0" lang="ru-RU" sz="2400" b="0" i="0" u="none" strike="noStrike" kern="1200" cap="none" spc="5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сотрудничества.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87F408B-2FF1-C8CD-09D2-91386280F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88453"/>
            <a:ext cx="4034847" cy="288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71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70CDFC1-E097-9FF7-72BD-2E771B3E6CA5}"/>
              </a:ext>
            </a:extLst>
          </p:cNvPr>
          <p:cNvSpPr txBox="1"/>
          <p:nvPr/>
        </p:nvSpPr>
        <p:spPr>
          <a:xfrm>
            <a:off x="2425148" y="848140"/>
            <a:ext cx="8746435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49555" algn="ctr">
              <a:lnSpc>
                <a:spcPct val="107000"/>
              </a:lnSpc>
              <a:spcBef>
                <a:spcPts val="5"/>
              </a:spcBef>
              <a:spcAft>
                <a:spcPts val="800"/>
              </a:spcAft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ценка функциональной грамотности в контексте</a:t>
            </a:r>
            <a:r>
              <a:rPr lang="ru-RU" sz="2400" b="1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международных</a:t>
            </a:r>
            <a:r>
              <a:rPr lang="ru-RU" sz="2400" b="1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55E2DF2-8025-7121-C780-E4280A1C6F44}"/>
              </a:ext>
            </a:extLst>
          </p:cNvPr>
          <p:cNvSpPr txBox="1"/>
          <p:nvPr/>
        </p:nvSpPr>
        <p:spPr>
          <a:xfrm>
            <a:off x="2093843" y="1677221"/>
            <a:ext cx="9515061" cy="252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30"/>
              </a:lnSpc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Академическая</a:t>
            </a:r>
            <a:r>
              <a:rPr lang="ru-RU" sz="2400" b="1" i="1" spc="-3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грамотность:</a:t>
            </a:r>
          </a:p>
          <a:p>
            <a:pPr marL="342900" marR="250190" lvl="0" indent="-342900" algn="just">
              <a:lnSpc>
                <a:spcPct val="107000"/>
              </a:lnSpc>
              <a:spcBef>
                <a:spcPts val="10"/>
              </a:spcBef>
              <a:buSzPts val="1600"/>
              <a:buFont typeface="Times New Roman" panose="02020603050405020304" pitchFamily="18" charset="0"/>
              <a:buChar char="–"/>
              <a:tabLst>
                <a:tab pos="51435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международное исследование качества чтения и понимания текста (PIRLS) проводится 1 раз в 5 лет, категория – младшие школьники;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255270" lvl="0" indent="-342900" algn="just">
              <a:lnSpc>
                <a:spcPct val="107000"/>
              </a:lnSpc>
              <a:buSzPts val="1600"/>
              <a:buFont typeface="Times New Roman" panose="02020603050405020304" pitchFamily="18" charset="0"/>
              <a:buChar char="–"/>
              <a:tabLst>
                <a:tab pos="540385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международное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lang="ru-RU" sz="2400" spc="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качества</a:t>
            </a:r>
            <a:r>
              <a:rPr lang="ru-RU" sz="2400" spc="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математического</a:t>
            </a:r>
            <a:r>
              <a:rPr lang="ru-RU" sz="2400" spc="-38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естественно-научного образования (TIMSS) проводится 1 раз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spc="-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 начальной</a:t>
            </a:r>
            <a:r>
              <a:rPr lang="ru-RU" sz="24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spc="-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830"/>
              </a:lnSpc>
              <a:spcAft>
                <a:spcPts val="800"/>
              </a:spcAft>
            </a:pPr>
            <a:endParaRPr lang="ru-RU" sz="1600" b="1" i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832B4CD-51B8-7563-1D17-949FC1B386AC}"/>
              </a:ext>
            </a:extLst>
          </p:cNvPr>
          <p:cNvSpPr txBox="1"/>
          <p:nvPr/>
        </p:nvSpPr>
        <p:spPr>
          <a:xfrm>
            <a:off x="2093842" y="3949148"/>
            <a:ext cx="9342783" cy="1653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Функциональная</a:t>
            </a:r>
            <a:r>
              <a:rPr lang="ru-RU" sz="2400" b="1" i="1" spc="-2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грамотность: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250825" lvl="0" indent="-342900" algn="just">
              <a:lnSpc>
                <a:spcPct val="107000"/>
              </a:lnSpc>
              <a:buSzPts val="1600"/>
              <a:buFont typeface="Times New Roman" panose="02020603050405020304" pitchFamily="18" charset="0"/>
              <a:buChar char="–"/>
              <a:tabLst>
                <a:tab pos="49022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международная программа по оценке образовательных до-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стижений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учащихся (PISA) проводится 1 раз в 3 года для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чающихся</a:t>
            </a:r>
            <a:r>
              <a:rPr lang="ru-RU" sz="2400" spc="-1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2400" spc="15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62450"/>
      </p:ext>
    </p:extLst>
  </p:cSld>
  <p:clrMapOvr>
    <a:masterClrMapping/>
  </p:clrMapOvr>
</p:sld>
</file>

<file path=ppt/theme/theme1.xml><?xml version="1.0" encoding="utf-8"?>
<a:theme xmlns:a="http://schemas.openxmlformats.org/drawingml/2006/main" name="делов 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6" id="{18AA0B92-C83B-4B43-BE12-EC34AFBDC441}" vid="{98E2C949-D8F3-4B43-98CF-EB788C134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 2</Template>
  <TotalTime>310</TotalTime>
  <Words>711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Georgia</vt:lpstr>
      <vt:lpstr>Times New Roman</vt:lpstr>
      <vt:lpstr>Wingdings</vt:lpstr>
      <vt:lpstr>делов 2</vt:lpstr>
      <vt:lpstr>   Компоненты  и этапы развития функциональной грамотности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Деловой </dc:title>
  <dc:creator>Эрика</dc:creator>
  <cp:lastModifiedBy>fff fff</cp:lastModifiedBy>
  <cp:revision>8</cp:revision>
  <dcterms:created xsi:type="dcterms:W3CDTF">2021-08-29T21:26:17Z</dcterms:created>
  <dcterms:modified xsi:type="dcterms:W3CDTF">2023-12-13T08:53:11Z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119242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</Properties>
</file>