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8"/>
  </p:notes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8080"/>
    <a:srgbClr val="CC0000"/>
    <a:srgbClr val="2431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07F41-E168-481C-999A-3C4C17A538B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013C9-CD3E-401F-A892-9A4AC8D90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416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268760"/>
            <a:ext cx="7560840" cy="17526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тему: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3000" dirty="0" smtClean="0">
                <a:solidFill>
                  <a:schemeClr val="accent4">
                    <a:lumMod val="50000"/>
                  </a:schemeClr>
                </a:solidFill>
              </a:rPr>
              <a:t>«Именные реакции в органической химии»</a:t>
            </a:r>
            <a:endParaRPr lang="ru-RU" sz="3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4869160"/>
            <a:ext cx="3059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Выполнила: Горошенко Милана ученица 10 класса</a:t>
            </a:r>
          </a:p>
          <a:p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Проверила: Т. В. Орлова учитель по химии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029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42" y="-1002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3034" y="5301208"/>
            <a:ext cx="5675150" cy="1092607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Правило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, устанавливающее направление реакции присоединения галогеноводородов (гидрогалогенирование) и воды (гидратация), сформулировал русский химик В.В. Марковников в 1869 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86857" y="431117"/>
            <a:ext cx="8640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r>
              <a:rPr lang="ru-RU" sz="3200" dirty="0" smtClean="0">
                <a:solidFill>
                  <a:srgbClr val="243150"/>
                </a:solidFill>
              </a:rPr>
              <a:t>. </a:t>
            </a:r>
            <a:endParaRPr lang="ru-RU" sz="3200" dirty="0">
              <a:solidFill>
                <a:srgbClr val="2431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0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84488" y="260648"/>
            <a:ext cx="5188861" cy="115156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spc="0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Arial" pitchFamily="34" charset="0"/>
              </a:rPr>
              <a:t>7. Реакция Кучерова (гидратация алкинов)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188" y="3270250"/>
            <a:ext cx="36036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1"/>
          <p:cNvSpPr>
            <a:spLocks noGrp="1" noChangeArrowheads="1"/>
          </p:cNvSpPr>
          <p:nvPr>
            <p:ph type="body" idx="1"/>
          </p:nvPr>
        </p:nvSpPr>
        <p:spPr bwMode="auto">
          <a:xfrm flipH="1">
            <a:off x="-4068960" y="-1323528"/>
            <a:ext cx="288032" cy="4571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303" y="1285091"/>
            <a:ext cx="3991729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Гидратация алкинов по Кучерову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химическая реакция, в результате которой алкены превращаются в соответствующие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спирты,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присутствии катализаторов, таких как растворы серной кислоты или гидрохлоровой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кислоты.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гидратации алкинов по Кучерову происходит присоединение молекулы воды к двойной связи алкена, образуя промежуточный карбокатион, который затем протекает через ряд последовательных превращений, в результате чего образуется спирт.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754152" cy="6957392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22862" y="236201"/>
            <a:ext cx="385242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C2H2 + H2O = CH3CHO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9879"/>
            <a:ext cx="4572000" cy="140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07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89289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1390" y="836712"/>
            <a:ext cx="3675139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Каталитическое </a:t>
            </a: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окисление этилена с получением эпоксида. Автор реакции российский химик органик Н. А. 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Прилежаев.</a:t>
            </a:r>
          </a:p>
          <a:p>
            <a:pPr algn="just"/>
            <a:endParaRPr lang="ru-RU" sz="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5650" y="188640"/>
            <a:ext cx="5904656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  <a:latin typeface="+mj-lt"/>
              </a:rPr>
              <a:t>8. Реакция Прилежаева</a:t>
            </a:r>
            <a:endParaRPr lang="ru-RU" sz="28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5645160"/>
            <a:ext cx="856895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2CH2 = CH2 + O2 =&gt; эпоксид этилена</a:t>
            </a:r>
            <a:endParaRPr lang="ru-RU" sz="2800" dirty="0">
              <a:solidFill>
                <a:schemeClr val="bg1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89" y="2296294"/>
            <a:ext cx="3548523" cy="2265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789" y="4869160"/>
            <a:ext cx="3657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b="1" dirty="0">
                <a:ln w="12700">
                  <a:solidFill>
                    <a:srgbClr val="D1282E">
                      <a:satMod val="155000"/>
                    </a:srgbClr>
                  </a:solidFill>
                  <a:prstDash val="solid"/>
                </a:ln>
                <a:solidFill>
                  <a:srgbClr val="F5C20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Times New Roman" panose="02020603050405020304" pitchFamily="18" charset="0"/>
              </a:rPr>
              <a:t>Реакция происходит при температуре 2000С:</a:t>
            </a:r>
          </a:p>
        </p:txBody>
      </p:sp>
    </p:spTree>
    <p:extLst>
      <p:ext uri="{BB962C8B-B14F-4D97-AF65-F5344CB8AC3E}">
        <p14:creationId xmlns:p14="http://schemas.microsoft.com/office/powerpoint/2010/main" val="32441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" y="0"/>
            <a:ext cx="9143203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03"/>
          <a:stretch/>
        </p:blipFill>
        <p:spPr bwMode="auto">
          <a:xfrm>
            <a:off x="796" y="-2"/>
            <a:ext cx="9143204" cy="30971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916200"/>
            <a:ext cx="8640960" cy="1015663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cs typeface="Times New Roman" panose="02020603050405020304" pitchFamily="18" charset="0"/>
              </a:rPr>
              <a:t>Эту реакцию открыл ученик А.Е. Фаворского Владимир Николаевич Ипатьев, а Лебедев усовершенствовал технологию, доведя ее до промышленной.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7" y="3429000"/>
            <a:ext cx="914400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</a:t>
            </a:r>
            <a:r>
              <a:rPr lang="ru-RU" sz="2400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бутадиена</a:t>
            </a: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дивинила) </a:t>
            </a: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каталитическим   пиролизом   этанола</a:t>
            </a: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 rot="292731">
            <a:off x="938741" y="60950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81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4784"/>
            <a:ext cx="9721080" cy="686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0947" y="111745"/>
            <a:ext cx="3168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Реакция </a:t>
            </a:r>
            <a:r>
              <a:rPr lang="ru-RU" sz="2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Фриделя </a:t>
            </a:r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Крафтса </a:t>
            </a:r>
            <a:endParaRPr lang="ru-RU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4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00" y="0"/>
            <a:ext cx="91553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90754"/>
            <a:ext cx="8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rgbClr val="FFFFFF"/>
                </a:solidFill>
                <a:cs typeface="Aharoni" panose="02010803020104030203" pitchFamily="2" charset="-79"/>
              </a:rPr>
              <a:t>11. </a:t>
            </a:r>
            <a:endParaRPr lang="ru-RU" sz="3200" b="1" dirty="0">
              <a:solidFill>
                <a:srgbClr val="FFFFFF"/>
              </a:solidFill>
              <a:cs typeface="Aharoni" panose="02010803020104030203" pitchFamily="2" charset="-79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" t="27786" b="29036"/>
          <a:stretch/>
        </p:blipFill>
        <p:spPr bwMode="auto">
          <a:xfrm>
            <a:off x="3292437" y="4354282"/>
            <a:ext cx="5456027" cy="17255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48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67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772816"/>
            <a:ext cx="7772400" cy="3024336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0" dirty="0" smtClean="0">
                <a:solidFill>
                  <a:schemeClr val="tx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dirty="0">
                <a:solidFill>
                  <a:schemeClr val="tx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органической химии существует достаточно много реакций, которые получили название «</a:t>
            </a:r>
            <a:r>
              <a:rPr lang="ru-RU" sz="2800" b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именные</a:t>
            </a:r>
            <a:r>
              <a:rPr lang="ru-RU" sz="2800" b="0" dirty="0">
                <a:solidFill>
                  <a:schemeClr val="tx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 Они названы в честь учёных, предложивших, осуществивших и описавших эти процессы.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624" y="62068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«именные реакции»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71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1052736"/>
            <a:ext cx="6120681" cy="5444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188640"/>
            <a:ext cx="5328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FFFFFF"/>
                  </a:solidFill>
                </a:ln>
                <a:solidFill>
                  <a:srgbClr val="008080"/>
                </a:solidFill>
                <a:latin typeface="+mj-lt"/>
              </a:rPr>
              <a:t>Содержание</a:t>
            </a:r>
            <a:endParaRPr lang="ru-RU" sz="3000" dirty="0">
              <a:ln>
                <a:solidFill>
                  <a:srgbClr val="FFFFFF"/>
                </a:solidFill>
              </a:ln>
              <a:solidFill>
                <a:srgbClr val="00808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324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315200"/>
            <a:ext cx="4104456" cy="399412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just"/>
            <a: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9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еакция </a:t>
            </a:r>
            <a: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Вюрца Основана на методе, в котором проходит </a:t>
            </a:r>
            <a:r>
              <a:rPr lang="ru-RU" sz="19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симметричных насыщенных углеводородов</a:t>
            </a:r>
            <a: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которых воздействует металлический натрий на моногалогенопроизводные углеводородов (чаще всего разновидность бромидов или иодидов). В результате получаем удвоенный углеродный скелет.  </a:t>
            </a:r>
            <a:r>
              <a:rPr lang="ru-RU" sz="19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</a:t>
            </a:r>
            <a:r>
              <a:rPr lang="ru-RU" sz="19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 подходящей для получения симметричных </a:t>
            </a:r>
            <a:r>
              <a:rPr lang="ru-RU" sz="19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алканов</a:t>
            </a: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81" y="2315200"/>
            <a:ext cx="3240360" cy="38164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70973" y="404664"/>
            <a:ext cx="82089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rgbClr val="CC0000"/>
                </a:solidFill>
                <a:latin typeface="Circe"/>
              </a:rPr>
              <a:t>1. </a:t>
            </a:r>
            <a:r>
              <a:rPr lang="ru-RU" sz="2600" b="1" dirty="0" smtClean="0">
                <a:solidFill>
                  <a:schemeClr val="tx2">
                    <a:lumMod val="10000"/>
                  </a:schemeClr>
                </a:solidFill>
                <a:latin typeface="Circe"/>
              </a:rPr>
              <a:t>Реакция </a:t>
            </a: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Circe"/>
              </a:rPr>
              <a:t>Вюрца </a:t>
            </a:r>
            <a:r>
              <a:rPr lang="ru-RU" sz="2600" b="1" dirty="0" smtClean="0">
                <a:solidFill>
                  <a:srgbClr val="CC0000"/>
                </a:solidFill>
                <a:latin typeface="Circe"/>
              </a:rPr>
              <a:t>- удлинение </a:t>
            </a:r>
            <a:r>
              <a:rPr lang="ru-RU" sz="2600" b="1" dirty="0">
                <a:solidFill>
                  <a:srgbClr val="CC0000"/>
                </a:solidFill>
                <a:latin typeface="Circe"/>
              </a:rPr>
              <a:t>углеродной цепи </a:t>
            </a:r>
            <a:r>
              <a:rPr lang="ru-RU" sz="2600" b="1" dirty="0" smtClean="0">
                <a:solidFill>
                  <a:srgbClr val="CC0000"/>
                </a:solidFill>
                <a:latin typeface="Circe"/>
              </a:rPr>
              <a:t>алканов.</a:t>
            </a:r>
            <a:endParaRPr lang="ru-RU" sz="2600" dirty="0">
              <a:solidFill>
                <a:srgbClr val="CC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8381" y="1576536"/>
            <a:ext cx="8208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DEF5FA">
                    <a:lumMod val="10000"/>
                  </a:srgbClr>
                </a:solidFill>
                <a:ea typeface="+mj-ea"/>
                <a:cs typeface="+mj-cs"/>
              </a:rPr>
              <a:t>2CH3 CH2 Br + 2Na = CH3 CH2 </a:t>
            </a:r>
            <a:r>
              <a:rPr lang="ru-RU" sz="2400" b="1" dirty="0" err="1">
                <a:solidFill>
                  <a:srgbClr val="DEF5FA">
                    <a:lumMod val="10000"/>
                  </a:srgbClr>
                </a:solidFill>
                <a:ea typeface="+mj-ea"/>
                <a:cs typeface="+mj-cs"/>
              </a:rPr>
              <a:t>CH2</a:t>
            </a:r>
            <a:r>
              <a:rPr lang="ru-RU" sz="2400" b="1" dirty="0">
                <a:solidFill>
                  <a:srgbClr val="DEF5FA">
                    <a:lumMod val="10000"/>
                  </a:srgbClr>
                </a:solidFill>
                <a:ea typeface="+mj-ea"/>
                <a:cs typeface="+mj-cs"/>
              </a:rPr>
              <a:t> CH3 + </a:t>
            </a:r>
            <a:r>
              <a:rPr lang="ru-RU" sz="2400" b="1" dirty="0" smtClean="0">
                <a:solidFill>
                  <a:srgbClr val="DEF5FA">
                    <a:lumMod val="10000"/>
                  </a:srgbClr>
                </a:solidFill>
                <a:ea typeface="+mj-ea"/>
                <a:cs typeface="+mj-cs"/>
              </a:rPr>
              <a:t>2NaBr</a:t>
            </a:r>
            <a:r>
              <a:rPr lang="ru-RU" sz="4100" b="1" dirty="0">
                <a:solidFill>
                  <a:srgbClr val="DEF5FA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ru-RU" sz="4100" b="1" dirty="0">
                <a:solidFill>
                  <a:srgbClr val="DEF5FA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70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71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02" y="333941"/>
            <a:ext cx="3312368" cy="37731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0" y="4426565"/>
            <a:ext cx="9144000" cy="24314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насыщенных углеводородов путём электролиза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водных                             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калиевых или натриевых солей карбоновых кислот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200" dirty="0"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+mj-lt"/>
              </a:rPr>
              <a:t> </a:t>
            </a:r>
            <a:r>
              <a:rPr lang="ru-RU" sz="2100" dirty="0" smtClean="0">
                <a:latin typeface="+mj-lt"/>
                <a:cs typeface="Aharoni" panose="02010803020104030203" pitchFamily="2" charset="-79"/>
              </a:rPr>
              <a:t>2CH3COONa</a:t>
            </a:r>
            <a:r>
              <a:rPr lang="ru-RU" sz="2100" dirty="0">
                <a:latin typeface="+mj-lt"/>
                <a:cs typeface="Aharoni" panose="02010803020104030203" pitchFamily="2" charset="-79"/>
              </a:rPr>
              <a:t> (ацетат натрия) + </a:t>
            </a:r>
            <a:r>
              <a:rPr lang="ru-RU" sz="2100" dirty="0" smtClean="0">
                <a:latin typeface="+mj-lt"/>
                <a:cs typeface="Aharoni" panose="02010803020104030203" pitchFamily="2" charset="-79"/>
              </a:rPr>
              <a:t>2H2O       </a:t>
            </a:r>
          </a:p>
          <a:p>
            <a:pPr algn="just"/>
            <a:r>
              <a:rPr lang="ru-RU" sz="2100" dirty="0">
                <a:latin typeface="+mj-lt"/>
                <a:cs typeface="Aharoni" panose="02010803020104030203" pitchFamily="2" charset="-79"/>
              </a:rPr>
              <a:t> </a:t>
            </a:r>
            <a:r>
              <a:rPr lang="ru-RU" sz="2100" dirty="0" smtClean="0">
                <a:latin typeface="+mj-lt"/>
                <a:cs typeface="Aharoni" panose="02010803020104030203" pitchFamily="2" charset="-79"/>
              </a:rPr>
              <a:t>=[</a:t>
            </a:r>
            <a:r>
              <a:rPr lang="ru-RU" sz="2100" dirty="0">
                <a:latin typeface="+mj-lt"/>
                <a:cs typeface="Aharoni" panose="02010803020104030203" pitchFamily="2" charset="-79"/>
              </a:rPr>
              <a:t>электролиз]=&gt; 2СО2 + Н2 + CH3-CH3 (этан) + 2NaOH</a:t>
            </a:r>
            <a:r>
              <a:rPr lang="ru-RU" sz="2100" dirty="0" smtClean="0">
                <a:latin typeface="+mj-lt"/>
                <a:cs typeface="Aharoni" panose="02010803020104030203" pitchFamily="2" charset="-79"/>
              </a:rPr>
              <a:t>.</a:t>
            </a:r>
          </a:p>
          <a:p>
            <a:pPr algn="just"/>
            <a:endParaRPr lang="ru-RU" sz="2300" dirty="0" smtClean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998" y="317060"/>
            <a:ext cx="4510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Aharoni" panose="02010803020104030203" pitchFamily="2" charset="-79"/>
              </a:rPr>
              <a:t>3. 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Aharoni" panose="02010803020104030203" pitchFamily="2" charset="-79"/>
              </a:rPr>
              <a:t>Реакция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Aharoni" panose="02010803020104030203" pitchFamily="2" charset="-79"/>
              </a:rPr>
              <a:t>Кольбе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998" y="917224"/>
            <a:ext cx="487005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spc="300" dirty="0" smtClean="0">
                <a:ln w="11430" cmpd="sng">
                  <a:solidFill>
                    <a:srgbClr val="7A7A7A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glow rad="45500">
                    <a:srgbClr val="7A7A7A">
                      <a:satMod val="220000"/>
                      <a:alpha val="35000"/>
                    </a:srgbClr>
                  </a:glow>
                </a:effectLst>
                <a:cs typeface="Aharoni" panose="02010803020104030203" pitchFamily="2" charset="-79"/>
              </a:rPr>
              <a:t>              </a:t>
            </a:r>
            <a:r>
              <a:rPr lang="ru-RU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cs typeface="Aharoni" panose="02010803020104030203" pitchFamily="2" charset="-79"/>
              </a:rPr>
              <a:t>- электролиз </a:t>
            </a:r>
          </a:p>
          <a:p>
            <a:pPr algn="just"/>
            <a:r>
              <a:rPr lang="ru-RU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cs typeface="Aharoni" panose="02010803020104030203" pitchFamily="2" charset="-79"/>
              </a:rPr>
              <a:t>растворов </a:t>
            </a:r>
            <a:r>
              <a:rPr lang="ru-RU" sz="19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cs typeface="Aharoni" panose="02010803020104030203" pitchFamily="2" charset="-79"/>
              </a:rPr>
              <a:t>солей карбоновых </a:t>
            </a:r>
            <a:r>
              <a:rPr lang="ru-RU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cs typeface="Aharoni" panose="02010803020104030203" pitchFamily="2" charset="-79"/>
              </a:rPr>
              <a:t>кислот. </a:t>
            </a:r>
            <a:r>
              <a:rPr lang="ru-RU" sz="19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cs typeface="Aharoni" panose="02010803020104030203" pitchFamily="2" charset="-79"/>
              </a:rPr>
              <a:t>Это важный синтетический метод в органической химии и обычно используется для производства фенолов, алкильных радикалов и производных алканов. Реакция была впервые обнаружена Германом Кольбе в середина 19 века и с тех пор нашел многочисленные приложения в органическом синтезе.</a:t>
            </a:r>
            <a:endParaRPr lang="ru-RU" sz="19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7894241" y="500549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56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4754" y="57712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b="1" dirty="0" smtClean="0">
                <a:solidFill>
                  <a:srgbClr val="FFFFFF"/>
                </a:solidFill>
                <a:cs typeface="Aharoni" panose="02010803020104030203" pitchFamily="2" charset="-79"/>
              </a:rPr>
              <a:t>. </a:t>
            </a:r>
            <a:endParaRPr lang="ru-RU" sz="3200" b="1" dirty="0">
              <a:solidFill>
                <a:srgbClr val="FFFFFF"/>
              </a:solidFill>
              <a:cs typeface="Aharoni" panose="02010803020104030203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52009" y="6148869"/>
            <a:ext cx="769973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latin typeface="Times New Roman" panose="02020603050405020304" pitchFamily="18" charset="0"/>
                <a:cs typeface="Aharoni" panose="02010803020104030203" pitchFamily="2" charset="-79"/>
              </a:rPr>
              <a:t> </a:t>
            </a:r>
            <a:r>
              <a:rPr lang="ru-RU" dirty="0">
                <a:cs typeface="Aharoni" panose="02010803020104030203" pitchFamily="2" charset="-79"/>
              </a:rPr>
              <a:t/>
            </a:r>
            <a:br>
              <a:rPr lang="ru-RU" dirty="0">
                <a:cs typeface="Aharoni" panose="02010803020104030203" pitchFamily="2" charset="-79"/>
              </a:rPr>
            </a:b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 t="51208" r="12206" b="-1208"/>
          <a:stretch/>
        </p:blipFill>
        <p:spPr bwMode="auto">
          <a:xfrm>
            <a:off x="5118627" y="5085184"/>
            <a:ext cx="3995936" cy="17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41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267" y="1484783"/>
            <a:ext cx="77994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808000"/>
                </a:solidFill>
                <a:latin typeface="Open Sans"/>
              </a:rPr>
              <a:t>Реакция </a:t>
            </a:r>
            <a:r>
              <a:rPr lang="ru-RU" sz="2000" b="1" i="1" dirty="0">
                <a:solidFill>
                  <a:srgbClr val="808000"/>
                </a:solidFill>
                <a:latin typeface="Open Sans"/>
              </a:rPr>
              <a:t>Коновалова</a:t>
            </a:r>
            <a:r>
              <a:rPr lang="ru-RU" sz="2000" dirty="0">
                <a:solidFill>
                  <a:srgbClr val="808000"/>
                </a:solidFill>
                <a:latin typeface="Open Sans"/>
              </a:rPr>
              <a:t> – 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взаимодействие алканов с азотной кислотой, приводящее к образованию нитросоединений –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нитроалканов. Нитрование 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алканов осуществляется разбавленной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азотной 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кислотой. Реакция протекает при небольшом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нагревании 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(до 140-150℃) и под давлением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Open Sans"/>
              </a:rPr>
              <a:t>.</a:t>
            </a:r>
            <a:endParaRPr lang="ru-RU" sz="2000" b="0" i="1" dirty="0">
              <a:solidFill>
                <a:schemeClr val="accent6">
                  <a:lumMod val="50000"/>
                </a:schemeClr>
              </a:solidFill>
              <a:effectLst/>
              <a:latin typeface="Open San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52521"/>
            <a:ext cx="54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3000" b="1" dirty="0" smtClean="0">
                <a:solidFill>
                  <a:srgbClr val="993300"/>
                </a:solidFill>
                <a:latin typeface="PT Serif"/>
              </a:rPr>
              <a:t>5. Реакция </a:t>
            </a:r>
            <a:r>
              <a:rPr lang="ru-RU" sz="3000" b="1" dirty="0">
                <a:solidFill>
                  <a:srgbClr val="993300"/>
                </a:solidFill>
                <a:latin typeface="PT Serif"/>
              </a:rPr>
              <a:t>Коновалова</a:t>
            </a:r>
            <a:endParaRPr lang="ru-RU" sz="3000" b="1" i="0" dirty="0">
              <a:solidFill>
                <a:srgbClr val="222222"/>
              </a:solidFill>
              <a:effectLst/>
              <a:latin typeface="PT Serif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10" y="3717032"/>
            <a:ext cx="8092997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399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7015"/>
            <a:ext cx="9252520" cy="68627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PT Serif"/>
                <a:cs typeface="Arial" pitchFamily="34" charset="0"/>
              </a:rPr>
              <a:t>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PT Serif"/>
                <a:cs typeface="Arial" pitchFamily="34" charset="0"/>
              </a:rPr>
              <a:t>Механизм реакции Коновалова</a:t>
            </a: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PT Serif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Open Sans"/>
              </a:rPr>
              <a:t>  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Коновалова 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реакция замещения, которая протекает по свободнорадикальному </a:t>
            </a:r>
            <a:r>
              <a:rPr kumimoji="0" lang="ru-RU" altLang="ru-RU" sz="15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kumimoji="0" lang="ru-RU" altLang="ru-RU" sz="1500" b="0" i="0" u="none" strike="noStrike" cap="none" normalizeH="0" baseline="-3000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5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механизму и имеет цепной</a:t>
            </a:r>
            <a:r>
              <a:rPr kumimoji="0" lang="ru-RU" altLang="ru-RU" sz="15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kumimoji="0" lang="ru-RU" altLang="ru-RU" sz="1500" b="0" i="0" u="none" strike="noStrike" cap="none" normalizeH="0" baseline="0" dirty="0" smtClean="0">
                <a:ln>
                  <a:noFill/>
                </a:ln>
                <a:solidFill>
                  <a:srgbClr val="808000"/>
                </a:solidFill>
                <a:effectLst/>
                <a:latin typeface="Open Sans"/>
              </a:rPr>
              <a:t>.</a:t>
            </a:r>
            <a:endParaRPr kumimoji="0" lang="ru-RU" alt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200" dirty="0" smtClean="0">
                <a:solidFill>
                  <a:srgbClr val="222222"/>
                </a:solidFill>
                <a:latin typeface="Open Sans"/>
              </a:rPr>
              <a:t>     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влиянием температуры молекулы азотной кислоты превращаются в оксид азота (IV):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оксид азота (IV) 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радикальная частица, так как имеет неспаренный электрон; он является пусковым механизмом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2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последующих процессов: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57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молекуле </a:t>
            </a:r>
            <a:r>
              <a:rPr kumimoji="0" lang="ru-RU" altLang="ru-RU" sz="1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алкана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происходит </a:t>
            </a:r>
            <a:r>
              <a:rPr kumimoji="0" lang="ru-RU" altLang="ru-RU" sz="1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гомолитический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разрыв ковалентной связи между атомами углерода и водорода;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2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высвобождающийся атом водорода взаимодействует с 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образуются молекула азотистой кислоты HNO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углеводородный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радикал:</a:t>
            </a: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77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молекулы HNO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HNO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взаимодействуют, образуя новые радикалы 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5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углеводородный радикал и NO</a:t>
            </a:r>
            <a:r>
              <a:rPr kumimoji="0" lang="ru-RU" altLang="ru-RU" sz="900" b="0" i="0" u="none" strike="noStrike" cap="none" normalizeH="0" baseline="-3000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реагируют, образуя устойчивую молекулу </a:t>
            </a:r>
            <a:r>
              <a:rPr kumimoji="0" lang="ru-RU" altLang="ru-RU" sz="1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нитроалкана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цепь обрывается.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61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Отметим, что при данных условиях (разбавленная азотная кислота, нагревание до 140-150 ℃, давление) возможно </a:t>
            </a:r>
            <a:r>
              <a:rPr kumimoji="0" lang="ru-RU" altLang="ru-RU" sz="1300" b="0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300" baseline="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aseline="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протекание и других (побочных) процессов. </a:t>
            </a:r>
            <a:endParaRPr lang="ru-RU" altLang="ru-RU" sz="1300" dirty="0">
              <a:solidFill>
                <a:srgbClr val="222222"/>
              </a:solidFill>
              <a:latin typeface="Open San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3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himzadacha.ru/wp-content/uploads/2022/09/%D1%80%D0%B8%D1%81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28" y="1306410"/>
            <a:ext cx="5076349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ttp://himzadacha.ru/wp-content/uploads/2022/09/%D1%80%D0%B8%D1%81-3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195" y="2121188"/>
            <a:ext cx="5119213" cy="57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himzadacha.ru/wp-content/uploads/2022/09/%D1%80%D0%B8%D1%81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28" y="3438377"/>
            <a:ext cx="3879141" cy="66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://himzadacha.ru/wp-content/uploads/2022/09/%D1%80%D0%B8%D1%81-5-scal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668" y="4581128"/>
            <a:ext cx="5869609" cy="54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himzadacha.ru/wp-content/uploads/2022/09/%D1%80%D0%B8%D1%81-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204" y="5418869"/>
            <a:ext cx="4028391" cy="57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7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Другая 34">
      <a:dk1>
        <a:srgbClr val="000000"/>
      </a:dk1>
      <a:lt1>
        <a:srgbClr val="D8D8D8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285</TotalTime>
  <Words>336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Главная</vt:lpstr>
      <vt:lpstr>Презентация на тему:  «Именные реакции в органической химии»</vt:lpstr>
      <vt:lpstr>В органической химии существует достаточно много реакций, которые получили название «именные». Они названы в честь учёных, предложивших, осуществивших и описавших эти процессы. </vt:lpstr>
      <vt:lpstr>Презентация PowerPoint</vt:lpstr>
      <vt:lpstr> реакция Вюрца Основана на методе, в котором проходит синтез симметричных насыщенных углеводородов, в которых воздействует металлический натрий на моногалогенопроизводные углеводородов (чаще всего разновидность бромидов или иодидов). В результате получаем удвоенный углеродный скелет.    Реакция считается подходящей для получения симметричных алканов.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7. Реакция Кучерова (гидратация алкинов)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Именные реакции в органической химии</dc:title>
  <dc:creator>JMDA</dc:creator>
  <cp:lastModifiedBy>Пользователь Windows</cp:lastModifiedBy>
  <cp:revision>33</cp:revision>
  <dcterms:created xsi:type="dcterms:W3CDTF">2023-12-10T11:19:14Z</dcterms:created>
  <dcterms:modified xsi:type="dcterms:W3CDTF">2023-12-13T08:58:12Z</dcterms:modified>
</cp:coreProperties>
</file>