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5" r:id="rId4"/>
    <p:sldId id="260" r:id="rId5"/>
    <p:sldId id="261" r:id="rId6"/>
    <p:sldId id="262" r:id="rId7"/>
    <p:sldId id="263" r:id="rId8"/>
    <p:sldId id="264" r:id="rId9"/>
    <p:sldId id="267" r:id="rId10"/>
    <p:sldId id="269" r:id="rId11"/>
    <p:sldId id="276" r:id="rId12"/>
    <p:sldId id="257" r:id="rId13"/>
    <p:sldId id="275" r:id="rId14"/>
    <p:sldId id="268" r:id="rId15"/>
    <p:sldId id="277" r:id="rId16"/>
    <p:sldId id="270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930A-C247-4FF4-A1E0-18EDEA608B96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A0A3B-1091-4C94-9046-18495901224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930A-C247-4FF4-A1E0-18EDEA608B96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A0A3B-1091-4C94-9046-1849590122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930A-C247-4FF4-A1E0-18EDEA608B96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A0A3B-1091-4C94-9046-1849590122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930A-C247-4FF4-A1E0-18EDEA608B96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A0A3B-1091-4C94-9046-1849590122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930A-C247-4FF4-A1E0-18EDEA608B96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A0A3B-1091-4C94-9046-18495901224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930A-C247-4FF4-A1E0-18EDEA608B96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A0A3B-1091-4C94-9046-1849590122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930A-C247-4FF4-A1E0-18EDEA608B96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A0A3B-1091-4C94-9046-1849590122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930A-C247-4FF4-A1E0-18EDEA608B96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A0A3B-1091-4C94-9046-1849590122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930A-C247-4FF4-A1E0-18EDEA608B96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A0A3B-1091-4C94-9046-1849590122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930A-C247-4FF4-A1E0-18EDEA608B96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A0A3B-1091-4C94-9046-1849590122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930A-C247-4FF4-A1E0-18EDEA608B96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88A0A3B-1091-4C94-9046-18495901224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DB930A-C247-4FF4-A1E0-18EDEA608B96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8A0A3B-1091-4C94-9046-184959012249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Типы и стили речи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365104"/>
            <a:ext cx="7854696" cy="1752600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rgbClr val="FFFF00"/>
                </a:solidFill>
              </a:rPr>
              <a:t>Материал подготовлен</a:t>
            </a:r>
            <a:br>
              <a:rPr lang="ru-RU" sz="1800" dirty="0">
                <a:solidFill>
                  <a:srgbClr val="FFFF00"/>
                </a:solidFill>
              </a:rPr>
            </a:br>
            <a:r>
              <a:rPr lang="ru-RU" sz="1800" dirty="0" smtClean="0">
                <a:solidFill>
                  <a:srgbClr val="FFFF00"/>
                </a:solidFill>
              </a:rPr>
              <a:t>Аносовой Светланой Александровной,</a:t>
            </a:r>
          </a:p>
          <a:p>
            <a:r>
              <a:rPr lang="ru-RU" sz="1800" dirty="0">
                <a:solidFill>
                  <a:srgbClr val="FFFF00"/>
                </a:solidFill>
              </a:rPr>
              <a:t>у</a:t>
            </a:r>
            <a:r>
              <a:rPr lang="ru-RU" sz="1800" dirty="0" smtClean="0">
                <a:solidFill>
                  <a:srgbClr val="FFFF00"/>
                </a:solidFill>
              </a:rPr>
              <a:t>чителем русского языка и литературы</a:t>
            </a:r>
            <a:endParaRPr lang="ru-RU" sz="1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188555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7822" y="548680"/>
            <a:ext cx="4528356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ПОВЕСТВОВАНИЕ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973731"/>
              </p:ext>
            </p:extLst>
          </p:nvPr>
        </p:nvGraphicFramePr>
        <p:xfrm>
          <a:off x="107504" y="1340768"/>
          <a:ext cx="8928992" cy="482453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{F2DE63D5-997A-4646-A377-4702673A728D}</a:tableStyleId>
              </a:tblPr>
              <a:tblGrid>
                <a:gridCol w="28804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518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966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911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</a:rPr>
                        <a:t>Характеристика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</a:rPr>
                        <a:t>типа речи</a:t>
                      </a:r>
                      <a:endParaRPr lang="ru-RU" sz="1200" i="1" dirty="0">
                        <a:effectLst/>
                        <a:latin typeface="Constantia" pitchFamily="18" charset="0"/>
                        <a:ea typeface="Times New Roman"/>
                      </a:endParaRPr>
                    </a:p>
                  </a:txBody>
                  <a:tcPr marL="57501" marR="57501" marT="0" marB="0" anchor="ctr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</a:rPr>
                        <a:t>Сфера употребления</a:t>
                      </a:r>
                      <a:endParaRPr lang="ru-RU" sz="1200" i="1" dirty="0">
                        <a:effectLst/>
                        <a:latin typeface="Constantia" pitchFamily="18" charset="0"/>
                        <a:ea typeface="Times New Roman"/>
                      </a:endParaRPr>
                    </a:p>
                  </a:txBody>
                  <a:tcPr marL="57501" marR="57501" marT="0" marB="0" anchor="ctr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</a:rPr>
                        <a:t>Примеры</a:t>
                      </a:r>
                      <a:endParaRPr lang="ru-RU" sz="1200" i="1" dirty="0">
                        <a:effectLst/>
                        <a:latin typeface="Constantia" pitchFamily="18" charset="0"/>
                        <a:ea typeface="Times New Roman"/>
                      </a:endParaRPr>
                    </a:p>
                  </a:txBody>
                  <a:tcPr marL="57501" marR="57501" marT="0" marB="0" anchor="ctr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333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>   </a:t>
                      </a:r>
                      <a:r>
                        <a:rPr lang="ru-RU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>Повествование</a:t>
                      </a:r>
                      <a:r>
                        <a:rPr lang="ru-RU" sz="2000" b="1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2000" b="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>- </a:t>
                      </a:r>
                      <a:r>
                        <a:rPr lang="ru-RU" sz="20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>это рассказ, сообщение о каком-либо событии в его временной последовательности. Особенность повествования в том, что в нем говорится о следующих друг за другом действиях.        </a:t>
                      </a:r>
                      <a:br>
                        <a:rPr lang="ru-RU" sz="20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</a:br>
                      <a:endParaRPr lang="ru-RU" sz="2400" b="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>   </a:t>
                      </a:r>
                      <a:r>
                        <a:rPr lang="ru-RU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>Повествование</a:t>
                      </a:r>
                      <a:r>
                        <a:rPr lang="ru-RU" sz="20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> как тип речи очень распространен в таких жанрах художественной и публицистической литературы, как </a:t>
                      </a:r>
                      <a:r>
                        <a:rPr lang="ru-RU" sz="2000" b="0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>воспоминания, письма.</a:t>
                      </a:r>
                      <a:r>
                        <a:rPr lang="ru-RU" sz="20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/>
                      </a:r>
                      <a:br>
                        <a:rPr lang="ru-RU" sz="20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</a:br>
                      <a:endParaRPr lang="ru-RU" sz="2400" b="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>   </a:t>
                      </a:r>
                      <a:r>
                        <a:rPr lang="ru-RU" sz="2000" b="0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>Пример повествования:</a:t>
                      </a:r>
                      <a:r>
                        <a:rPr lang="ru-RU" sz="700" b="0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/>
                      </a:r>
                      <a:br>
                        <a:rPr lang="ru-RU" sz="700" b="0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</a:br>
                      <a:r>
                        <a:rPr lang="ru-RU" sz="2000" b="0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/>
                      </a:r>
                      <a:br>
                        <a:rPr lang="ru-RU" sz="2000" b="0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</a:br>
                      <a:r>
                        <a:rPr lang="ru-RU" sz="2000" b="0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>    </a:t>
                      </a:r>
                      <a:r>
                        <a:rPr lang="ru-RU" sz="20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>Я стал гладить Яшкину лапу и думаю: совсем как у ребеночка. И пощекотал ему ладошку. А ребеночек-то как дернет лапку</a:t>
                      </a:r>
                      <a:r>
                        <a:rPr lang="ru-RU" sz="2000" b="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> - </a:t>
                      </a:r>
                      <a:r>
                        <a:rPr lang="ru-RU" sz="20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>и меня по щеке. Я и мигнуть не успел, а он надавал мне оплеух и прыг под стол.</a:t>
                      </a:r>
                      <a:endParaRPr lang="ru-RU" sz="2400" b="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0488059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969553"/>
              </p:ext>
            </p:extLst>
          </p:nvPr>
        </p:nvGraphicFramePr>
        <p:xfrm>
          <a:off x="457200" y="1268760"/>
          <a:ext cx="8229600" cy="5184576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4576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Повествование — это мир в движении (один кадр сменяет другой) </a:t>
                      </a:r>
                    </a:p>
                  </a:txBody>
                  <a:tcPr marL="47625" marR="47625" marT="47625" marB="47625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Типичная композиция повествовательных текстов включает:</a:t>
                      </a:r>
                      <a:b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</a:b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1) завязку (начало событий);</a:t>
                      </a:r>
                      <a:b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</a:b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2) развитие действия;</a:t>
                      </a:r>
                      <a:b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</a:b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3) кульминацию;</a:t>
                      </a:r>
                      <a:b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</a:b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4) развязку (итог событий)</a:t>
                      </a:r>
                    </a:p>
                  </a:txBody>
                  <a:tcPr marL="47625" marR="47625" marT="47625" marB="47625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Разновидности повествования: </a:t>
                      </a:r>
                      <a:b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</a:b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1) изобразительное;</a:t>
                      </a:r>
                      <a:b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</a:b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2) информативное</a:t>
                      </a:r>
                    </a:p>
                  </a:txBody>
                  <a:tcPr marL="47625" marR="47625" marT="47625" marB="47625" anchor="ctr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4424842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ОПИСАНИЕ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7195650"/>
              </p:ext>
            </p:extLst>
          </p:nvPr>
        </p:nvGraphicFramePr>
        <p:xfrm>
          <a:off x="107504" y="1052736"/>
          <a:ext cx="8928992" cy="57606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{F2DE63D5-997A-4646-A377-4702673A728D}</a:tableStyleId>
              </a:tblPr>
              <a:tblGrid>
                <a:gridCol w="28804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518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966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734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</a:rPr>
                        <a:t>Характеристика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</a:rPr>
                        <a:t>типа речи</a:t>
                      </a:r>
                      <a:endParaRPr lang="ru-RU" sz="1200" i="1" dirty="0">
                        <a:effectLst/>
                        <a:latin typeface="Constantia" pitchFamily="18" charset="0"/>
                        <a:ea typeface="Times New Roman"/>
                      </a:endParaRPr>
                    </a:p>
                  </a:txBody>
                  <a:tcPr marL="57501" marR="57501" marT="0" marB="0" anchor="ctr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</a:rPr>
                        <a:t>Сфера употребления</a:t>
                      </a:r>
                      <a:endParaRPr lang="ru-RU" sz="1200" i="1" dirty="0">
                        <a:effectLst/>
                        <a:latin typeface="Constantia" pitchFamily="18" charset="0"/>
                        <a:ea typeface="Times New Roman"/>
                      </a:endParaRPr>
                    </a:p>
                  </a:txBody>
                  <a:tcPr marL="57501" marR="57501" marT="0" marB="0" anchor="ctr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</a:rPr>
                        <a:t>Примеры</a:t>
                      </a:r>
                      <a:endParaRPr lang="ru-RU" sz="1200" i="1" dirty="0">
                        <a:effectLst/>
                        <a:latin typeface="Constantia" pitchFamily="18" charset="0"/>
                        <a:ea typeface="Times New Roman"/>
                      </a:endParaRPr>
                    </a:p>
                  </a:txBody>
                  <a:tcPr marL="57501" marR="57501" marT="0" marB="0" anchor="ctr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8717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      Описание</a:t>
                      </a:r>
                      <a:r>
                        <a:rPr lang="ru-RU" sz="1800" b="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 - </a:t>
                      </a:r>
                      <a:r>
                        <a:rPr lang="ru-RU" sz="18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это изображение какого-либо явления действительности, предмета, лица путем перечисления и раскрытия его основных признаков.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      Цель описания в том, чтобы читатель увидел предмет описания, представил его в своем сознании.</a:t>
                      </a:r>
                      <a:br>
                        <a:rPr lang="ru-RU" sz="18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</a:br>
                      <a:r>
                        <a:rPr lang="ru-RU" sz="18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        </a:t>
                      </a:r>
                      <a:br>
                        <a:rPr lang="ru-RU" sz="18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</a:br>
                      <a:endParaRPr lang="ru-RU" sz="1800" b="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onstantia" pitchFamily="18" charset="0"/>
                        <a:ea typeface="Times New Roman"/>
                      </a:endParaRPr>
                    </a:p>
                  </a:txBody>
                  <a:tcPr marL="57501" marR="57501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      Описание может быть использовано в любом стиле речи, но в научном характеристика предмета должна быть предельно полной, а в художественном акцент делается только на самых ярких деталях</a:t>
                      </a:r>
                      <a:endParaRPr lang="ru-RU" sz="1800" b="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onstantia" pitchFamily="18" charset="0"/>
                        <a:ea typeface="Times New Roman"/>
                      </a:endParaRPr>
                    </a:p>
                  </a:txBody>
                  <a:tcPr marL="57501" marR="57501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u="sng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1. Научное описание: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    Яблоня </a:t>
                      </a:r>
                      <a:r>
                        <a:rPr lang="ru-RU" sz="1800" b="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ru-RU" sz="18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ранет пурпуровый</a:t>
                      </a:r>
                      <a:r>
                        <a:rPr lang="ru-RU" sz="1800" b="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 - </a:t>
                      </a:r>
                      <a:r>
                        <a:rPr lang="ru-RU" sz="18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морозостойкий сорт. Плоды округлой формы, диаметром 2,5—3 см. Вес плода 17—23 г. Сочность средняя, с характерным сладким, слегка вяжущим вкусом.</a:t>
                      </a:r>
                      <a:br>
                        <a:rPr lang="ru-RU" sz="18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</a:br>
                      <a:r>
                        <a:rPr lang="ru-RU" sz="1800" b="0" u="sng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2. Художественное описание: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     Липовые яблоки были крупные. Если посмотреть сквозь яблоко на солнце, то оно просвечивалось как стакан свежего липового меда.</a:t>
                      </a:r>
                      <a:endParaRPr lang="ru-RU" sz="1800" b="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onstantia" pitchFamily="18" charset="0"/>
                        <a:ea typeface="Times New Roman"/>
                      </a:endParaRPr>
                    </a:p>
                  </a:txBody>
                  <a:tcPr marL="57501" marR="57501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7652353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0057896"/>
              </p:ext>
            </p:extLst>
          </p:nvPr>
        </p:nvGraphicFramePr>
        <p:xfrm>
          <a:off x="251520" y="620688"/>
          <a:ext cx="8712967" cy="5713715"/>
        </p:xfrm>
        <a:graphic>
          <a:graphicData uri="http://schemas.openxmlformats.org/drawingml/2006/table">
            <a:tbl>
              <a:tblPr>
                <a:effectLst>
                  <a:reflection blurRad="6350" stA="50000" endA="300" endPos="55000" dir="5400000" sy="-100000" algn="bl" rotWithShape="0"/>
                </a:effectLst>
                <a:tableStyleId>{8799B23B-EC83-4686-B30A-512413B5E67A}</a:tableStyleId>
              </a:tblPr>
              <a:tblGrid>
                <a:gridCol w="14545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5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10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515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28479">
                <a:tc rowSpan="4"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Описание</a:t>
                      </a:r>
                      <a:r>
                        <a:rPr lang="ru-RU" sz="180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- </a:t>
                      </a:r>
                      <a: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это мир в покое </a:t>
                      </a:r>
                      <a:b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</a:br>
                      <a: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(одна фотография) </a:t>
                      </a:r>
                    </a:p>
                  </a:txBody>
                  <a:tcPr marL="37376" marR="37376" marT="37376" marB="37376" anchor="ctr">
                    <a:cell3D prstMaterial="dkEdge">
                      <a:bevel/>
                      <a:lightRig rig="flood" dir="t"/>
                    </a:cell3D>
                  </a:tcPr>
                </a:tc>
                <a:tc rowSpan="4"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 Типичная композиция текстов-описаний включает:</a:t>
                      </a:r>
                      <a:b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</a:br>
                      <a: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1) общее представление о предмете;</a:t>
                      </a:r>
                      <a:b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</a:br>
                      <a: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2) отдельные признаки предмета;</a:t>
                      </a:r>
                      <a:b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</a:br>
                      <a: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3) авторскую оценку, вывод, заключение </a:t>
                      </a:r>
                    </a:p>
                  </a:txBody>
                  <a:tcPr marL="37376" marR="37376" marT="37376" marB="37376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Разновидности описания:</a:t>
                      </a:r>
                      <a:b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</a:br>
                      <a: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1) описание предмета, человека (его характеристика) </a:t>
                      </a:r>
                    </a:p>
                  </a:txBody>
                  <a:tcPr marL="37376" marR="37376" marT="37376" marB="37376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Какой он? </a:t>
                      </a:r>
                    </a:p>
                  </a:txBody>
                  <a:tcPr marL="37376" marR="37376" marT="37376" marB="37376" anchor="ctr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80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2) описание места  (интерьер, пейзаж)</a:t>
                      </a:r>
                    </a:p>
                  </a:txBody>
                  <a:tcPr marL="37376" marR="37376" marT="37376" marB="37376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Где что находится? (Слева, около, недалеко, стоит, располагается) </a:t>
                      </a:r>
                    </a:p>
                  </a:txBody>
                  <a:tcPr marL="37376" marR="37376" marT="37376" marB="37376" anchor="ctr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08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3) описание состояния окружающей среды </a:t>
                      </a:r>
                    </a:p>
                  </a:txBody>
                  <a:tcPr marL="37376" marR="37376" marT="37376" marB="37376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Каково здесь? (Вечереет, холодно, тишина, небо, воздух и т. д.) </a:t>
                      </a:r>
                    </a:p>
                  </a:txBody>
                  <a:tcPr marL="37376" marR="37376" marT="37376" marB="37376" anchor="ctr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763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4) описание состояния лица (человека) </a:t>
                      </a:r>
                    </a:p>
                  </a:txBody>
                  <a:tcPr marL="37376" marR="37376" marT="37376" marB="37376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Каково ему? Какие у него чувства, ощущения? (Плохо, радостно, грустно, не по себе и т. д.) </a:t>
                      </a:r>
                    </a:p>
                  </a:txBody>
                  <a:tcPr marL="37376" marR="37376" marT="37376" marB="37376" anchor="ctr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7278516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37088" y="116632"/>
            <a:ext cx="4269823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РАССУЖДЕНИЕ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1790886"/>
              </p:ext>
            </p:extLst>
          </p:nvPr>
        </p:nvGraphicFramePr>
        <p:xfrm>
          <a:off x="107502" y="824519"/>
          <a:ext cx="8784977" cy="584484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{F2DE63D5-997A-4646-A377-4702673A728D}</a:tableStyleId>
              </a:tblPr>
              <a:tblGrid>
                <a:gridCol w="87849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55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effectLst/>
                        </a:rPr>
                        <a:t>Характеристика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effectLst/>
                        </a:rPr>
                        <a:t>типа  речи</a:t>
                      </a:r>
                      <a:endParaRPr lang="ru-RU" sz="1400" i="1" dirty="0">
                        <a:effectLst/>
                        <a:latin typeface="Constantia" pitchFamily="18" charset="0"/>
                        <a:ea typeface="Times New Roman"/>
                      </a:endParaRPr>
                    </a:p>
                  </a:txBody>
                  <a:tcPr marL="57501" marR="57501" marT="0" marB="0" anchor="ctr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89560"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    В рассуждении устанавливается причинная взаимосвязь событий и явлений. Рассуждение требует логически стройной системы доказательств, т.к.</a:t>
                      </a:r>
                      <a:r>
                        <a:rPr lang="ru-RU" sz="1800" b="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 </a:t>
                      </a:r>
                      <a:r>
                        <a:rPr lang="ru-RU" sz="18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 цель его</a:t>
                      </a:r>
                      <a:r>
                        <a:rPr lang="ru-RU" sz="1800" b="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 - </a:t>
                      </a:r>
                      <a:r>
                        <a:rPr lang="ru-RU" sz="18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убедить адресата в чем-либо. Последовательность аргументов может быть выражена словами во-первых, во-вторых и т.п., может быть обозначена абзацным членением.</a:t>
                      </a:r>
                    </a:p>
                    <a:p>
                      <a:r>
                        <a:rPr lang="ru-RU" sz="18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   После тезиса, сформулированного повествовательным предложением, могут стоять вопросы: почему? зачем? что это значит? , переход ко 2 части может начинаться со следующих предложений: И вот почему…, Это значит…, Это можно доказать (объяснить) так…</a:t>
                      </a:r>
                    </a:p>
                    <a:p>
                      <a:r>
                        <a:rPr lang="ru-RU" sz="18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   В качестве аргументов используются </a:t>
                      </a:r>
                      <a:r>
                        <a:rPr lang="ru-RU" sz="1800" b="0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ссылки на авторитетных людей, цитаты из их произведений, пословицы и поговорки, выражающие народную мудрость, факты, события, примеры из личной жизни и жизни окружающих</a:t>
                      </a:r>
                      <a:r>
                        <a:rPr lang="ru-RU" sz="1800" b="0" i="1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 и др</a:t>
                      </a:r>
                      <a:r>
                        <a:rPr lang="ru-RU" sz="18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. </a:t>
                      </a:r>
                      <a:br>
                        <a:rPr lang="ru-RU" sz="18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</a:br>
                      <a:r>
                        <a:rPr lang="ru-RU" sz="18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   При перечислении аргументов употребляются вводные слова с разным значением (</a:t>
                      </a:r>
                      <a:r>
                        <a:rPr lang="ru-RU" sz="1800" b="0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конечно, разумеется, возможно, самое главное, итак, следовательно, подводя итоги и т.п.</a:t>
                      </a:r>
                      <a:r>
                        <a:rPr lang="ru-RU" sz="18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) </a:t>
                      </a:r>
                      <a:br>
                        <a:rPr lang="ru-RU" sz="18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</a:br>
                      <a:r>
                        <a:rPr lang="ru-RU" sz="18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   Во второй части рассуждения употребляются сложноподчиненные предложения с союзами </a:t>
                      </a:r>
                      <a:r>
                        <a:rPr lang="ru-RU" sz="1800" b="0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потому что, так как, ибо, поэтому, вследствие того что </a:t>
                      </a:r>
                      <a:r>
                        <a:rPr lang="ru-RU" sz="18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и т.п.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2451972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577160"/>
              </p:ext>
            </p:extLst>
          </p:nvPr>
        </p:nvGraphicFramePr>
        <p:xfrm>
          <a:off x="107502" y="908719"/>
          <a:ext cx="8856987" cy="5346736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9523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3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523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32208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Типичная композиция текстов-рассуждений включает:</a:t>
                      </a:r>
                      <a:b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</a:br>
                      <a: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1) тезис (мысль, требующую доказательства или опровержения);</a:t>
                      </a:r>
                      <a:b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</a:br>
                      <a: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2) обоснование (аргументы, доводы, доказательства, примеры);</a:t>
                      </a:r>
                      <a:b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</a:br>
                      <a: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3) вывод</a:t>
                      </a:r>
                    </a:p>
                  </a:txBody>
                  <a:tcPr marL="28181" marR="28181" marT="28181" marB="28181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i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Разновидности рассуждения: </a:t>
                      </a:r>
                    </a:p>
                    <a:p>
                      <a:pPr algn="ctr"/>
                      <a: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/>
                      </a:r>
                      <a:b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</a:br>
                      <a: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1) рассуждение- доказательство</a:t>
                      </a:r>
                    </a:p>
                  </a:txBody>
                  <a:tcPr marL="28181" marR="28181" marT="28181" marB="28181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Почему так, а не иначе? </a:t>
                      </a:r>
                      <a:b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</a:br>
                      <a: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Что из этого следует?</a:t>
                      </a:r>
                    </a:p>
                  </a:txBody>
                  <a:tcPr marL="28181" marR="28181" marT="28181" marB="28181" anchor="ctr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7264"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</a:txBody>
                  <a:tcPr marL="28181" marR="28181" marT="28181" marB="28181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2) рассуждение- объяснение</a:t>
                      </a:r>
                    </a:p>
                  </a:txBody>
                  <a:tcPr marL="28181" marR="28181" marT="28181" marB="28181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Что это такое? (Толкование понятия, объяснение сути явления)</a:t>
                      </a:r>
                    </a:p>
                  </a:txBody>
                  <a:tcPr marL="28181" marR="28181" marT="28181" marB="28181" anchor="ctr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726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  <a:p>
                      <a:pPr algn="ctr"/>
                      <a: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      </a:t>
                      </a:r>
                    </a:p>
                  </a:txBody>
                  <a:tcPr marL="28181" marR="28181" marT="28181" marB="28181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3) рассуждение- размышление</a:t>
                      </a:r>
                    </a:p>
                  </a:txBody>
                  <a:tcPr marL="28181" marR="28181" marT="28181" marB="28181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Как быть? Что делать? (Раздумья над различными жизненными ситуациями)</a:t>
                      </a:r>
                    </a:p>
                  </a:txBody>
                  <a:tcPr marL="28181" marR="28181" marT="28181" marB="28181" anchor="ctr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7584" y="173831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Рассуждение - это мысли о мире, а не сам мир 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962627739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784976" cy="720080"/>
          </a:xfrm>
        </p:spPr>
        <p:txBody>
          <a:bodyPr>
            <a:no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      Практическое задание на определение типа речи</a:t>
            </a:r>
            <a:b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</a:t>
            </a:r>
            <a:r>
              <a:rPr lang="ru-RU" sz="2000" b="1" i="1" dirty="0">
                <a:latin typeface="+mn-lt"/>
              </a:rPr>
              <a:t>Определить тип речи, аргументировать свой ответ примерами из текста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517632" cy="541588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Текст № 1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   По стенам, около картины, лепилась в виде фестонов паутина, напитанная пылью; зеркала, вместо того, чтобы отражать предметы, могли бы служить скорее скрижалями для записывания на них, по пыли, каких-нибудь заметок на память. Ковры были в пятнах. На диване лежало забытое полотенце; на столе редкое утро не стояла не убранная от вчерашнего ужина тарелка с солонкой и с обглоданной косточкой.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   Если бы не эта тарелка, да не прислоненная к постели только что выкуренная трубка, или не сам хозяин, лежащий на ней, то можно было подумать, что тут никто не живет, - так все запылилось, полиняло и вообще лишено было живых следов человеческого присутствия.</a:t>
            </a:r>
          </a:p>
          <a:p>
            <a:pPr marL="0" indent="0" algn="r">
              <a:buNone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(И. А. Гончаров)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Текст № 2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   Однажды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Забавину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понадобилось послать телеграмму в Архангельск, и он пошел на метеостанцию, на которой, ему сказали, была рация. Станцию он отыскал без труда по высокой радиомачте, от которой во все стороны к земле были туго натянуты тросы.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   Поднявшись на крыльцо,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Забавин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постучал. Ему никто не ответил. Тогда он отворил дверь и вошел в дом. В комнате, в которую он попал, было еще три или четыре двери. Одна из них вдруг распахнулась, и выглянул паренек-радист.    Увидев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Забавина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, он сделал подозрительное лицо.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3979972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530" y="980728"/>
            <a:ext cx="846094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Практическое задание на определение типа речи</a:t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Определить тип речи, аргументировать свой ответ примерами из текста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276872"/>
            <a:ext cx="849694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   Текст№ 3 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  Мало внимания обращает наш современник на родной язык: тот, как воздух, как вода, всюду, всегда с нами – и возникает иллюзия его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малоценности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. За что не платят рублей, то кажется дешевым. Забывают, что самый главный признак общности людей по-прежнему язык.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   Увы, мы не знаем родной язык – мы только им пользуемся. Говорим, как птицы поют, - естественно и свободно, как придется. Знать же язык, языком владеть – значит охватить сознанием не одну лишь пользу слов грамматики, но проникнуть в изначальную суть, в красоту и в высокую правду речи, понять до конца, не ощущением только, но и разумом, волей. Понять, что именно язык – начало всех начал, что, приступая к делу и совершая дело и подводя итог, мы осмысляем все это, словом передавая открытое для себя – другим.</a:t>
            </a:r>
          </a:p>
          <a:p>
            <a:pPr algn="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В.Колесов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65719451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276872"/>
            <a:ext cx="84969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 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Текст № 4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  Однажды я как-то замешкался в поле. Дичи попадалось порядочно, и день вышел такой для охоты хороший - с самого утра тихий, серый, словно весь проникнутый 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вечером. Я забрел далеко, и уже совершенно стемнело, но луна взошла, а ночь, как говорится, давно стала на небе, когда я достиг знакомой усадьбы.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  Я перешел через знакомую дорогу, пробрался сквозь запыленную крапиву и прислонился к палисаднику.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  Недвижно лежал передо мной небольшой сад, весь озаренный и как бы успокоенный серебристыми лучами луны, весь благовонный и влажный; разбитый по-старинному, он состоял из одной продолговатой поляны. Прямые дорожки сходились на самой ее середине в круглую клумбу, густо заросшую астрами, высокие липы окружали ее ровной каймой.</a:t>
            </a:r>
          </a:p>
          <a:p>
            <a:pPr algn="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(И. С. Тургенев)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5556" y="836712"/>
            <a:ext cx="799288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Практическое задание на определение типа речи</a:t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Определить тип речи, аргументировать свой ответ примерами из текста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569404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1048380"/>
            <a:ext cx="5112568" cy="58477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Проверь себя!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1844824"/>
            <a:ext cx="5760640" cy="310854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 речи:</a:t>
            </a:r>
          </a:p>
          <a:p>
            <a:pPr algn="ctr"/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Текст № 1 – описание</a:t>
            </a:r>
          </a:p>
          <a:p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Текст № 2 – повествование</a:t>
            </a:r>
          </a:p>
          <a:p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Текст № 3 -  рассуждение</a:t>
            </a:r>
          </a:p>
          <a:p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Текст № 4 -  повествование </a:t>
            </a:r>
          </a:p>
          <a:p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с элементами описания</a:t>
            </a:r>
          </a:p>
        </p:txBody>
      </p:sp>
      <p:sp>
        <p:nvSpPr>
          <p:cNvPr id="2" name="Овальная выноска 1"/>
          <p:cNvSpPr/>
          <p:nvPr/>
        </p:nvSpPr>
        <p:spPr>
          <a:xfrm>
            <a:off x="6444208" y="1340768"/>
            <a:ext cx="2339752" cy="1296144"/>
          </a:xfrm>
          <a:prstGeom prst="wedgeEllipseCallout">
            <a:avLst>
              <a:gd name="adj1" fmla="val 28029"/>
              <a:gd name="adj2" fmla="val 79698"/>
            </a:avLst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8604605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90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5" presetClass="exit" presetSubtype="0" repeatCount="indefinite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764704"/>
            <a:ext cx="5184576" cy="50405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СТИЛИ РЕЧИ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59832" y="1700808"/>
            <a:ext cx="5184576" cy="50405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Книжные</a:t>
            </a:r>
          </a:p>
        </p:txBody>
      </p:sp>
      <p:sp>
        <p:nvSpPr>
          <p:cNvPr id="4" name="Прямоугольник 3"/>
          <p:cNvSpPr/>
          <p:nvPr/>
        </p:nvSpPr>
        <p:spPr>
          <a:xfrm rot="5400000" flipV="1">
            <a:off x="-817337" y="4113076"/>
            <a:ext cx="3312368" cy="50405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Разговорный</a:t>
            </a:r>
          </a:p>
        </p:txBody>
      </p:sp>
      <p:sp>
        <p:nvSpPr>
          <p:cNvPr id="5" name="Прямоугольник 4"/>
          <p:cNvSpPr/>
          <p:nvPr/>
        </p:nvSpPr>
        <p:spPr>
          <a:xfrm rot="5400000" flipV="1">
            <a:off x="1637196" y="4245921"/>
            <a:ext cx="3312368" cy="50405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Научный</a:t>
            </a:r>
          </a:p>
        </p:txBody>
      </p:sp>
      <p:sp>
        <p:nvSpPr>
          <p:cNvPr id="6" name="Прямоугольник 5"/>
          <p:cNvSpPr/>
          <p:nvPr/>
        </p:nvSpPr>
        <p:spPr>
          <a:xfrm rot="5400000" flipV="1">
            <a:off x="3203848" y="4059045"/>
            <a:ext cx="3312368" cy="86409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Официально-деловой</a:t>
            </a:r>
          </a:p>
        </p:txBody>
      </p:sp>
      <p:sp>
        <p:nvSpPr>
          <p:cNvPr id="7" name="Прямоугольник 6"/>
          <p:cNvSpPr/>
          <p:nvPr/>
        </p:nvSpPr>
        <p:spPr>
          <a:xfrm rot="5400000" flipV="1">
            <a:off x="4764418" y="4239065"/>
            <a:ext cx="3312368" cy="50405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Публицистический</a:t>
            </a:r>
          </a:p>
        </p:txBody>
      </p:sp>
      <p:sp>
        <p:nvSpPr>
          <p:cNvPr id="8" name="Прямоугольник 7"/>
          <p:cNvSpPr/>
          <p:nvPr/>
        </p:nvSpPr>
        <p:spPr>
          <a:xfrm rot="5400000" flipV="1">
            <a:off x="6295191" y="4252777"/>
            <a:ext cx="3312368" cy="50405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Художественный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770021" y="1292312"/>
            <a:ext cx="3261919" cy="1499014"/>
          </a:xfrm>
          <a:prstGeom prst="straightConnector1">
            <a:avLst/>
          </a:prstGeom>
          <a:ln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031940" y="1286236"/>
            <a:ext cx="2808312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3419872" y="2204864"/>
            <a:ext cx="2232248" cy="586462"/>
          </a:xfrm>
          <a:prstGeom prst="straightConnector1">
            <a:avLst/>
          </a:prstGeom>
          <a:ln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3" idx="2"/>
          </p:cNvCxnSpPr>
          <p:nvPr/>
        </p:nvCxnSpPr>
        <p:spPr>
          <a:xfrm flipH="1">
            <a:off x="4932040" y="2204864"/>
            <a:ext cx="720080" cy="586462"/>
          </a:xfrm>
          <a:prstGeom prst="straightConnector1">
            <a:avLst/>
          </a:prstGeom>
          <a:ln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3" idx="2"/>
          </p:cNvCxnSpPr>
          <p:nvPr/>
        </p:nvCxnSpPr>
        <p:spPr>
          <a:xfrm>
            <a:off x="5652120" y="2204864"/>
            <a:ext cx="768482" cy="586462"/>
          </a:xfrm>
          <a:prstGeom prst="straightConnector1">
            <a:avLst/>
          </a:prstGeom>
          <a:ln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3" idx="2"/>
          </p:cNvCxnSpPr>
          <p:nvPr/>
        </p:nvCxnSpPr>
        <p:spPr>
          <a:xfrm>
            <a:off x="5652120" y="2204864"/>
            <a:ext cx="2299255" cy="586462"/>
          </a:xfrm>
          <a:prstGeom prst="straightConnector1">
            <a:avLst/>
          </a:prstGeom>
          <a:ln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4696394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Выбор стиля речи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5" y="908720"/>
            <a:ext cx="8229600" cy="51278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зависит от</a:t>
            </a:r>
          </a:p>
          <a:p>
            <a:pPr marL="0" indent="0">
              <a:buNone/>
            </a:pPr>
            <a:r>
              <a:rPr lang="ru-RU" sz="3600" b="1" u="sng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РЕЧЕВОЙ СИТУАЦИИ, </a:t>
            </a:r>
          </a:p>
          <a:p>
            <a:pPr marL="0" indent="0">
              <a:buNone/>
            </a:pPr>
            <a:r>
              <a:rPr lang="ru-RU" sz="3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т.е. от того</a:t>
            </a:r>
          </a:p>
          <a:p>
            <a:pPr>
              <a:buFontTx/>
              <a:buChar char="-"/>
            </a:pPr>
            <a:r>
              <a:rPr lang="ru-RU" sz="3600" b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 кем </a:t>
            </a:r>
            <a:r>
              <a:rPr lang="ru-RU" sz="3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мы говорим,</a:t>
            </a:r>
          </a:p>
          <a:p>
            <a:pPr>
              <a:buFontTx/>
              <a:buChar char="-"/>
            </a:pPr>
            <a:r>
              <a:rPr lang="ru-RU" sz="3600" b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где</a:t>
            </a:r>
            <a:r>
              <a:rPr lang="ru-RU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мы говорим,</a:t>
            </a:r>
          </a:p>
          <a:p>
            <a:pPr>
              <a:buFontTx/>
              <a:buChar char="-"/>
            </a:pPr>
            <a:r>
              <a:rPr lang="ru-RU" sz="3600" b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зачем</a:t>
            </a:r>
            <a:r>
              <a:rPr lang="ru-RU" sz="3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мы говорим</a:t>
            </a:r>
            <a:endParaRPr lang="ru-RU"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601" y="1772816"/>
            <a:ext cx="4533900" cy="481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4581128"/>
            <a:ext cx="1474777" cy="21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0166618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4807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1. </a:t>
            </a: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Разговорный стиль речи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4761543"/>
              </p:ext>
            </p:extLst>
          </p:nvPr>
        </p:nvGraphicFramePr>
        <p:xfrm>
          <a:off x="107504" y="1196752"/>
          <a:ext cx="8928992" cy="5472607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70642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Функция, сфера</a:t>
                      </a:r>
                      <a:r>
                        <a:rPr lang="en-US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применения</a:t>
                      </a:r>
                      <a:endParaRPr lang="ru-RU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Задачи речи</a:t>
                      </a: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Характеристика высказывания</a:t>
                      </a: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Языковые</a:t>
                      </a:r>
                      <a:r>
                        <a:rPr lang="ru-RU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средства</a:t>
                      </a:r>
                      <a:endParaRPr lang="ru-RU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1965">
                <a:tc>
                  <a:txBody>
                    <a:bodyPr/>
                    <a:lstStyle/>
                    <a:p>
                      <a:pPr marL="182563" indent="-182563">
                        <a:buFont typeface="Wingdings" pitchFamily="2" charset="2"/>
                        <a:buChar char="v"/>
                      </a:pPr>
                      <a:r>
                        <a:rPr lang="ru-RU" i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Общение в неофициальной обстановке (в кругу семьи, друзей);</a:t>
                      </a:r>
                    </a:p>
                    <a:p>
                      <a:pPr marL="182563" indent="-182563">
                        <a:buFont typeface="Wingdings" pitchFamily="2" charset="2"/>
                        <a:buChar char="v"/>
                      </a:pPr>
                      <a:r>
                        <a:rPr lang="ru-RU" i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диалоги;</a:t>
                      </a:r>
                    </a:p>
                    <a:p>
                      <a:pPr marL="182563" indent="-182563">
                        <a:buFont typeface="Wingdings" pitchFamily="2" charset="2"/>
                        <a:buChar char="v"/>
                      </a:pPr>
                      <a:r>
                        <a:rPr lang="ru-RU" i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дружеские послания,</a:t>
                      </a:r>
                      <a:r>
                        <a:rPr lang="ru-RU" i="1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ru-RU" i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письма, беседы;</a:t>
                      </a:r>
                    </a:p>
                    <a:p>
                      <a:pPr marL="182563" indent="-182563">
                        <a:buFont typeface="Wingdings" pitchFamily="2" charset="2"/>
                        <a:buChar char="v"/>
                      </a:pPr>
                      <a:r>
                        <a:rPr lang="ru-RU" i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социальные сети, блоги</a:t>
                      </a:r>
                      <a:r>
                        <a:rPr lang="ru-RU" i="1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в сети Интернет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  <a:p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i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Обмен </a:t>
                      </a:r>
                      <a:r>
                        <a:rPr lang="ru-RU" i="1" dirty="0" err="1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впечатлени-ями</a:t>
                      </a:r>
                      <a:r>
                        <a:rPr lang="ru-RU" i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, мыслями с близкими или хорошо знакомыми людьми</a:t>
                      </a: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i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Непринуждённая (без предварительного обдумывания и отбора языковых средств)   речь,</a:t>
                      </a:r>
                    </a:p>
                    <a:p>
                      <a:r>
                        <a:rPr lang="ru-RU" i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эмоциональность, непосредственность высказываний</a:t>
                      </a:r>
                    </a:p>
                    <a:p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i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Эмоциональная выразительная разговорная лексика,</a:t>
                      </a:r>
                    </a:p>
                    <a:p>
                      <a:r>
                        <a:rPr lang="ru-RU" i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слова с суффиксами субъективной оценки, просторечия, вводные конструкции, неполные предложения, междометия, обращения, модальные частицы, повторы, инверсии…</a:t>
                      </a: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6651567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2. Научный стиль речи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5698930"/>
              </p:ext>
            </p:extLst>
          </p:nvPr>
        </p:nvGraphicFramePr>
        <p:xfrm>
          <a:off x="107504" y="1052736"/>
          <a:ext cx="9001000" cy="5405043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98803"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Функция, сфера</a:t>
                      </a:r>
                      <a:r>
                        <a:rPr lang="en-US" i="1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i="1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применения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Задачи речи</a:t>
                      </a: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Характеристика высказывания</a:t>
                      </a: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Языковые</a:t>
                      </a:r>
                      <a:r>
                        <a:rPr lang="ru-RU" i="1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средства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4544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Изложение научной информации;</a:t>
                      </a:r>
                    </a:p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научные труды, выступления, доклады, лекции;</a:t>
                      </a:r>
                    </a:p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статьи и книги на научные темы;</a:t>
                      </a:r>
                    </a:p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учебники</a:t>
                      </a: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Сообщение сведений, имеющих научное значение;</a:t>
                      </a:r>
                      <a:r>
                        <a:rPr lang="ru-RU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объяснение причин явлений, разъяснение достижений науки и техники, сообщение о них</a:t>
                      </a:r>
                      <a:endParaRPr lang="ru-RU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182563" indent="-182563">
                        <a:buFont typeface="Wingdings" pitchFamily="2" charset="2"/>
                        <a:buChar char="Ø"/>
                      </a:pP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Точность, логичность, доказательность;</a:t>
                      </a:r>
                    </a:p>
                    <a:p>
                      <a:pPr marL="182563" indent="-182563">
                        <a:buFont typeface="Wingdings" pitchFamily="2" charset="2"/>
                        <a:buChar char="Ø"/>
                      </a:pP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отсутствие эмоциональности (бесстрастность,</a:t>
                      </a:r>
                      <a:r>
                        <a:rPr lang="ru-RU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сухость </a:t>
                      </a: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речи)</a:t>
                      </a: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Книжная и специальная лексика, научные термины; слова категории состояния,</a:t>
                      </a:r>
                      <a:r>
                        <a:rPr lang="ru-RU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глагольные формы множественного числа, деепричастия и причастия; прямой порядок слов, осложнённые простые предложения; вводные слова, указывающие на порядок оформления мыслей</a:t>
                      </a:r>
                      <a:endParaRPr lang="ru-RU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82524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9208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3. Официально-деловой стиль речи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8421366"/>
              </p:ext>
            </p:extLst>
          </p:nvPr>
        </p:nvGraphicFramePr>
        <p:xfrm>
          <a:off x="35496" y="1052736"/>
          <a:ext cx="9001000" cy="5130723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250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1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98803"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Функция, сфера</a:t>
                      </a:r>
                      <a:r>
                        <a:rPr lang="en-US" i="1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i="1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применения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Задачи речи</a:t>
                      </a: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Характеристика высказывания</a:t>
                      </a: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Языковые</a:t>
                      </a:r>
                      <a:r>
                        <a:rPr lang="ru-RU" i="1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средства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4544">
                <a:tc>
                  <a:txBody>
                    <a:bodyPr/>
                    <a:lstStyle/>
                    <a:p>
                      <a:pPr marL="176213" indent="-176213">
                        <a:buFont typeface="Wingdings" pitchFamily="2" charset="2"/>
                        <a:buChar char="§"/>
                      </a:pP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Точная передача деловой информации;</a:t>
                      </a:r>
                    </a:p>
                    <a:p>
                      <a:pPr marL="176213" indent="-176213">
                        <a:buFont typeface="Wingdings" pitchFamily="2" charset="2"/>
                        <a:buChar char="§"/>
                      </a:pP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деловые бумаги (объявления, заявления, отчёты, справки, расписки, инструкции, договоры, законы, указания, приказы, предписания…</a:t>
                      </a: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Сообщение сведений, имеющих деловое </a:t>
                      </a:r>
                      <a:r>
                        <a:rPr lang="ru-RU" dirty="0" err="1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информаци-онное</a:t>
                      </a: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значение </a:t>
                      </a: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88900" indent="-88900">
                        <a:buFont typeface="Wingdings" pitchFamily="2" charset="2"/>
                        <a:buChar char="§"/>
                        <a:tabLst/>
                      </a:pP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Строгость;</a:t>
                      </a:r>
                    </a:p>
                    <a:p>
                      <a:pPr marL="88900" indent="-88900">
                        <a:buFont typeface="Wingdings" pitchFamily="2" charset="2"/>
                        <a:buChar char="§"/>
                        <a:tabLst/>
                      </a:pP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точность;</a:t>
                      </a:r>
                    </a:p>
                    <a:p>
                      <a:pPr marL="88900" indent="-88900">
                        <a:buFont typeface="Wingdings" pitchFamily="2" charset="2"/>
                        <a:buChar char="§"/>
                        <a:tabLst/>
                      </a:pP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официальность;</a:t>
                      </a:r>
                    </a:p>
                    <a:p>
                      <a:pPr marL="88900" indent="-88900">
                        <a:buFont typeface="Wingdings" pitchFamily="2" charset="2"/>
                        <a:buChar char="§"/>
                      </a:pP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отсутствие эмоций</a:t>
                      </a: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Использование штампов специальной деловой лексики; прямой порядок слов; преобладание существительных, в </a:t>
                      </a:r>
                      <a:r>
                        <a:rPr lang="ru-RU" dirty="0" err="1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т.ч</a:t>
                      </a: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. отглагольных, глаголов в повелительном наклонении, производных предлогов , ПП и СП с обособленными членами, СПП</a:t>
                      </a:r>
                      <a:r>
                        <a:rPr lang="ru-RU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с придаточными условия, присоединительными</a:t>
                      </a:r>
                      <a:endParaRPr lang="ru-RU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2516283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6" y="260648"/>
            <a:ext cx="9108504" cy="72008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4. Публицистический стиль речи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6872484"/>
              </p:ext>
            </p:extLst>
          </p:nvPr>
        </p:nvGraphicFramePr>
        <p:xfrm>
          <a:off x="71500" y="1052736"/>
          <a:ext cx="9001000" cy="539496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250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882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63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Функция, сфера</a:t>
                      </a:r>
                      <a:r>
                        <a:rPr lang="en-US" i="1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i="1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применения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Задачи речи</a:t>
                      </a: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Характеристика высказывания</a:t>
                      </a: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Языковые</a:t>
                      </a:r>
                      <a:r>
                        <a:rPr lang="ru-RU" i="1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средства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6213" indent="-176213">
                        <a:buFont typeface="Wingdings" pitchFamily="2" charset="2"/>
                        <a:buChar char="q"/>
                      </a:pP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Воздействие, агитация и пропаганда;</a:t>
                      </a:r>
                    </a:p>
                    <a:p>
                      <a:pPr marL="176213" indent="-176213">
                        <a:buFont typeface="Wingdings" pitchFamily="2" charset="2"/>
                        <a:buChar char="q"/>
                      </a:pP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выступления, доклады, лекции, диспуты, статьи на общественно-политические темы (газеты, журналы, радио, телевидение, </a:t>
                      </a:r>
                      <a:r>
                        <a:rPr lang="ru-RU" dirty="0" err="1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профессиональ-ные</a:t>
                      </a: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порталы, сайты  сети Интернет</a:t>
                      </a:r>
                      <a:r>
                        <a:rPr lang="ru-RU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и т.п.)</a:t>
                      </a:r>
                      <a:endParaRPr lang="ru-RU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Передача </a:t>
                      </a:r>
                      <a:r>
                        <a:rPr lang="ru-RU" dirty="0" err="1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информа-ции</a:t>
                      </a: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об </a:t>
                      </a:r>
                      <a:r>
                        <a:rPr lang="ru-RU" dirty="0" err="1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актуаль-ных</a:t>
                      </a: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вопросах </a:t>
                      </a:r>
                      <a:r>
                        <a:rPr lang="ru-RU" dirty="0" err="1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современ</a:t>
                      </a: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-ной жизни с целью </a:t>
                      </a:r>
                      <a:r>
                        <a:rPr lang="ru-RU" dirty="0" err="1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воздейст</a:t>
                      </a: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-вия на людей, </a:t>
                      </a:r>
                      <a:r>
                        <a:rPr lang="ru-RU" dirty="0" err="1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формиро-вание</a:t>
                      </a: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обще-</a:t>
                      </a:r>
                      <a:r>
                        <a:rPr lang="ru-RU" dirty="0" err="1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ственного</a:t>
                      </a: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мнения</a:t>
                      </a: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176213" indent="-176213">
                        <a:buFont typeface="Wingdings" pitchFamily="2" charset="2"/>
                        <a:buChar char="q"/>
                      </a:pP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Призывность;</a:t>
                      </a:r>
                    </a:p>
                    <a:p>
                      <a:pPr marL="176213" indent="-176213">
                        <a:buFont typeface="Wingdings" pitchFamily="2" charset="2"/>
                        <a:buChar char="q"/>
                      </a:pP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страстность;</a:t>
                      </a:r>
                    </a:p>
                    <a:p>
                      <a:pPr marL="176213" indent="-176213">
                        <a:buFont typeface="Wingdings" pitchFamily="2" charset="2"/>
                        <a:buChar char="q"/>
                      </a:pP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выражение своего отношения к предмету речи;</a:t>
                      </a:r>
                    </a:p>
                    <a:p>
                      <a:pPr marL="176213" indent="-176213">
                        <a:buFont typeface="Wingdings" pitchFamily="2" charset="2"/>
                        <a:buChar char="q"/>
                      </a:pP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лаконичность при </a:t>
                      </a:r>
                      <a:r>
                        <a:rPr lang="ru-RU" dirty="0" err="1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информацион</a:t>
                      </a: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-ной насыщенности</a:t>
                      </a: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88900" indent="-88900">
                        <a:buFont typeface="Wingdings" pitchFamily="2" charset="2"/>
                        <a:buChar char="q"/>
                      </a:pP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Использование различных лексических пластов, в </a:t>
                      </a:r>
                      <a:r>
                        <a:rPr lang="ru-RU" dirty="0" err="1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т.ч</a:t>
                      </a: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. лексики общественно-политической и</a:t>
                      </a:r>
                      <a:r>
                        <a:rPr lang="ru-RU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экспрессивно окрашенной, фразеологизмов, пословиц и поговорок;</a:t>
                      </a:r>
                    </a:p>
                    <a:p>
                      <a:pPr marL="88900" indent="-88900">
                        <a:buFont typeface="Wingdings" pitchFamily="2" charset="2"/>
                        <a:buChar char="q"/>
                      </a:pPr>
                      <a:r>
                        <a:rPr lang="ru-RU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изобразительно-выразительные средства языка (эпитеты, метафоры, сравнения, инверсии…);</a:t>
                      </a:r>
                    </a:p>
                    <a:p>
                      <a:pPr marL="88900" indent="-88900">
                        <a:buFont typeface="Wingdings" pitchFamily="2" charset="2"/>
                        <a:buChar char="q"/>
                      </a:pPr>
                      <a:r>
                        <a:rPr lang="ru-RU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простые (полные и неполные) короткие предложения;</a:t>
                      </a:r>
                    </a:p>
                    <a:p>
                      <a:pPr marL="88900" indent="-88900">
                        <a:buFont typeface="Wingdings" pitchFamily="2" charset="2"/>
                        <a:buChar char="q"/>
                      </a:pPr>
                      <a:r>
                        <a:rPr lang="ru-RU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риторические вопросы, обращения</a:t>
                      </a:r>
                    </a:p>
                    <a:p>
                      <a:endParaRPr lang="ru-RU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9518908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70868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5. Стиль художественной литературы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5226576"/>
              </p:ext>
            </p:extLst>
          </p:nvPr>
        </p:nvGraphicFramePr>
        <p:xfrm>
          <a:off x="107504" y="1268760"/>
          <a:ext cx="8964488" cy="457200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1526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33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243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Функция, сфера</a:t>
                      </a:r>
                      <a:r>
                        <a:rPr lang="en-US" i="1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i="1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применения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Задачи речи</a:t>
                      </a: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Характерис</a:t>
                      </a:r>
                      <a:r>
                        <a:rPr lang="ru-RU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-тика высказывания</a:t>
                      </a: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Языковые</a:t>
                      </a:r>
                      <a:r>
                        <a:rPr lang="ru-RU" i="1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средства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82563" indent="-182563">
                        <a:buFont typeface="Wingdings" pitchFamily="2" charset="2"/>
                        <a:buChar char="ü"/>
                      </a:pP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Художественное воздействие (создание образа);</a:t>
                      </a:r>
                    </a:p>
                    <a:p>
                      <a:pPr marL="182563" indent="-182563">
                        <a:buFont typeface="Wingdings" pitchFamily="2" charset="2"/>
                        <a:buChar char="ü"/>
                      </a:pP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художественные произведения (рассказы, повести, романы, пьесы и пр.)</a:t>
                      </a: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Воздействие на читателя (слушателя) путём словесного художествен-</a:t>
                      </a:r>
                      <a:r>
                        <a:rPr lang="ru-RU" dirty="0" err="1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ного</a:t>
                      </a: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изображения жизни;</a:t>
                      </a:r>
                    </a:p>
                    <a:p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передача отношения </a:t>
                      </a:r>
                      <a:r>
                        <a:rPr lang="ru-RU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к окружающему миру</a:t>
                      </a:r>
                      <a:endParaRPr lang="ru-RU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182563" indent="-182563">
                        <a:buFont typeface="Wingdings" pitchFamily="2" charset="2"/>
                        <a:buChar char="ü"/>
                      </a:pP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Образность;</a:t>
                      </a:r>
                    </a:p>
                    <a:p>
                      <a:pPr marL="182563" indent="-182563">
                        <a:buFont typeface="Wingdings" pitchFamily="2" charset="2"/>
                        <a:buChar char="ü"/>
                      </a:pP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выразитель-</a:t>
                      </a:r>
                      <a:r>
                        <a:rPr lang="ru-RU" dirty="0" err="1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ность</a:t>
                      </a: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;</a:t>
                      </a:r>
                    </a:p>
                    <a:p>
                      <a:pPr marL="182563" indent="-182563">
                        <a:buFont typeface="Wingdings" pitchFamily="2" charset="2"/>
                        <a:buChar char="ü"/>
                      </a:pP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оценочный характер речи</a:t>
                      </a: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indent="182563">
                        <a:buFont typeface="Wingdings" pitchFamily="2" charset="2"/>
                        <a:buChar char="ü"/>
                      </a:pP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Сочетание особенностей различных стилей;</a:t>
                      </a:r>
                    </a:p>
                    <a:p>
                      <a:pPr marL="0" indent="0"/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широкое использование изобразительно-выразительных средств языка;</a:t>
                      </a:r>
                    </a:p>
                    <a:p>
                      <a:pPr marL="0" indent="182563">
                        <a:buFont typeface="Wingdings" pitchFamily="2" charset="2"/>
                        <a:buChar char="ü"/>
                      </a:pPr>
                      <a:r>
                        <a:rPr lang="ru-RU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привлечение лексических и синтаксических средств других стилей речи для</a:t>
                      </a:r>
                      <a:r>
                        <a:rPr lang="ru-RU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усиления выразительности</a:t>
                      </a:r>
                      <a:endParaRPr lang="ru-RU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3485103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80075" y="512676"/>
            <a:ext cx="5184576" cy="68407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ТИПЫ РЕЧИ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844824"/>
            <a:ext cx="2520000" cy="720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Повествование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300472" y="1844824"/>
            <a:ext cx="2520280" cy="720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Рассуждение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312363" y="1844824"/>
            <a:ext cx="2520000" cy="720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Описание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511520" y="1196752"/>
            <a:ext cx="3060843" cy="5388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572363" y="1196752"/>
            <a:ext cx="0" cy="5388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572643" y="1196752"/>
            <a:ext cx="2987969" cy="5388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321515" y="3086788"/>
            <a:ext cx="2520000" cy="2952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perspectiveAbove"/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Последовательные, сменяющие друг друга действия</a:t>
            </a:r>
          </a:p>
          <a:p>
            <a:pPr algn="ctr"/>
            <a:endParaRPr lang="ru-RU" i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i="1" dirty="0">
                <a:solidFill>
                  <a:schemeClr val="accent2">
                    <a:lumMod val="75000"/>
                  </a:schemeClr>
                </a:solidFill>
              </a:rPr>
              <a:t>Вопрос: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что происходит?</a:t>
            </a:r>
          </a:p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i="1" dirty="0">
                <a:solidFill>
                  <a:schemeClr val="accent2">
                    <a:lumMod val="75000"/>
                  </a:schemeClr>
                </a:solidFill>
              </a:rPr>
              <a:t>Части речи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: глагол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312643" y="3068960"/>
            <a:ext cx="2520000" cy="2952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perspectiveAbove"/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Одновременные признаки предмета, места, человека, состояния окружающей среды</a:t>
            </a:r>
          </a:p>
          <a:p>
            <a:pPr algn="ctr"/>
            <a:r>
              <a:rPr lang="ru-RU" i="1" dirty="0">
                <a:solidFill>
                  <a:schemeClr val="accent2">
                    <a:lumMod val="75000"/>
                  </a:schemeClr>
                </a:solidFill>
              </a:rPr>
              <a:t>Вопрос: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какой?</a:t>
            </a:r>
          </a:p>
          <a:p>
            <a:pPr algn="ctr"/>
            <a:r>
              <a:rPr lang="ru-RU" i="1" dirty="0">
                <a:solidFill>
                  <a:schemeClr val="accent2">
                    <a:lumMod val="75000"/>
                  </a:schemeClr>
                </a:solidFill>
              </a:rPr>
              <a:t>Части речи: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прилагательное, наречие, слова категории состояния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300752" y="3068960"/>
            <a:ext cx="2520000" cy="2952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perspectiveAbove"/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Рассуждать – значит ДОКАЗЫВАТЬ, говорить о причинах свойств, явлений.</a:t>
            </a:r>
          </a:p>
          <a:p>
            <a:pPr algn="ctr"/>
            <a:r>
              <a:rPr lang="ru-RU" i="1" dirty="0">
                <a:solidFill>
                  <a:schemeClr val="accent2">
                    <a:lumMod val="75000"/>
                  </a:schemeClr>
                </a:solidFill>
              </a:rPr>
              <a:t>Вопрос: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почему?</a:t>
            </a:r>
          </a:p>
          <a:p>
            <a:pPr algn="ctr"/>
            <a:r>
              <a:rPr lang="ru-RU" i="1" dirty="0">
                <a:solidFill>
                  <a:schemeClr val="accent2">
                    <a:lumMod val="75000"/>
                  </a:schemeClr>
                </a:solidFill>
              </a:rPr>
              <a:t>Схема рассуждения: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i="1" dirty="0">
                <a:solidFill>
                  <a:schemeClr val="accent2">
                    <a:lumMod val="75000"/>
                  </a:schemeClr>
                </a:solidFill>
              </a:rPr>
              <a:t>тезис;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i="1" dirty="0">
                <a:solidFill>
                  <a:schemeClr val="accent2">
                    <a:lumMod val="75000"/>
                  </a:schemeClr>
                </a:solidFill>
              </a:rPr>
              <a:t>аргументы (доказательства + примеры);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i="1" dirty="0">
                <a:solidFill>
                  <a:schemeClr val="accent2">
                    <a:lumMod val="75000"/>
                  </a:schemeClr>
                </a:solidFill>
              </a:rPr>
              <a:t>вывод </a:t>
            </a:r>
          </a:p>
        </p:txBody>
      </p:sp>
      <p:sp>
        <p:nvSpPr>
          <p:cNvPr id="19" name="Стрелка вниз 18"/>
          <p:cNvSpPr/>
          <p:nvPr/>
        </p:nvSpPr>
        <p:spPr>
          <a:xfrm>
            <a:off x="1367504" y="2693891"/>
            <a:ext cx="288032" cy="360040"/>
          </a:xfrm>
          <a:prstGeom prst="downArrow">
            <a:avLst/>
          </a:prstGeom>
          <a:solidFill>
            <a:schemeClr val="bg2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4428627" y="2641722"/>
            <a:ext cx="288032" cy="360040"/>
          </a:xfrm>
          <a:prstGeom prst="downArrow">
            <a:avLst/>
          </a:prstGeom>
          <a:solidFill>
            <a:schemeClr val="bg2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7416736" y="2638651"/>
            <a:ext cx="288032" cy="360040"/>
          </a:xfrm>
          <a:prstGeom prst="downArrow">
            <a:avLst/>
          </a:prstGeom>
          <a:solidFill>
            <a:schemeClr val="bg2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2199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</TotalTime>
  <Words>1678</Words>
  <Application>Microsoft Office PowerPoint</Application>
  <PresentationFormat>Экран (4:3)</PresentationFormat>
  <Paragraphs>185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Calibri</vt:lpstr>
      <vt:lpstr>Constantia</vt:lpstr>
      <vt:lpstr>Times New Roman</vt:lpstr>
      <vt:lpstr>Wingdings</vt:lpstr>
      <vt:lpstr>Wingdings 2</vt:lpstr>
      <vt:lpstr>Поток</vt:lpstr>
      <vt:lpstr>Типы и стили речи</vt:lpstr>
      <vt:lpstr>Презентация PowerPoint</vt:lpstr>
      <vt:lpstr>Выбор стиля речи</vt:lpstr>
      <vt:lpstr>1. Разговорный стиль речи</vt:lpstr>
      <vt:lpstr>2. Научный стиль речи</vt:lpstr>
      <vt:lpstr>3. Официально-деловой стиль речи</vt:lpstr>
      <vt:lpstr>4. Публицистический стиль речи</vt:lpstr>
      <vt:lpstr>5. Стиль художественной литературы</vt:lpstr>
      <vt:lpstr>Презентация PowerPoint</vt:lpstr>
      <vt:lpstr>Презентация PowerPoint</vt:lpstr>
      <vt:lpstr>Презентация PowerPoint</vt:lpstr>
      <vt:lpstr>ОПИСАНИЕ</vt:lpstr>
      <vt:lpstr>Презентация PowerPoint</vt:lpstr>
      <vt:lpstr>Презентация PowerPoint</vt:lpstr>
      <vt:lpstr>Презентация PowerPoint</vt:lpstr>
      <vt:lpstr>         Практическое задание на определение типа речи    Определить тип речи, аргументировать свой ответ примерами из текста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Типы речи</dc:title>
  <dc:creator>Ирина Николаевна</dc:creator>
  <cp:lastModifiedBy>PC-7</cp:lastModifiedBy>
  <cp:revision>33</cp:revision>
  <dcterms:created xsi:type="dcterms:W3CDTF">2013-01-11T08:04:45Z</dcterms:created>
  <dcterms:modified xsi:type="dcterms:W3CDTF">2023-10-22T12:39:16Z</dcterms:modified>
</cp:coreProperties>
</file>