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57" r:id="rId3"/>
    <p:sldId id="310" r:id="rId4"/>
    <p:sldId id="308" r:id="rId5"/>
    <p:sldId id="260" r:id="rId6"/>
    <p:sldId id="307" r:id="rId7"/>
    <p:sldId id="263" r:id="rId8"/>
    <p:sldId id="309" r:id="rId9"/>
    <p:sldId id="312" r:id="rId10"/>
    <p:sldId id="313" r:id="rId11"/>
    <p:sldId id="299" r:id="rId12"/>
  </p:sldIdLst>
  <p:sldSz cx="9144000" cy="6858000" type="screen4x3"/>
  <p:notesSz cx="6797675" cy="9926638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0000"/>
    <a:srgbClr val="99FFCC"/>
    <a:srgbClr val="357775"/>
    <a:srgbClr val="FF0066"/>
    <a:srgbClr val="FEEB38"/>
    <a:srgbClr val="D14FCB"/>
    <a:srgbClr val="FFFF99"/>
    <a:srgbClr val="C0E399"/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68D230F3-CF80-4859-8CE7-A43EE81993B5}" styleName="Светлый стиль 1 - акцент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616DA210-FB5B-4158-B5E0-FEB733F419BA}" styleName="Светлый стиль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882" autoAdjust="0"/>
    <p:restoredTop sz="94800" autoAdjust="0"/>
  </p:normalViewPr>
  <p:slideViewPr>
    <p:cSldViewPr>
      <p:cViewPr varScale="1">
        <p:scale>
          <a:sx n="84" d="100"/>
          <a:sy n="84" d="100"/>
        </p:scale>
        <p:origin x="-1392" y="-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66245FD-5CAB-4B9F-B28D-11915E37E9E7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6703A523-D019-41A8-AAF4-104D5D4FCB1B}" type="pres">
      <dgm:prSet presAssocID="{866245FD-5CAB-4B9F-B28D-11915E37E9E7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</dgm:ptLst>
  <dgm:cxnLst>
    <dgm:cxn modelId="{6EB68DAA-901C-4100-A9CC-4E62142BA085}" type="presOf" srcId="{866245FD-5CAB-4B9F-B28D-11915E37E9E7}" destId="{6703A523-D019-41A8-AAF4-104D5D4FCB1B}" srcOrd="0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318765B-8B2B-44D3-80FF-ADC76DADC075}" type="doc">
      <dgm:prSet loTypeId="urn:microsoft.com/office/officeart/2008/layout/RadialCluster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73F15694-7A3E-4603-A081-DD0F7DE51EEB}" type="pres">
      <dgm:prSet presAssocID="{A318765B-8B2B-44D3-80FF-ADC76DADC075}" presName="Name0" presStyleCnt="0">
        <dgm:presLayoutVars>
          <dgm:chMax val="1"/>
          <dgm:chPref val="1"/>
          <dgm:dir/>
          <dgm:animOne val="branch"/>
          <dgm:animLvl val="lvl"/>
        </dgm:presLayoutVars>
      </dgm:prSet>
      <dgm:spPr/>
      <dgm:t>
        <a:bodyPr/>
        <a:lstStyle/>
        <a:p>
          <a:endParaRPr lang="ru-RU"/>
        </a:p>
      </dgm:t>
    </dgm:pt>
  </dgm:ptLst>
  <dgm:cxnLst>
    <dgm:cxn modelId="{5AC52359-595D-483E-86AA-FE709F8F58E2}" type="presOf" srcId="{A318765B-8B2B-44D3-80FF-ADC76DADC075}" destId="{73F15694-7A3E-4603-A081-DD0F7DE51EEB}" srcOrd="0" destOrd="0" presId="urn:microsoft.com/office/officeart/2008/layout/RadialCluster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RadialCluster">
  <dgm:title val=""/>
  <dgm:desc val=""/>
  <dgm:catLst>
    <dgm:cat type="relationship" pri="19500"/>
    <dgm:cat type="cycle" pri="1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chMax val="1"/>
      <dgm:chPref val="1"/>
      <dgm:dir/>
      <dgm:animOne val="branch"/>
      <dgm:animLvl val="lvl"/>
    </dgm:varLst>
    <dgm:alg type="composite">
      <dgm:param type="ar" val="1.00"/>
    </dgm:alg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 ch" ptType="node node" cnt="1 0" func="cnt" op="equ" val="1">
            <dgm:constrLst>
              <dgm:constr type="l" for="ch" forName="textCenter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r" for="ch" forName="cycle_1" refType="w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5" axis="ch ch" ptType="node node" cnt="1 0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6" axis="ch ch" ptType="node node" cnt="1 0" func="cnt" op="equ" val="3">
            <dgm:choose name="Name7">
              <dgm:if name="Name8" axis="ch ch ch" ptType="node node node" st="1 2 0" cnt="1 1 0" func="cnt" op="equ" val="1">
                <dgm:choose name="Name9">
                  <dgm:if name="Name10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12">
                <dgm:choose name="Name13">
                  <dgm:if name="Name14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5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16" axis="ch ch" ptType="node node" cnt="1 0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r" for="ch" forName="cycle_2" refType="w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l" for="ch" forName="cycle_4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17" axis="ch ch" ptType="node node" cnt="1 0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r" for="ch" forName="cycle_3" refType="w" fact="0.89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l" for="ch" forName="cycle_4" refType="w" fact="0.11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18" axis="ch ch" ptType="node node" cnt="1 0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r" for="ch" forName="cycle_3" refType="w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l" for="ch" forName="cycle_6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19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r" for="ch" forName="cycle_2" refType="w" fact="0.938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r" for="ch" forName="cycle_3" refType="w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r" for="ch" forName="cycle_4" refType="w" fact="0.8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l" for="ch" forName="cycle_5" refType="w" fact="0.2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l" for="ch" forName="cycle_6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l" for="ch" forName="cycle_7" refType="w" fact="0.062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if>
      <dgm:else name="Name20">
        <dgm:choose name="Name21">
          <dgm:if name="Name22" axis="ch ch" ptType="node node" func="cnt" op="equ" val="1">
            <dgm:constrLst>
              <dgm:constr type="r" for="ch" forName="textCenter" refType="w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l" for="ch" forName="cycle_1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23" axis="ch ch" ptType="node node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24" axis="ch ch" ptType="node node" func="cnt" op="equ" val="3">
            <dgm:choose name="Name25">
              <dgm:if name="Name26" axis="ch ch ch" ptType="node node node" st="1 2 0" cnt="1 1 0" func="cnt" op="equ" val="1">
                <dgm:choose name="Name27">
                  <dgm:if name="Name28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29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30">
                <dgm:choose name="Name31">
                  <dgm:if name="Name32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33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34" axis="ch ch" ptType="node node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l" for="ch" forName="cycle_2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r" for="ch" forName="cycle_4" refType="w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35" axis="ch ch" ptType="node node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l" for="ch" forName="cycle_3" refType="w" fact="0.11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r" for="ch" forName="cycle_4" refType="w" fact="0.89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36" axis="ch ch" ptType="node node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l" for="ch" forName="cycle_3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r" for="ch" forName="cycle_6" refType="w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37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l" for="ch" forName="cycle_2" refType="w" fact="0.062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l" for="ch" forName="cycle_3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l" for="ch" forName="cycle_4" refType="w" fact="0.2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r" for="ch" forName="cycle_5" refType="w" fact="0.8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r" for="ch" forName="cycle_6" refType="w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r" for="ch" forName="cycle_7" refType="w" fact="0.938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else>
    </dgm:choose>
    <dgm:forEach name="Name38" axis="ch" ptType="node" cnt="1">
      <dgm:choose name="Name39">
        <dgm:if name="Name40" axis="des" func="maxDepth" op="lte" val="1">
          <dgm:layoutNode name="singleCycle">
            <dgm:choose name="Name41">
              <dgm:if name="Name42" axis="ch" ptType="node" func="cnt" op="equ" val="1">
                <dgm:choose name="Name43">
                  <dgm:if name="Name44" func="var" arg="dir" op="equ" val="norm">
                    <dgm:alg type="cycle">
                      <dgm:param type="stAng" val="90"/>
                      <dgm:param type="ctrShpMap" val="fNode"/>
                    </dgm:alg>
                  </dgm:if>
                  <dgm:else name="Name45">
                    <dgm:alg type="cycle">
                      <dgm:param type="stAng" val="-90"/>
                      <dgm:param type="spanAng" val="-360"/>
                      <dgm:param type="ctrShpMap" val="fNode"/>
                    </dgm:alg>
                  </dgm:else>
                </dgm:choose>
              </dgm:if>
              <dgm:else name="Name46">
                <dgm:choose name="Name47">
                  <dgm:if name="Name48" func="var" arg="dir" op="equ" val="norm">
                    <dgm:alg type="cycle">
                      <dgm:param type="ctrShpMap" val="fNode"/>
                    </dgm:alg>
                  </dgm:if>
                  <dgm:else name="Name49">
                    <dgm:alg type="cycle">
                      <dgm:param type="spanAng" val="-360"/>
                      <dgm:param type="ctrShpMap" val="fNode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hoose name="Name50">
              <dgm:if name="Name51" axis="ch" ptType="node" func="cnt" op="equ" val="0">
                <dgm:constrLst>
                  <dgm:constr type="w" for="ch" forName="singleCenter" refType="w"/>
                  <dgm:constr type="h" for="ch" forName="singleCenter" refType="w" refFor="ch" refForName="singleCenter"/>
                </dgm:constrLst>
              </dgm:if>
              <dgm:if name="Name52" axis="ch" ptType="node" func="cnt" op="equ" val="1">
                <dgm:constrLst>
                  <dgm:constr type="w" for="ch" forName="singleCenter" refType="w" fact="0.5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if>
              <dgm:else name="Name53">
                <dgm:constrLst>
                  <dgm:constr type="w" for="ch" forName="singleCenter" refType="w" fact="0.3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else>
            </dgm:choose>
            <dgm:layoutNode name="singleCenter" styleLbl="node1">
              <dgm:varLst>
                <dgm:chMax val="7"/>
                <dgm:chPref val="7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self" ptType="node"/>
              <dgm:constrLst>
                <dgm:constr type="tMarg" refType="primFontSz" fact="0.2"/>
                <dgm:constr type="bMarg" refType="primFontSz" fact="0.2"/>
                <dgm:constr type="lMarg" refType="primFontSz" fact="0.2"/>
                <dgm:constr type="rMarg" refType="primFontSz" fact="0.2"/>
              </dgm:constrLst>
              <dgm:ruleLst>
                <dgm:rule type="primFontSz" val="5" fact="NaN" max="NaN"/>
              </dgm:ruleLst>
            </dgm:layoutNode>
            <dgm:forEach name="Name54" axis="ch" cnt="21">
              <dgm:forEach name="Name55" axis="self" ptType="parTrans">
                <dgm:layoutNode name="Name56">
                  <dgm:alg type="conn">
                    <dgm:param type="dim" val="1D"/>
                    <dgm:param type="begPts" val="auto"/>
                    <dgm:param type="endPts" val="auto"/>
                    <dgm:param type="begSty" val="noArr"/>
                    <dgm:param type="endSty" val="noArr"/>
                  </dgm:alg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</dgm:layoutNode>
              </dgm:forEach>
              <dgm:forEach name="Name57" axis="self" ptType="node">
                <dgm:layoutNode name="text0" styleLbl="node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/>
                  </dgm:shape>
                  <dgm:presOf axis="desOrSelf" ptType="node"/>
                  <dgm:constrLst>
                    <dgm:constr type="userS"/>
                    <dgm:constr type="w" refType="userS"/>
                    <dgm:constr type="h" refType="w"/>
                    <dgm:constr type="tMarg" refType="primFontSz" fact="0.2"/>
                    <dgm:constr type="bMarg" refType="primFontSz" fact="0.2"/>
                    <dgm:constr type="lMarg" refType="primFontSz" fact="0.2"/>
                    <dgm:constr type="rMarg" refType="primFontSz" fact="0.2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if>
        <dgm:else name="Name58">
          <dgm:layoutNode name="textCenter" styleLbl="node1">
            <dgm:alg type="tx"/>
            <dgm:shape xmlns:r="http://schemas.openxmlformats.org/officeDocument/2006/relationships" type="roundRect" r:blip="">
              <dgm:adjLst/>
            </dgm:shape>
            <dgm:presOf axis="self" ptType="node"/>
            <dgm:constrLst>
              <dgm:constr type="tMarg" refType="primFontSz" fact="0.2"/>
              <dgm:constr type="bMarg" refType="primFontSz" fact="0.2"/>
              <dgm:constr type="lMarg" refType="primFontSz" fact="0.2"/>
              <dgm:constr type="rMarg" refType="primFontSz" fact="0.2"/>
            </dgm:constrLst>
            <dgm:ruleLst>
              <dgm:rule type="primFontSz" val="5" fact="NaN" max="NaN"/>
            </dgm:ruleLst>
          </dgm:layoutNode>
          <dgm:choose name="Name59">
            <dgm:if name="Name60" axis="ch" ptType="node" func="cnt" op="gte" val="1">
              <dgm:layoutNode name="cycle_1">
                <dgm:choose name="Name61">
                  <dgm:if name="Name62" func="var" arg="dir" op="equ" val="norm">
                    <dgm:choose name="Name63">
                      <dgm:if name="Name64" axis="ch" ptType="node" func="cnt" op="equ" val="1">
                        <dgm:choose name="Name65">
                          <dgm:if name="Name66" axis="ch ch" ptType="node node" st="1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67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68">
                            <dgm:alg type="cycle">
                              <dgm:param type="ctrShpMap" val="fNode"/>
                              <dgm:param type="stAng" val="0"/>
                              <dgm:param type="spanAng" val="180"/>
                            </dgm:alg>
                          </dgm:else>
                        </dgm:choose>
                      </dgm:if>
                      <dgm:if name="Name69" axis="ch" ptType="node" func="cnt" op="equ" val="2">
                        <dgm:choose name="Name70">
                          <dgm:if name="Name7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3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4" axis="ch" ptType="node" func="cnt" op="equ" val="3">
                        <dgm:choose name="Name75">
                          <dgm:if name="Name7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8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9" axis="ch" ptType="node" func="cnt" op="equ" val="4">
                        <dgm:choose name="Name80">
                          <dgm:if name="Name8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3">
                            <dgm:alg type="cycle">
                              <dgm:param type="ctrShpMap" val="fNode"/>
                              <dgm:param type="stAng" val="292.5"/>
                              <dgm:param type="spanAng" val="135"/>
                            </dgm:alg>
                          </dgm:else>
                        </dgm:choose>
                      </dgm:if>
                      <dgm:if name="Name84" axis="ch" ptType="node" func="cnt" op="equ" val="5">
                        <dgm:choose name="Name85">
                          <dgm:if name="Name8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89" axis="ch" ptType="node" func="cnt" op="equ" val="6">
                        <dgm:choose name="Name90">
                          <dgm:if name="Name9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94" axis="ch" ptType="node" func="cnt" op="gte" val="7">
                        <dgm:choose name="Name95">
                          <dgm:if name="Name9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99"/>
                    </dgm:choose>
                  </dgm:if>
                  <dgm:else name="Name100">
                    <dgm:choose name="Name101">
                      <dgm:if name="Name102" axis="ch" ptType="node" func="cnt" op="equ" val="1">
                        <dgm:choose name="Name103">
                          <dgm:if name="Name104" axis="ch ch" ptType="node node" st="1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05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06">
                            <dgm:alg type="cycle">
                              <dgm:param type="ctrShpMap" val="fNode"/>
                              <dgm:param type="stAng" val="0"/>
                              <dgm:param type="spanAng" val="-180"/>
                            </dgm:alg>
                          </dgm:else>
                        </dgm:choose>
                      </dgm:if>
                      <dgm:if name="Name107" axis="ch" ptType="node" func="cnt" op="equ" val="2">
                        <dgm:choose name="Name108">
                          <dgm:if name="Name10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1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2" axis="ch" ptType="node" func="cnt" op="equ" val="3">
                        <dgm:choose name="Name113">
                          <dgm:if name="Name11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6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7" axis="ch" ptType="node" func="cnt" op="equ" val="4">
                        <dgm:choose name="Name118">
                          <dgm:if name="Name11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1">
                            <dgm:alg type="cycle">
                              <dgm:param type="ctrShpMap" val="fNode"/>
                              <dgm:param type="stAng" val="67.5"/>
                              <dgm:param type="spanAng" val="-135"/>
                            </dgm:alg>
                          </dgm:else>
                        </dgm:choose>
                      </dgm:if>
                      <dgm:if name="Name122" axis="ch" ptType="node" func="cnt" op="equ" val="5">
                        <dgm:choose name="Name123">
                          <dgm:if name="Name12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27" axis="ch" ptType="node" func="cnt" op="equ" val="6">
                        <dgm:choose name="Name128">
                          <dgm:if name="Name12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32" axis="ch" ptType="node" func="cnt" op="gte" val="7">
                        <dgm:choose name="Name133">
                          <dgm:if name="Name13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137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138" axis="ch" ptType="node" cnt="1">
                  <dgm:layoutNode name="childCenter1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139" axis="ch">
                    <dgm:forEach name="Name140" axis="self" ptType="parTrans">
                      <dgm:layoutNode name="Name141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142" axis="self" ptType="node">
                      <dgm:layoutNode name="text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143" axis="ch" ptType="parTrans" cnt="1">
                <dgm:layoutNode name="Name144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1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145"/>
          </dgm:choose>
          <dgm:choose name="Name146">
            <dgm:if name="Name147" axis="ch" ptType="node" func="cnt" op="gte" val="2">
              <dgm:layoutNode name="cycle_2">
                <dgm:choose name="Name148">
                  <dgm:if name="Name149" func="var" arg="dir" op="equ" val="norm">
                    <dgm:choose name="Name150">
                      <dgm:if name="Name151" axis="ch" ptType="node" func="cnt" op="equ" val="2">
                        <dgm:choose name="Name152">
                          <dgm:if name="Name153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54" axis="ch ch" ptType="node node" st="2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155">
                            <dgm:alg type="cycle">
                              <dgm:param type="ctrShpMap" val="fNode"/>
                              <dgm:param type="stAng" val="90"/>
                              <dgm:param type="spanAng" val="180"/>
                            </dgm:alg>
                          </dgm:else>
                        </dgm:choose>
                      </dgm:if>
                      <dgm:if name="Name156" axis="ch" ptType="node" func="cnt" op="equ" val="3">
                        <dgm:choose name="Name157">
                          <dgm:if name="Name158" axis="ch ch" ptType="node node" st="2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159" axis="ch ch" ptType="node node" st="2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  <dgm:param type="horzAlign" val="r"/>
                              <dgm:param type="vertAlign" val="b"/>
                            </dgm:alg>
                          </dgm:if>
                          <dgm:else name="Name160">
                            <dgm:alg type="cycle">
                              <dgm:param type="ctrShpMap" val="fNode"/>
                              <dgm:param type="stAng" val="30"/>
                              <dgm:param type="spanAng" val="180"/>
                            </dgm:alg>
                          </dgm:else>
                        </dgm:choose>
                      </dgm:if>
                      <dgm:if name="Name161" axis="ch" ptType="node" func="cnt" op="equ" val="4">
                        <dgm:choose name="Name162">
                          <dgm:if name="Name163" axis="ch ch" ptType="node node" st="2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164" axis="ch ch" ptType="node node" st="2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165">
                            <dgm:alg type="cycle">
                              <dgm:param type="ctrShpMap" val="fNode"/>
                              <dgm:param type="stAng" val="22.5"/>
                              <dgm:param type="spanAng" val="135"/>
                            </dgm:alg>
                          </dgm:else>
                        </dgm:choose>
                      </dgm:if>
                      <dgm:if name="Name166" axis="ch" ptType="node" func="cnt" op="equ" val="5">
                        <dgm:choose name="Name167">
                          <dgm:if name="Name168" axis="ch ch" ptType="node node" st="2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169" axis="ch ch" ptType="node node" st="2 1" cnt="1 0" func="cnt" op="equ" val="2">
                            <dgm:alg type="cycle">
                              <dgm:param type="ctrShpMap" val="fNode"/>
                              <dgm:param type="stAng" val="27"/>
                              <dgm:param type="spanAng" val="90"/>
                            </dgm:alg>
                          </dgm:if>
                          <dgm:else name="Name17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1" axis="ch" ptType="node" func="cnt" op="equ" val="6">
                        <dgm:choose name="Name172">
                          <dgm:if name="Name173" axis="ch ch" ptType="node node" st="2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174" axis="ch ch" ptType="node node" st="2 1" cnt="1 0" func="cnt" op="equ" val="2">
                            <dgm:alg type="cycle">
                              <dgm:param type="ctrShpMap" val="fNode"/>
                              <dgm:param type="stAng" val="15"/>
                              <dgm:param type="spanAng" val="90"/>
                            </dgm:alg>
                          </dgm:if>
                          <dgm:else name="Name175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6" axis="ch" ptType="node" func="cnt" op="gte" val="7">
                        <dgm:choose name="Name177">
                          <dgm:if name="Name178" axis="ch ch" ptType="node node" st="2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179" axis="ch ch" ptType="node node" st="2 1" cnt="1 0" func="cnt" op="equ" val="2">
                            <dgm:alg type="cycle">
                              <dgm:param type="ctrShpMap" val="fNode"/>
                              <dgm:param type="stAng" val="6"/>
                              <dgm:param type="spanAng" val="90"/>
                            </dgm:alg>
                          </dgm:if>
                          <dgm:else name="Name18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181"/>
                    </dgm:choose>
                  </dgm:if>
                  <dgm:else name="Name182">
                    <dgm:choose name="Name183">
                      <dgm:if name="Name184" axis="ch" ptType="node" func="cnt" op="equ" val="2">
                        <dgm:choose name="Name185">
                          <dgm:if name="Name186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87" axis="ch ch" ptType="node node" st="2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188">
                            <dgm:alg type="cycle">
                              <dgm:param type="ctrShpMap" val="fNode"/>
                              <dgm:param type="stAng" val="270"/>
                              <dgm:param type="spanAng" val="-180"/>
                            </dgm:alg>
                          </dgm:else>
                        </dgm:choose>
                      </dgm:if>
                      <dgm:if name="Name189" axis="ch" ptType="node" func="cnt" op="equ" val="3">
                        <dgm:choose name="Name190">
                          <dgm:if name="Name191" axis="ch ch" ptType="node node" st="2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192" axis="ch ch" ptType="node node" st="2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  <dgm:param type="horzAlign" val="l"/>
                              <dgm:param type="vertAlign" val="b"/>
                            </dgm:alg>
                          </dgm:if>
                          <dgm:else name="Name193">
                            <dgm:alg type="cycle">
                              <dgm:param type="ctrShpMap" val="fNode"/>
                              <dgm:param type="stAng" val="330"/>
                              <dgm:param type="spanAng" val="-180"/>
                            </dgm:alg>
                          </dgm:else>
                        </dgm:choose>
                      </dgm:if>
                      <dgm:if name="Name194" axis="ch" ptType="node" func="cnt" op="equ" val="4">
                        <dgm:choose name="Name195">
                          <dgm:if name="Name196" axis="ch ch" ptType="node node" st="2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97" axis="ch ch" ptType="node node" st="2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98">
                            <dgm:alg type="cycle">
                              <dgm:param type="ctrShpMap" val="fNode"/>
                              <dgm:param type="stAng" val="337.5"/>
                              <dgm:param type="spanAng" val="-135"/>
                            </dgm:alg>
                          </dgm:else>
                        </dgm:choose>
                      </dgm:if>
                      <dgm:if name="Name199" axis="ch" ptType="node" func="cnt" op="equ" val="5">
                        <dgm:choose name="Name200">
                          <dgm:if name="Name201" axis="ch ch" ptType="node node" st="2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202" axis="ch ch" ptType="node node" st="2 1" cnt="1 0" func="cnt" op="equ" val="2">
                            <dgm:alg type="cycle">
                              <dgm:param type="ctrShpMap" val="fNode"/>
                              <dgm:param type="stAng" val="333"/>
                              <dgm:param type="spanAng" val="-90"/>
                            </dgm:alg>
                          </dgm:if>
                          <dgm:else name="Name20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4" axis="ch" ptType="node" func="cnt" op="equ" val="6">
                        <dgm:choose name="Name205">
                          <dgm:if name="Name206" axis="ch ch" ptType="node node" st="2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207" axis="ch ch" ptType="node node" st="2 1" cnt="1 0" func="cnt" op="equ" val="2">
                            <dgm:alg type="cycle">
                              <dgm:param type="ctrShpMap" val="fNode"/>
                              <dgm:param type="stAng" val="345"/>
                              <dgm:param type="spanAng" val="-90"/>
                            </dgm:alg>
                          </dgm:if>
                          <dgm:else name="Name20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9" axis="ch" ptType="node" func="cnt" op="gte" val="7">
                        <dgm:choose name="Name210">
                          <dgm:if name="Name211" axis="ch ch" ptType="node node" st="2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212" axis="ch ch" ptType="node node" st="2 1" cnt="1 0" func="cnt" op="equ" val="2">
                            <dgm:alg type="cycle">
                              <dgm:param type="ctrShpMap" val="fNode"/>
                              <dgm:param type="stAng" val="353"/>
                              <dgm:param type="spanAng" val="-90"/>
                            </dgm:alg>
                          </dgm:if>
                          <dgm:else name="Name21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14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15" axis="ch" ptType="node" st="2" cnt="1">
                  <dgm:layoutNode name="childCenter2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16" axis="ch">
                    <dgm:forEach name="Name217" axis="self" ptType="parTrans">
                      <dgm:layoutNode name="Name218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19" axis="self" ptType="node">
                      <dgm:layoutNode name="text2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20" axis="ch" ptType="parTrans" st="2" cnt="1">
                <dgm:layoutNode name="Name221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22"/>
          </dgm:choose>
          <dgm:choose name="Name223">
            <dgm:if name="Name224" axis="ch" ptType="node" func="cnt" op="gte" val="3">
              <dgm:layoutNode name="cycle_3">
                <dgm:choose name="Name225">
                  <dgm:if name="Name226" func="var" arg="dir" op="equ" val="norm">
                    <dgm:choose name="Name227">
                      <dgm:if name="Name228" axis="ch" ptType="node" func="cnt" op="equ" val="3">
                        <dgm:choose name="Name229">
                          <dgm:if name="Name230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231" axis="ch ch" ptType="node node" st="3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  <dgm:param type="horzAlign" val="l"/>
                              <dgm:param type="vertAlign" val="b"/>
                            </dgm:alg>
                          </dgm:if>
                          <dgm:else name="Name232">
                            <dgm:alg type="cycle">
                              <dgm:param type="ctrShpMap" val="fNode"/>
                              <dgm:param type="stAng" val="150"/>
                              <dgm:param type="spanAng" val="180"/>
                            </dgm:alg>
                          </dgm:else>
                        </dgm:choose>
                      </dgm:if>
                      <dgm:if name="Name233" axis="ch" ptType="node" func="cnt" op="equ" val="4">
                        <dgm:choose name="Name234">
                          <dgm:if name="Name235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36" axis="ch ch" ptType="node node" st="3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237">
                            <dgm:alg type="cycle">
                              <dgm:param type="ctrShpMap" val="fNode"/>
                              <dgm:param type="stAng" val="112.5"/>
                              <dgm:param type="spanAng" val="135"/>
                            </dgm:alg>
                          </dgm:else>
                        </dgm:choose>
                      </dgm:if>
                      <dgm:if name="Name238" axis="ch" ptType="node" func="cnt" op="equ" val="5">
                        <dgm:choose name="Name239">
                          <dgm:if name="Name240" axis="ch ch" ptType="node node" st="3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241" axis="ch ch" ptType="node node" st="3 1" cnt="1 0" func="cnt" op="equ" val="2">
                            <dgm:alg type="cycle">
                              <dgm:param type="ctrShpMap" val="fNode"/>
                              <dgm:param type="stAng" val="99"/>
                              <dgm:param type="spanAng" val="90"/>
                            </dgm:alg>
                          </dgm:if>
                          <dgm:else name="Name24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3" axis="ch" ptType="node" func="cnt" op="equ" val="6">
                        <dgm:choose name="Name244">
                          <dgm:if name="Name245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246" axis="ch ch" ptType="node node" st="3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</dgm:alg>
                          </dgm:if>
                          <dgm:else name="Name247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8" axis="ch" ptType="node" func="cnt" op="gte" val="7">
                        <dgm:choose name="Name249">
                          <dgm:if name="Name250" axis="ch ch" ptType="node node" st="3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251" axis="ch ch" ptType="node node" st="3 1" cnt="1 0" func="cnt" op="equ" val="2">
                            <dgm:alg type="cycle">
                              <dgm:param type="ctrShpMap" val="fNode"/>
                              <dgm:param type="stAng" val="57"/>
                              <dgm:param type="spanAng" val="90"/>
                            </dgm:alg>
                          </dgm:if>
                          <dgm:else name="Name25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253"/>
                    </dgm:choose>
                  </dgm:if>
                  <dgm:else name="Name254">
                    <dgm:choose name="Name255">
                      <dgm:if name="Name256" axis="ch" ptType="node" func="cnt" op="equ" val="3">
                        <dgm:choose name="Name257">
                          <dgm:if name="Name258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259" axis="ch ch" ptType="node node" st="3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  <dgm:param type="horzAlign" val="r"/>
                              <dgm:param type="vertAlign" val="b"/>
                            </dgm:alg>
                          </dgm:if>
                          <dgm:else name="Name260">
                            <dgm:alg type="cycle">
                              <dgm:param type="ctrShpMap" val="fNode"/>
                              <dgm:param type="stAng" val="210"/>
                              <dgm:param type="spanAng" val="-180"/>
                            </dgm:alg>
                          </dgm:else>
                        </dgm:choose>
                      </dgm:if>
                      <dgm:if name="Name261" axis="ch" ptType="node" func="cnt" op="equ" val="4">
                        <dgm:choose name="Name262">
                          <dgm:if name="Name263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64" axis="ch ch" ptType="node node" st="3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265">
                            <dgm:alg type="cycle">
                              <dgm:param type="ctrShpMap" val="fNode"/>
                              <dgm:param type="stAng" val="247.5"/>
                              <dgm:param type="spanAng" val="-135"/>
                            </dgm:alg>
                          </dgm:else>
                        </dgm:choose>
                      </dgm:if>
                      <dgm:if name="Name266" axis="ch" ptType="node" func="cnt" op="equ" val="5">
                        <dgm:choose name="Name267">
                          <dgm:if name="Name268" axis="ch ch" ptType="node node" st="3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269" axis="ch ch" ptType="node node" st="3 1" cnt="1 0" func="cnt" op="equ" val="2">
                            <dgm:alg type="cycle">
                              <dgm:param type="ctrShpMap" val="fNode"/>
                              <dgm:param type="stAng" val="261"/>
                              <dgm:param type="spanAng" val="-90"/>
                            </dgm:alg>
                          </dgm:if>
                          <dgm:else name="Name27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1" axis="ch" ptType="node" func="cnt" op="equ" val="6">
                        <dgm:choose name="Name272">
                          <dgm:if name="Name273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274" axis="ch ch" ptType="node node" st="3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</dgm:alg>
                          </dgm:if>
                          <dgm:else name="Name275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6" axis="ch" ptType="node" func="cnt" op="gte" val="7">
                        <dgm:choose name="Name277">
                          <dgm:if name="Name278" axis="ch ch" ptType="node node" st="3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279" axis="ch ch" ptType="node node" st="3 1" cnt="1 0" func="cnt" op="equ" val="2">
                            <dgm:alg type="cycle">
                              <dgm:param type="ctrShpMap" val="fNode"/>
                              <dgm:param type="stAng" val="302"/>
                              <dgm:param type="spanAng" val="-90"/>
                            </dgm:alg>
                          </dgm:if>
                          <dgm:else name="Name28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81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82" axis="ch" ptType="node" st="3" cnt="1">
                  <dgm:layoutNode name="childCenter3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83" axis="ch">
                    <dgm:forEach name="Name284" axis="self" ptType="parTrans">
                      <dgm:layoutNode name="Name285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86" axis="self" ptType="node">
                      <dgm:layoutNode name="text3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87" axis="ch" ptType="parTrans" st="3" cnt="1">
                <dgm:layoutNode name="Name288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3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89"/>
          </dgm:choose>
          <dgm:choose name="Name290">
            <dgm:if name="Name291" axis="ch" ptType="node" func="cnt" op="gte" val="4">
              <dgm:layoutNode name="cycle_4">
                <dgm:choose name="Name292">
                  <dgm:if name="Name293" func="var" arg="dir" op="equ" val="norm">
                    <dgm:choose name="Name294">
                      <dgm:if name="Name295" axis="ch" ptType="node" func="cnt" op="equ" val="4">
                        <dgm:choose name="Name296">
                          <dgm:if name="Name297" axis="ch ch" ptType="node node" st="4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298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90"/>
                            </dgm:alg>
                          </dgm:if>
                          <dgm:else name="Name299">
                            <dgm:alg type="cycle">
                              <dgm:param type="ctrShpMap" val="fNode"/>
                              <dgm:param type="stAng" val="202.5"/>
                              <dgm:param type="spanAng" val="135"/>
                            </dgm:alg>
                          </dgm:else>
                        </dgm:choose>
                      </dgm:if>
                      <dgm:if name="Name300" axis="ch" ptType="node" func="cnt" op="equ" val="5">
                        <dgm:choose name="Name301">
                          <dgm:if name="Name302" axis="ch ch" ptType="node node" st="4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303" axis="ch ch" ptType="node node" st="4 1" cnt="1 0" func="cnt" op="equ" val="2">
                            <dgm:alg type="cycle">
                              <dgm:param type="ctrShpMap" val="fNode"/>
                              <dgm:param type="stAng" val="171"/>
                              <dgm:param type="spanAng" val="90"/>
                            </dgm:alg>
                          </dgm:if>
                          <dgm:else name="Name30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05" axis="ch" ptType="node" func="cnt" op="equ" val="6">
                        <dgm:choose name="Name306">
                          <dgm:if name="Name307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08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309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10" axis="ch" ptType="node" func="cnt" op="gte" val="7">
                        <dgm:choose name="Name311">
                          <dgm:if name="Name312" axis="ch ch" ptType="node node" st="4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13" axis="ch ch" ptType="node node" st="4 1" cnt="1 0" func="cnt" op="equ" val="2">
                            <dgm:alg type="cycle">
                              <dgm:param type="ctrShpMap" val="fNode"/>
                              <dgm:param type="stAng" val="109"/>
                              <dgm:param type="spanAng" val="90"/>
                            </dgm:alg>
                          </dgm:if>
                          <dgm:else name="Name31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15"/>
                    </dgm:choose>
                  </dgm:if>
                  <dgm:else name="Name316">
                    <dgm:choose name="Name317">
                      <dgm:if name="Name318" axis="ch" ptType="node" func="cnt" op="equ" val="4">
                        <dgm:choose name="Name319">
                          <dgm:if name="Name320" axis="ch ch" ptType="node node" st="4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321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-90"/>
                            </dgm:alg>
                          </dgm:if>
                          <dgm:else name="Name322">
                            <dgm:alg type="cycle">
                              <dgm:param type="ctrShpMap" val="fNode"/>
                              <dgm:param type="stAng" val="157.5"/>
                              <dgm:param type="spanAng" val="-135"/>
                            </dgm:alg>
                          </dgm:else>
                        </dgm:choose>
                      </dgm:if>
                      <dgm:if name="Name323" axis="ch" ptType="node" func="cnt" op="equ" val="5">
                        <dgm:choose name="Name324">
                          <dgm:if name="Name325" axis="ch ch" ptType="node node" st="4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326" axis="ch ch" ptType="node node" st="4 1" cnt="1 0" func="cnt" op="equ" val="2">
                            <dgm:alg type="cycle">
                              <dgm:param type="ctrShpMap" val="fNode"/>
                              <dgm:param type="stAng" val="189"/>
                              <dgm:param type="spanAng" val="-90"/>
                            </dgm:alg>
                          </dgm:if>
                          <dgm:else name="Name32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28" axis="ch" ptType="node" func="cnt" op="equ" val="6">
                        <dgm:choose name="Name329">
                          <dgm:if name="Name330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31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332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33" axis="ch" ptType="node" func="cnt" op="gte" val="7">
                        <dgm:choose name="Name334">
                          <dgm:if name="Name335" axis="ch ch" ptType="node node" st="4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36" axis="ch ch" ptType="node node" st="4 1" cnt="1 0" func="cnt" op="equ" val="2">
                            <dgm:alg type="cycle">
                              <dgm:param type="ctrShpMap" val="fNode"/>
                              <dgm:param type="stAng" val="250"/>
                              <dgm:param type="spanAng" val="-90"/>
                            </dgm:alg>
                          </dgm:if>
                          <dgm:else name="Name33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38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39" axis="ch" ptType="node" st="4" cnt="1">
                  <dgm:layoutNode name="childCenter4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40" axis="ch">
                    <dgm:forEach name="Name341" axis="self" ptType="parTrans">
                      <dgm:layoutNode name="Name342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43" axis="self" ptType="node">
                      <dgm:layoutNode name="text4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44" axis="ch" ptType="parTrans" st="4" cnt="1">
                <dgm:layoutNode name="Name345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4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46"/>
          </dgm:choose>
          <dgm:choose name="Name347">
            <dgm:if name="Name348" axis="ch" ptType="node" func="cnt" op="gte" val="5">
              <dgm:layoutNode name="cycle_5">
                <dgm:choose name="Name349">
                  <dgm:if name="Name350" func="var" arg="dir" op="equ" val="norm">
                    <dgm:choose name="Name351">
                      <dgm:if name="Name352" axis="ch" ptType="node" func="cnt" op="equ" val="5">
                        <dgm:choose name="Name353">
                          <dgm:if name="Name354" axis="ch ch" ptType="node node" st="5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355" axis="ch ch" ptType="node node" st="5 1" cnt="1 0" func="cnt" op="equ" val="2">
                            <dgm:alg type="cycle">
                              <dgm:param type="ctrShpMap" val="fNode"/>
                              <dgm:param type="stAng" val="243"/>
                              <dgm:param type="spanAng" val="90"/>
                            </dgm:alg>
                          </dgm:if>
                          <dgm:else name="Name35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57" axis="ch" ptType="node" func="cnt" op="equ" val="6">
                        <dgm:choose name="Name358">
                          <dgm:if name="Name359" axis="ch ch" ptType="node node" st="5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360" axis="ch ch" ptType="node node" st="5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</dgm:alg>
                          </dgm:if>
                          <dgm:else name="Name361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62" axis="ch" ptType="node" func="cnt" op="gte" val="7">
                        <dgm:choose name="Name363">
                          <dgm:if name="Name364" axis="ch ch" ptType="node node" st="5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65" axis="ch ch" ptType="node node" st="5 1" cnt="1 0" func="cnt" op="equ" val="2">
                            <dgm:alg type="cycle">
                              <dgm:param type="ctrShpMap" val="fNode"/>
                              <dgm:param type="stAng" val="160"/>
                              <dgm:param type="spanAng" val="90"/>
                            </dgm:alg>
                          </dgm:if>
                          <dgm:else name="Name36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67"/>
                    </dgm:choose>
                  </dgm:if>
                  <dgm:else name="Name368">
                    <dgm:choose name="Name369">
                      <dgm:if name="Name370" axis="ch" ptType="node" func="cnt" op="equ" val="5">
                        <dgm:choose name="Name371">
                          <dgm:if name="Name372" axis="ch ch" ptType="node node" st="5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373" axis="ch ch" ptType="node node" st="5 1" cnt="1 0" func="cnt" op="equ" val="2">
                            <dgm:alg type="cycle">
                              <dgm:param type="ctrShpMap" val="fNode"/>
                              <dgm:param type="stAng" val="117"/>
                              <dgm:param type="spanAng" val="-90"/>
                            </dgm:alg>
                          </dgm:if>
                          <dgm:else name="Name37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75" axis="ch" ptType="node" func="cnt" op="equ" val="6">
                        <dgm:choose name="Name376">
                          <dgm:if name="Name377" axis="ch ch" ptType="node node" st="5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378" axis="ch ch" ptType="node node" st="5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</dgm:alg>
                          </dgm:if>
                          <dgm:else name="Name379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80" axis="ch" ptType="node" func="cnt" op="gte" val="7">
                        <dgm:choose name="Name381">
                          <dgm:if name="Name382" axis="ch ch" ptType="node node" st="5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83" axis="ch ch" ptType="node node" st="5 1" cnt="1 0" func="cnt" op="equ" val="2">
                            <dgm:alg type="cycle">
                              <dgm:param type="ctrShpMap" val="fNode"/>
                              <dgm:param type="stAng" val="199"/>
                              <dgm:param type="spanAng" val="-90"/>
                            </dgm:alg>
                          </dgm:if>
                          <dgm:else name="Name38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85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86" axis="ch" ptType="node" st="5" cnt="1">
                  <dgm:layoutNode name="childCenter5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87" axis="ch">
                    <dgm:forEach name="Name388" axis="self" ptType="parTrans">
                      <dgm:layoutNode name="Name389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90" axis="self" ptType="node">
                      <dgm:layoutNode name="text5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91" axis="ch" ptType="parTrans" st="5" cnt="1">
                <dgm:layoutNode name="Name392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5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93"/>
          </dgm:choose>
          <dgm:choose name="Name394">
            <dgm:if name="Name395" axis="ch" ptType="node" func="cnt" op="gte" val="6">
              <dgm:layoutNode name="cycle_6">
                <dgm:choose name="Name396">
                  <dgm:if name="Name397" func="var" arg="dir" op="equ" val="norm">
                    <dgm:choose name="Name398">
                      <dgm:if name="Name399" axis="ch" ptType="node" func="cnt" op="equ" val="6">
                        <dgm:choose name="Name400">
                          <dgm:if name="Name401" axis="ch ch" ptType="node node" st="6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402" axis="ch ch" ptType="node node" st="6 1" cnt="1 0" func="cnt" op="equ" val="2">
                            <dgm:alg type="cycle">
                              <dgm:param type="ctrShpMap" val="fNode"/>
                              <dgm:param type="stAng" val="255"/>
                              <dgm:param type="spanAng" val="90"/>
                            </dgm:alg>
                          </dgm:if>
                          <dgm:else name="Name40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404" axis="ch" ptType="node" func="cnt" op="gte" val="7">
                        <dgm:choose name="Name405">
                          <dgm:if name="Name406" axis="ch ch" ptType="node node" st="6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407" axis="ch ch" ptType="node node" st="6 1" cnt="1 0" func="cnt" op="equ" val="2">
                            <dgm:alg type="cycle">
                              <dgm:param type="ctrShpMap" val="fNode"/>
                              <dgm:param type="stAng" val="212"/>
                              <dgm:param type="spanAng" val="90"/>
                            </dgm:alg>
                          </dgm:if>
                          <dgm:else name="Name40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09"/>
                    </dgm:choose>
                  </dgm:if>
                  <dgm:else name="Name410">
                    <dgm:choose name="Name411">
                      <dgm:if name="Name412" axis="ch" ptType="node" func="cnt" op="equ" val="6">
                        <dgm:choose name="Name413">
                          <dgm:if name="Name414" axis="ch ch" ptType="node node" st="6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415" axis="ch ch" ptType="node node" st="6 1" cnt="1 0" func="cnt" op="equ" val="2">
                            <dgm:alg type="cycle">
                              <dgm:param type="ctrShpMap" val="fNode"/>
                              <dgm:param type="stAng" val="105"/>
                              <dgm:param type="spanAng" val="-90"/>
                            </dgm:alg>
                          </dgm:if>
                          <dgm:else name="Name41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417" axis="ch" ptType="node" func="cnt" op="gte" val="7">
                        <dgm:choose name="Name418">
                          <dgm:if name="Name419" axis="ch ch" ptType="node node" st="6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420" axis="ch ch" ptType="node node" st="6 1" cnt="1 0" func="cnt" op="equ" val="2">
                            <dgm:alg type="cycle">
                              <dgm:param type="ctrShpMap" val="fNode"/>
                              <dgm:param type="stAng" val="147"/>
                              <dgm:param type="spanAng" val="-90"/>
                            </dgm:alg>
                          </dgm:if>
                          <dgm:else name="Name42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22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23" axis="ch" ptType="node" st="6" cnt="1">
                  <dgm:layoutNode name="childCenter6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24" axis="ch">
                    <dgm:forEach name="Name425" axis="self" ptType="parTrans">
                      <dgm:layoutNode name="Name426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27" axis="self" ptType="node">
                      <dgm:layoutNode name="text6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28" axis="ch" ptType="parTrans" st="6" cnt="1">
                <dgm:layoutNode name="Name429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6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30"/>
          </dgm:choose>
          <dgm:choose name="Name431">
            <dgm:if name="Name432" axis="ch" ptType="node" func="cnt" op="gte" val="7">
              <dgm:layoutNode name="cycle_7">
                <dgm:choose name="Name433">
                  <dgm:if name="Name434" func="var" arg="dir" op="equ" val="norm">
                    <dgm:choose name="Name435">
                      <dgm:if name="Name436" axis="ch" ptType="node" func="cnt" op="gte" val="7">
                        <dgm:choose name="Name437">
                          <dgm:if name="Name438" axis="ch ch" ptType="node node" st="7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439" axis="ch ch" ptType="node node" st="7 1" cnt="1 0" func="cnt" op="equ" val="2">
                            <dgm:alg type="cycle">
                              <dgm:param type="ctrShpMap" val="fNode"/>
                              <dgm:param type="stAng" val="263"/>
                              <dgm:param type="spanAng" val="90"/>
                            </dgm:alg>
                          </dgm:if>
                          <dgm:else name="Name44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41"/>
                    </dgm:choose>
                  </dgm:if>
                  <dgm:else name="Name442">
                    <dgm:choose name="Name443">
                      <dgm:if name="Name444" axis="ch" ptType="node" func="cnt" op="gte" val="7">
                        <dgm:choose name="Name445">
                          <dgm:if name="Name446" axis="ch ch" ptType="node node" st="7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447" axis="ch ch" ptType="node node" st="7 1" cnt="1 0" func="cnt" op="equ" val="2">
                            <dgm:alg type="cycle">
                              <dgm:param type="ctrShpMap" val="fNode"/>
                              <dgm:param type="stAng" val="96"/>
                              <dgm:param type="spanAng" val="-90"/>
                            </dgm:alg>
                          </dgm:if>
                          <dgm:else name="Name44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49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50" axis="ch" ptType="node" st="7" cnt="1">
                  <dgm:layoutNode name="childCenter7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51" axis="ch">
                    <dgm:forEach name="Name452" axis="self" ptType="parTrans">
                      <dgm:layoutNode name="Name453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54" axis="self" ptType="node">
                      <dgm:layoutNode name="text7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55" axis="ch" ptType="parTrans" st="7" cnt="1">
                <dgm:layoutNode name="Name456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7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5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C0734DC-88D5-4477-8EA2-54C36C580A9B}" type="datetimeFigureOut">
              <a:rPr lang="ru-RU" smtClean="0"/>
              <a:t>08.12.2023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303F19-9F06-49BB-B69A-11F83A5882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03452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12/8/2023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12/8/2023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12/8/2023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12/8/2023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13" Type="http://schemas.openxmlformats.org/officeDocument/2006/relationships/image" Target="../media/image20.jpeg"/><Relationship Id="rId3" Type="http://schemas.openxmlformats.org/officeDocument/2006/relationships/image" Target="../media/image10.jpeg"/><Relationship Id="rId7" Type="http://schemas.openxmlformats.org/officeDocument/2006/relationships/image" Target="../media/image14.png"/><Relationship Id="rId12" Type="http://schemas.openxmlformats.org/officeDocument/2006/relationships/image" Target="../media/image19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11" Type="http://schemas.openxmlformats.org/officeDocument/2006/relationships/image" Target="../media/image18.jpeg"/><Relationship Id="rId5" Type="http://schemas.openxmlformats.org/officeDocument/2006/relationships/image" Target="../media/image12.jpeg"/><Relationship Id="rId10" Type="http://schemas.openxmlformats.org/officeDocument/2006/relationships/image" Target="../media/image17.jpeg"/><Relationship Id="rId4" Type="http://schemas.openxmlformats.org/officeDocument/2006/relationships/image" Target="../media/image11.jpeg"/><Relationship Id="rId9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57200"/>
            <a:ext cx="8077200" cy="2609850"/>
          </a:xfrm>
        </p:spPr>
        <p:txBody>
          <a:bodyPr>
            <a:noAutofit/>
          </a:bodyPr>
          <a:lstStyle/>
          <a:p>
            <a:r>
              <a:rPr lang="ru-RU" sz="3600" b="1" dirty="0" err="1" smtClean="0">
                <a:latin typeface="Sitka Heading" pitchFamily="2" charset="0"/>
              </a:rPr>
              <a:t>Квест-игра</a:t>
            </a:r>
            <a:r>
              <a:rPr lang="ru-RU" sz="3600" b="1" dirty="0" smtClean="0">
                <a:latin typeface="Sitka Heading" pitchFamily="2" charset="0"/>
              </a:rPr>
              <a:t>  как  </a:t>
            </a:r>
            <a:r>
              <a:rPr lang="ru-RU" sz="3600" b="1" dirty="0">
                <a:latin typeface="Sitka Heading" pitchFamily="2" charset="0"/>
              </a:rPr>
              <a:t>инновационная форма организации </a:t>
            </a:r>
            <a:r>
              <a:rPr lang="ru-RU" sz="3600" b="1" dirty="0" smtClean="0">
                <a:latin typeface="Sitka Heading" pitchFamily="2" charset="0"/>
              </a:rPr>
              <a:t> предметно-практической </a:t>
            </a:r>
            <a:r>
              <a:rPr lang="ru-RU" sz="3600" b="1" dirty="0">
                <a:latin typeface="Sitka Heading" pitchFamily="2" charset="0"/>
              </a:rPr>
              <a:t>среды для обучающихся с ТМНР, РАС в условиях школы-интерната.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953000" y="4415409"/>
            <a:ext cx="3962400" cy="1752600"/>
          </a:xfrm>
        </p:spPr>
        <p:txBody>
          <a:bodyPr>
            <a:normAutofit fontScale="55000" lnSpcReduction="20000"/>
          </a:bodyPr>
          <a:lstStyle/>
          <a:p>
            <a:r>
              <a:rPr lang="ru-RU" sz="2800" b="1" i="1" dirty="0" smtClean="0">
                <a:solidFill>
                  <a:schemeClr val="accent6">
                    <a:lumMod val="50000"/>
                  </a:schemeClr>
                </a:solidFill>
                <a:latin typeface="Georgia" pitchFamily="18" charset="0"/>
              </a:rPr>
              <a:t>                </a:t>
            </a:r>
          </a:p>
          <a:p>
            <a:r>
              <a:rPr lang="ru-RU" sz="2800" b="1" i="1" dirty="0" smtClean="0">
                <a:solidFill>
                  <a:schemeClr val="accent6">
                    <a:lumMod val="50000"/>
                  </a:schemeClr>
                </a:solidFill>
                <a:latin typeface="Georgia" pitchFamily="18" charset="0"/>
              </a:rPr>
              <a:t>  </a:t>
            </a:r>
            <a:r>
              <a:rPr lang="ru-RU" sz="2800" i="1" dirty="0">
                <a:solidFill>
                  <a:schemeClr val="accent6">
                    <a:lumMod val="50000"/>
                  </a:schemeClr>
                </a:solidFill>
                <a:latin typeface="Georgia" pitchFamily="18" charset="0"/>
              </a:rPr>
              <a:t>Савина Татьяна Михайловна,</a:t>
            </a:r>
          </a:p>
          <a:p>
            <a:r>
              <a:rPr lang="ru-RU" sz="2800" i="1" dirty="0">
                <a:solidFill>
                  <a:schemeClr val="accent6">
                    <a:lumMod val="50000"/>
                  </a:schemeClr>
                </a:solidFill>
                <a:latin typeface="Georgia" pitchFamily="18" charset="0"/>
              </a:rPr>
              <a:t> учитель – дефектолог, </a:t>
            </a:r>
            <a:r>
              <a:rPr lang="ru-RU" sz="2800" i="1" dirty="0" err="1">
                <a:solidFill>
                  <a:schemeClr val="accent6">
                    <a:lumMod val="50000"/>
                  </a:schemeClr>
                </a:solidFill>
                <a:latin typeface="Georgia" pitchFamily="18" charset="0"/>
              </a:rPr>
              <a:t>олигофренопедагог</a:t>
            </a:r>
            <a:r>
              <a:rPr lang="ru-RU" sz="2800" i="1" dirty="0">
                <a:solidFill>
                  <a:schemeClr val="accent6">
                    <a:lumMod val="50000"/>
                  </a:schemeClr>
                </a:solidFill>
                <a:latin typeface="Georgia" pitchFamily="18" charset="0"/>
              </a:rPr>
              <a:t>, </a:t>
            </a:r>
          </a:p>
          <a:p>
            <a:r>
              <a:rPr lang="ru-RU" sz="2800" i="1" dirty="0">
                <a:solidFill>
                  <a:schemeClr val="accent6">
                    <a:lumMod val="50000"/>
                  </a:schemeClr>
                </a:solidFill>
                <a:latin typeface="Georgia" pitchFamily="18" charset="0"/>
              </a:rPr>
              <a:t>высшая квалификационная категория.</a:t>
            </a:r>
          </a:p>
          <a:p>
            <a:r>
              <a:rPr lang="ru-RU" sz="2800" i="1" dirty="0">
                <a:solidFill>
                  <a:schemeClr val="accent6">
                    <a:lumMod val="50000"/>
                  </a:schemeClr>
                </a:solidFill>
                <a:latin typeface="Georgia" pitchFamily="18" charset="0"/>
              </a:rPr>
              <a:t>ГКОУ школа-интернат № 2 г. Сочи</a:t>
            </a:r>
          </a:p>
          <a:p>
            <a:endParaRPr lang="ru-RU" sz="2800" b="1" i="1" dirty="0">
              <a:solidFill>
                <a:schemeClr val="accent6">
                  <a:lumMod val="50000"/>
                </a:schemeClr>
              </a:solidFill>
              <a:latin typeface="Georgia" pitchFamily="18" charset="0"/>
            </a:endParaRPr>
          </a:p>
        </p:txBody>
      </p:sp>
      <p:pic>
        <p:nvPicPr>
          <p:cNvPr id="4" name="Рисунок 3" descr="https://res.cloudinary.com/pandoraboxby/image/upload/c_scale,w_1366/v1/child-treasuries/005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86351">
            <a:off x="85442" y="3055369"/>
            <a:ext cx="4414230" cy="36636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504056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latin typeface="Segoe Script" pitchFamily="66" charset="0"/>
                <a:cs typeface="Times New Roman" pitchFamily="18" charset="0"/>
              </a:rPr>
              <a:t>Вывод. Преимущества </a:t>
            </a:r>
            <a:r>
              <a:rPr lang="ru-RU" sz="2400" b="1" dirty="0" err="1">
                <a:latin typeface="Segoe Script" pitchFamily="66" charset="0"/>
                <a:cs typeface="Times New Roman" pitchFamily="18" charset="0"/>
              </a:rPr>
              <a:t>квест</a:t>
            </a:r>
            <a:r>
              <a:rPr lang="ru-RU" sz="2400" b="1" dirty="0">
                <a:latin typeface="Segoe Script" pitchFamily="66" charset="0"/>
                <a:cs typeface="Times New Roman" pitchFamily="18" charset="0"/>
              </a:rPr>
              <a:t>-игр.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67438" y="548681"/>
            <a:ext cx="8476562" cy="5688632"/>
          </a:xfrm>
          <a:ln>
            <a:noFill/>
          </a:ln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6400" b="1" dirty="0" smtClean="0">
                <a:latin typeface="Segoe Script" pitchFamily="66" charset="0"/>
                <a:cs typeface="Times New Roman" pitchFamily="18" charset="0"/>
              </a:rPr>
              <a:t>Таким </a:t>
            </a:r>
            <a:r>
              <a:rPr lang="ru-RU" sz="6400" b="1" dirty="0">
                <a:latin typeface="Segoe Script" pitchFamily="66" charset="0"/>
                <a:cs typeface="Times New Roman" pitchFamily="18" charset="0"/>
              </a:rPr>
              <a:t>образом, технология </a:t>
            </a:r>
            <a:r>
              <a:rPr lang="ru-RU" sz="6400" b="1" dirty="0" err="1" smtClean="0">
                <a:latin typeface="Segoe Script" pitchFamily="66" charset="0"/>
                <a:cs typeface="Times New Roman" pitchFamily="18" charset="0"/>
              </a:rPr>
              <a:t>квестов</a:t>
            </a:r>
            <a:r>
              <a:rPr lang="ru-RU" sz="6400" b="1" dirty="0" smtClean="0">
                <a:latin typeface="Segoe Script" pitchFamily="66" charset="0"/>
                <a:cs typeface="Times New Roman" pitchFamily="18" charset="0"/>
              </a:rPr>
              <a:t>, </a:t>
            </a:r>
            <a:r>
              <a:rPr lang="ru-RU" sz="6400" b="1" dirty="0">
                <a:latin typeface="Segoe Script" pitchFamily="66" charset="0"/>
                <a:cs typeface="Times New Roman" pitchFamily="18" charset="0"/>
              </a:rPr>
              <a:t>является толчком к развитию новых форм и содержания традиционных видов деятельности учащихся, что ведет к повышению качества знаний и практической направленности, </a:t>
            </a:r>
            <a:r>
              <a:rPr lang="ru-RU" sz="6400" b="1" dirty="0" smtClean="0">
                <a:latin typeface="Segoe Script" pitchFamily="66" charset="0"/>
                <a:cs typeface="Times New Roman" pitchFamily="18" charset="0"/>
              </a:rPr>
              <a:t>которая :</a:t>
            </a:r>
          </a:p>
          <a:p>
            <a:pPr>
              <a:buFont typeface="Wingdings" pitchFamily="2" charset="2"/>
              <a:buChar char="q"/>
            </a:pPr>
            <a:endParaRPr lang="ru-RU" sz="6400" dirty="0" smtClean="0">
              <a:latin typeface="Segoe Script" pitchFamily="66" charset="0"/>
            </a:endParaRPr>
          </a:p>
          <a:p>
            <a:pPr>
              <a:buFont typeface="Wingdings" pitchFamily="2" charset="2"/>
              <a:buChar char="q"/>
            </a:pPr>
            <a:r>
              <a:rPr lang="ru-RU" sz="6400" dirty="0" smtClean="0">
                <a:latin typeface="Segoe Script" pitchFamily="66" charset="0"/>
              </a:rPr>
              <a:t>Является </a:t>
            </a:r>
            <a:r>
              <a:rPr lang="ru-RU" sz="6400" dirty="0">
                <a:latin typeface="Segoe Script" pitchFamily="66" charset="0"/>
              </a:rPr>
              <a:t>привлекательной для ребёнка, </a:t>
            </a:r>
            <a:endParaRPr lang="ru-RU" sz="6400" dirty="0" smtClean="0">
              <a:latin typeface="Segoe Script" pitchFamily="66" charset="0"/>
            </a:endParaRPr>
          </a:p>
          <a:p>
            <a:pPr marL="0" indent="0">
              <a:buNone/>
            </a:pPr>
            <a:r>
              <a:rPr lang="ru-RU" sz="6400" dirty="0" smtClean="0">
                <a:latin typeface="Segoe Script" pitchFamily="66" charset="0"/>
              </a:rPr>
              <a:t>позволяет </a:t>
            </a:r>
            <a:r>
              <a:rPr lang="ru-RU" sz="6400" dirty="0">
                <a:latin typeface="Segoe Script" pitchFamily="66" charset="0"/>
              </a:rPr>
              <a:t>активизировать его внимание </a:t>
            </a:r>
            <a:endParaRPr lang="ru-RU" sz="6400" dirty="0" smtClean="0">
              <a:latin typeface="Segoe Script" pitchFamily="66" charset="0"/>
            </a:endParaRPr>
          </a:p>
          <a:p>
            <a:pPr marL="0" indent="0">
              <a:buNone/>
            </a:pPr>
            <a:r>
              <a:rPr lang="ru-RU" sz="6400" dirty="0" smtClean="0">
                <a:latin typeface="Segoe Script" pitchFamily="66" charset="0"/>
              </a:rPr>
              <a:t>и </a:t>
            </a:r>
            <a:r>
              <a:rPr lang="ru-RU" sz="6400" dirty="0">
                <a:latin typeface="Segoe Script" pitchFamily="66" charset="0"/>
              </a:rPr>
              <a:t>развивать познавательный </a:t>
            </a:r>
            <a:r>
              <a:rPr lang="ru-RU" sz="6400" dirty="0" smtClean="0">
                <a:latin typeface="Segoe Script" pitchFamily="66" charset="0"/>
              </a:rPr>
              <a:t>интерес. </a:t>
            </a:r>
          </a:p>
          <a:p>
            <a:pPr>
              <a:buFont typeface="Wingdings" pitchFamily="2" charset="2"/>
              <a:buChar char="q"/>
            </a:pPr>
            <a:r>
              <a:rPr lang="ru-RU" sz="6400" b="1" dirty="0" smtClean="0">
                <a:latin typeface="Segoe Script" pitchFamily="66" charset="0"/>
              </a:rPr>
              <a:t>Обогащает </a:t>
            </a:r>
            <a:r>
              <a:rPr lang="ru-RU" sz="6400" b="1" dirty="0">
                <a:latin typeface="Segoe Script" pitchFamily="66" charset="0"/>
              </a:rPr>
              <a:t>детей новыми впечатлениями. </a:t>
            </a:r>
          </a:p>
          <a:p>
            <a:pPr>
              <a:buFont typeface="Wingdings" pitchFamily="2" charset="2"/>
              <a:buChar char="q"/>
            </a:pPr>
            <a:r>
              <a:rPr lang="ru-RU" sz="6400" b="1" dirty="0" smtClean="0">
                <a:latin typeface="Segoe Script" pitchFamily="66" charset="0"/>
              </a:rPr>
              <a:t> </a:t>
            </a:r>
            <a:r>
              <a:rPr lang="ru-RU" sz="6400" dirty="0" smtClean="0">
                <a:latin typeface="Segoe Script" pitchFamily="66" charset="0"/>
              </a:rPr>
              <a:t>Формирует </a:t>
            </a:r>
            <a:r>
              <a:rPr lang="ru-RU" sz="6400" dirty="0">
                <a:latin typeface="Segoe Script" pitchFamily="66" charset="0"/>
              </a:rPr>
              <a:t>у детей ощущение личной заинтересованности при выполнении задания. </a:t>
            </a:r>
          </a:p>
          <a:p>
            <a:pPr>
              <a:buFont typeface="Wingdings" pitchFamily="2" charset="2"/>
              <a:buChar char="q"/>
            </a:pPr>
            <a:r>
              <a:rPr lang="ru-RU" sz="6400" b="1" dirty="0" smtClean="0">
                <a:latin typeface="Segoe Script" pitchFamily="66" charset="0"/>
              </a:rPr>
              <a:t>Позволяет  </a:t>
            </a:r>
            <a:r>
              <a:rPr lang="ru-RU" sz="6400" b="1" dirty="0">
                <a:latin typeface="Segoe Script" pitchFamily="66" charset="0"/>
              </a:rPr>
              <a:t>выделять для ознакомления те объекты, </a:t>
            </a:r>
            <a:r>
              <a:rPr lang="ru-RU" sz="6400" b="1" dirty="0" smtClean="0">
                <a:latin typeface="Segoe Script" pitchFamily="66" charset="0"/>
              </a:rPr>
              <a:t>которые считаются </a:t>
            </a:r>
            <a:r>
              <a:rPr lang="ru-RU" sz="6400" b="1" dirty="0">
                <a:latin typeface="Segoe Script" pitchFamily="66" charset="0"/>
              </a:rPr>
              <a:t>наиболее значимыми с точки зрения решения образовательных </a:t>
            </a:r>
            <a:r>
              <a:rPr lang="ru-RU" sz="6400" b="1" dirty="0" smtClean="0">
                <a:latin typeface="Segoe Script" pitchFamily="66" charset="0"/>
              </a:rPr>
              <a:t>задач.</a:t>
            </a:r>
          </a:p>
          <a:p>
            <a:pPr>
              <a:buFont typeface="Wingdings" pitchFamily="2" charset="2"/>
              <a:buChar char="q"/>
            </a:pPr>
            <a:r>
              <a:rPr lang="ru-RU" sz="6400" dirty="0" smtClean="0">
                <a:latin typeface="Segoe Script" pitchFamily="66" charset="0"/>
              </a:rPr>
              <a:t>В </a:t>
            </a:r>
            <a:r>
              <a:rPr lang="ru-RU" sz="6400" dirty="0" err="1">
                <a:latin typeface="Segoe Script" pitchFamily="66" charset="0"/>
              </a:rPr>
              <a:t>квестах</a:t>
            </a:r>
            <a:r>
              <a:rPr lang="ru-RU" sz="6400" dirty="0">
                <a:latin typeface="Segoe Script" pitchFamily="66" charset="0"/>
              </a:rPr>
              <a:t> развивается свободное общение со взрослыми и детьми, </a:t>
            </a:r>
            <a:r>
              <a:rPr lang="ru-RU" sz="6400" dirty="0" smtClean="0">
                <a:latin typeface="Segoe Script" pitchFamily="66" charset="0"/>
              </a:rPr>
              <a:t>развивается устная и письменная речь </a:t>
            </a:r>
            <a:r>
              <a:rPr lang="ru-RU" sz="6400" dirty="0">
                <a:latin typeface="Segoe Script" pitchFamily="66" charset="0"/>
              </a:rPr>
              <a:t>детей. </a:t>
            </a:r>
            <a:endParaRPr lang="ru-RU" sz="6400" dirty="0" smtClean="0">
              <a:latin typeface="Segoe Script" pitchFamily="66" charset="0"/>
            </a:endParaRPr>
          </a:p>
          <a:p>
            <a:pPr>
              <a:buFont typeface="Wingdings" pitchFamily="2" charset="2"/>
              <a:buChar char="q"/>
            </a:pPr>
            <a:r>
              <a:rPr lang="ru-RU" sz="6400" b="1" dirty="0" smtClean="0">
                <a:latin typeface="Segoe Script" pitchFamily="66" charset="0"/>
              </a:rPr>
              <a:t>Проведение </a:t>
            </a:r>
            <a:r>
              <a:rPr lang="ru-RU" sz="6400" b="1" dirty="0" err="1">
                <a:latin typeface="Segoe Script" pitchFamily="66" charset="0"/>
              </a:rPr>
              <a:t>квест</a:t>
            </a:r>
            <a:r>
              <a:rPr lang="ru-RU" sz="6400" b="1" dirty="0">
                <a:latin typeface="Segoe Script" pitchFamily="66" charset="0"/>
              </a:rPr>
              <a:t>-игр создаёт условия для установления доброжелательных, дружеских взаимоотношений между родителями, детьми и педагогами</a:t>
            </a:r>
            <a:r>
              <a:rPr lang="ru-RU" sz="6400" b="1" dirty="0" smtClean="0">
                <a:latin typeface="Segoe Script" pitchFamily="66" charset="0"/>
              </a:rPr>
              <a:t>.</a:t>
            </a:r>
            <a:endParaRPr lang="ru-RU" sz="6400" b="1" dirty="0">
              <a:latin typeface="Segoe Script" pitchFamily="66" charset="0"/>
            </a:endParaRPr>
          </a:p>
          <a:p>
            <a:pPr>
              <a:buFont typeface="Wingdings" pitchFamily="2" charset="2"/>
              <a:buChar char="q"/>
            </a:pPr>
            <a:r>
              <a:rPr lang="ru-RU" sz="6400" dirty="0" err="1" smtClean="0">
                <a:latin typeface="Segoe Script" pitchFamily="66" charset="0"/>
              </a:rPr>
              <a:t>Квесты</a:t>
            </a:r>
            <a:r>
              <a:rPr lang="ru-RU" sz="6400" dirty="0" smtClean="0">
                <a:latin typeface="Segoe Script" pitchFamily="66" charset="0"/>
              </a:rPr>
              <a:t> </a:t>
            </a:r>
            <a:r>
              <a:rPr lang="ru-RU" sz="6400" dirty="0">
                <a:latin typeface="Segoe Script" pitchFamily="66" charset="0"/>
              </a:rPr>
              <a:t>помогают реализовать принцип </a:t>
            </a:r>
            <a:r>
              <a:rPr lang="ru-RU" sz="6400" dirty="0" smtClean="0">
                <a:latin typeface="Segoe Script" pitchFamily="66" charset="0"/>
              </a:rPr>
              <a:t>сотрудничества, прочувствовать </a:t>
            </a:r>
            <a:r>
              <a:rPr lang="ru-RU" sz="6400" dirty="0">
                <a:latin typeface="Segoe Script" pitchFamily="66" charset="0"/>
              </a:rPr>
              <a:t>и сформировать взаимовыручку, разделение обязанностей, научиться мобилизоваться и очень быстро решать возникающие по ходу игры неожиданные задачи</a:t>
            </a:r>
            <a:r>
              <a:rPr lang="ru-RU" sz="6400" dirty="0" smtClean="0">
                <a:latin typeface="Segoe Script" pitchFamily="66" charset="0"/>
              </a:rPr>
              <a:t>.</a:t>
            </a:r>
          </a:p>
          <a:p>
            <a:pPr>
              <a:buFont typeface="Wingdings" pitchFamily="2" charset="2"/>
              <a:buChar char="q"/>
            </a:pPr>
            <a:r>
              <a:rPr lang="ru-RU" sz="6400" b="1" dirty="0" err="1">
                <a:latin typeface="Segoe Script" pitchFamily="66" charset="0"/>
              </a:rPr>
              <a:t>Квесты</a:t>
            </a:r>
            <a:r>
              <a:rPr lang="ru-RU" sz="6400" b="1" dirty="0">
                <a:latin typeface="Segoe Script" pitchFamily="66" charset="0"/>
              </a:rPr>
              <a:t> </a:t>
            </a:r>
            <a:r>
              <a:rPr lang="ru-RU" sz="6400" b="1" dirty="0" smtClean="0">
                <a:latin typeface="Segoe Script" pitchFamily="66" charset="0"/>
              </a:rPr>
              <a:t>учат определённой </a:t>
            </a:r>
            <a:r>
              <a:rPr lang="ru-RU" sz="6400" b="1" dirty="0">
                <a:latin typeface="Segoe Script" pitchFamily="66" charset="0"/>
              </a:rPr>
              <a:t>ловкости, выносливости, силы. </a:t>
            </a:r>
            <a:endParaRPr lang="ru-RU" sz="6400" b="1" dirty="0" smtClean="0">
              <a:latin typeface="Segoe Script" pitchFamily="66" charset="0"/>
            </a:endParaRPr>
          </a:p>
          <a:p>
            <a:pPr>
              <a:buFont typeface="Wingdings" pitchFamily="2" charset="2"/>
              <a:buChar char="q"/>
            </a:pPr>
            <a:r>
              <a:rPr lang="ru-RU" sz="6400" dirty="0">
                <a:latin typeface="Segoe Script" pitchFamily="66" charset="0"/>
              </a:rPr>
              <a:t>Приобретённый в ходе игры поисково-познавательный опыт дети смогут эффективно использовать в процессе обучения в </a:t>
            </a:r>
            <a:r>
              <a:rPr lang="ru-RU" sz="6400" dirty="0" smtClean="0">
                <a:latin typeface="Segoe Script" pitchFamily="66" charset="0"/>
              </a:rPr>
              <a:t>школе и дома.</a:t>
            </a:r>
            <a:endParaRPr lang="ru-RU" sz="6400" dirty="0">
              <a:latin typeface="Segoe Script" pitchFamily="66" charset="0"/>
            </a:endParaRPr>
          </a:p>
        </p:txBody>
      </p:sp>
      <p:pic>
        <p:nvPicPr>
          <p:cNvPr id="4" name="Рисунок 3" descr="https://xn--80ajjjhhggdl2e.xn--p1ai/800/600/https/jofo.me/data/userfiles/95/images/i320153_7.jpg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0753"/>
          <a:stretch/>
        </p:blipFill>
        <p:spPr bwMode="auto">
          <a:xfrm>
            <a:off x="6012160" y="1052736"/>
            <a:ext cx="3024336" cy="165618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019323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90599" y="4406900"/>
            <a:ext cx="7239001" cy="1362075"/>
          </a:xfrm>
        </p:spPr>
        <p:txBody>
          <a:bodyPr>
            <a:normAutofit/>
          </a:bodyPr>
          <a:lstStyle/>
          <a:p>
            <a:pPr algn="ctr"/>
            <a:endParaRPr lang="ru-RU" sz="3200" i="1" dirty="0">
              <a:solidFill>
                <a:schemeClr val="accent6">
                  <a:lumMod val="50000"/>
                </a:schemeClr>
              </a:solidFill>
              <a:latin typeface="Georgia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2466" name="AutoShape 2" descr="https://im3-tub-ru.yandex.net/i?id=32c216ede2b36f41e1a8afdeda852d7d&amp;n=33&amp;h=190&amp;w=358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827584" y="192025"/>
            <a:ext cx="7992888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Желаю </a:t>
            </a:r>
          </a:p>
          <a:p>
            <a:pPr algn="ctr"/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вам </a:t>
            </a:r>
            <a:r>
              <a:rPr lang="ru-RU" sz="4000" b="1" i="1" dirty="0">
                <a:latin typeface="Times New Roman" pitchFamily="18" charset="0"/>
                <a:cs typeface="Times New Roman" pitchFamily="18" charset="0"/>
              </a:rPr>
              <a:t>творческих успехов в организации и проведении </a:t>
            </a:r>
            <a:r>
              <a:rPr lang="ru-RU" sz="4000" b="1" i="1" dirty="0" err="1">
                <a:latin typeface="Times New Roman" pitchFamily="18" charset="0"/>
                <a:cs typeface="Times New Roman" pitchFamily="18" charset="0"/>
              </a:rPr>
              <a:t>квест</a:t>
            </a:r>
            <a:r>
              <a:rPr lang="ru-RU" sz="4000" b="1" i="1" dirty="0">
                <a:latin typeface="Times New Roman" pitchFamily="18" charset="0"/>
                <a:cs typeface="Times New Roman" pitchFamily="18" charset="0"/>
              </a:rPr>
              <a:t>-игр!</a:t>
            </a:r>
          </a:p>
        </p:txBody>
      </p:sp>
      <p:pic>
        <p:nvPicPr>
          <p:cNvPr id="8" name="Рисунок 7" descr="https://fs.znanio.ru/d5af0e/41/14/faae50c7b38f88d60f79bf77a66dda72f9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3140968"/>
            <a:ext cx="8712968" cy="37170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ru-RU" sz="2800" b="1" i="1" dirty="0">
              <a:solidFill>
                <a:schemeClr val="accent6">
                  <a:lumMod val="50000"/>
                </a:schemeClr>
              </a:solidFill>
              <a:latin typeface="Georgi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99592" y="260648"/>
            <a:ext cx="7848872" cy="5184576"/>
          </a:xfrm>
        </p:spPr>
        <p:txBody>
          <a:bodyPr>
            <a:normAutofit fontScale="77500" lnSpcReduction="20000"/>
          </a:bodyPr>
          <a:lstStyle/>
          <a:p>
            <a:pPr algn="just">
              <a:buFont typeface="Wingdings" pitchFamily="2" charset="2"/>
              <a:buChar char="Ø"/>
            </a:pPr>
            <a:r>
              <a:rPr lang="ru-RU" sz="3300" b="1" i="1" dirty="0">
                <a:latin typeface="Times New Roman" pitchFamily="18" charset="0"/>
                <a:cs typeface="Times New Roman" pitchFamily="18" charset="0"/>
              </a:rPr>
              <a:t>Квест</a:t>
            </a:r>
            <a:r>
              <a:rPr lang="ru-RU" sz="3300" dirty="0">
                <a:latin typeface="Times New Roman" pitchFamily="18" charset="0"/>
                <a:cs typeface="Times New Roman" pitchFamily="18" charset="0"/>
              </a:rPr>
              <a:t> - перевод с английского </a:t>
            </a:r>
            <a:r>
              <a:rPr lang="ru-RU" sz="3300" dirty="0" err="1">
                <a:latin typeface="Times New Roman" pitchFamily="18" charset="0"/>
                <a:cs typeface="Times New Roman" pitchFamily="18" charset="0"/>
              </a:rPr>
              <a:t>Quest</a:t>
            </a:r>
            <a:r>
              <a:rPr lang="ru-RU" sz="3300" dirty="0">
                <a:latin typeface="Times New Roman" pitchFamily="18" charset="0"/>
                <a:cs typeface="Times New Roman" pitchFamily="18" charset="0"/>
              </a:rPr>
              <a:t>- «поиск, предмет поисков, поиск приключений» </a:t>
            </a:r>
            <a:endParaRPr lang="ru-RU" sz="33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ru-RU" sz="3300" b="1" i="1" dirty="0" smtClean="0">
                <a:latin typeface="Times New Roman" pitchFamily="18" charset="0"/>
                <a:cs typeface="Times New Roman" pitchFamily="18" charset="0"/>
              </a:rPr>
              <a:t>Квест</a:t>
            </a:r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300" dirty="0">
                <a:latin typeface="Times New Roman" pitchFamily="18" charset="0"/>
                <a:cs typeface="Times New Roman" pitchFamily="18" charset="0"/>
              </a:rPr>
              <a:t>(квестор): от лат. «</a:t>
            </a:r>
            <a:r>
              <a:rPr lang="ru-RU" sz="3300" dirty="0" err="1">
                <a:latin typeface="Times New Roman" pitchFamily="18" charset="0"/>
                <a:cs typeface="Times New Roman" pitchFamily="18" charset="0"/>
              </a:rPr>
              <a:t>quaero</a:t>
            </a:r>
            <a:r>
              <a:rPr lang="ru-RU" sz="3300" dirty="0">
                <a:latin typeface="Times New Roman" pitchFamily="18" charset="0"/>
                <a:cs typeface="Times New Roman" pitchFamily="18" charset="0"/>
              </a:rPr>
              <a:t>» – ищу, разыскиваю, веду следствие. </a:t>
            </a:r>
          </a:p>
          <a:p>
            <a:pPr algn="just">
              <a:buFont typeface="Wingdings" pitchFamily="2" charset="2"/>
              <a:buChar char="Ø"/>
            </a:pPr>
            <a:r>
              <a:rPr lang="ru-RU" sz="3300" b="1" i="1" dirty="0" smtClean="0">
                <a:latin typeface="Times New Roman" pitchFamily="18" charset="0"/>
                <a:cs typeface="Times New Roman" pitchFamily="18" charset="0"/>
              </a:rPr>
              <a:t>Квест-технология</a:t>
            </a:r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300" dirty="0">
                <a:latin typeface="Times New Roman" pitchFamily="18" charset="0"/>
                <a:cs typeface="Times New Roman" pitchFamily="18" charset="0"/>
              </a:rPr>
              <a:t>- игровая технология, которая имеет четко поставленную дидактическую задачу, игровой замысел, обязательно имеет руководителя (наставника), четкие правила, и реализуется с целью повышения у обучающихся знаний и умений по заданной теме. </a:t>
            </a:r>
          </a:p>
          <a:p>
            <a:pPr algn="just">
              <a:buFont typeface="Wingdings" pitchFamily="2" charset="2"/>
              <a:buChar char="Ø"/>
            </a:pPr>
            <a:r>
              <a:rPr lang="ru-RU" sz="3300" b="1" i="1" dirty="0" smtClean="0">
                <a:latin typeface="Times New Roman" pitchFamily="18" charset="0"/>
                <a:cs typeface="Times New Roman" pitchFamily="18" charset="0"/>
              </a:rPr>
              <a:t>Квест </a:t>
            </a:r>
            <a:r>
              <a:rPr lang="ru-RU" sz="3300" dirty="0">
                <a:latin typeface="Times New Roman" pitchFamily="18" charset="0"/>
                <a:cs typeface="Times New Roman" pitchFamily="18" charset="0"/>
              </a:rPr>
              <a:t>– это разновидность игр, требующих от игрока решения умственных задач для продвижения по сюжету. </a:t>
            </a:r>
            <a:r>
              <a:rPr lang="ru-RU" sz="3300" b="1" i="1" dirty="0">
                <a:latin typeface="Times New Roman" pitchFamily="18" charset="0"/>
                <a:cs typeface="Times New Roman" pitchFamily="18" charset="0"/>
              </a:rPr>
              <a:t>Квест</a:t>
            </a:r>
            <a:r>
              <a:rPr lang="ru-RU" sz="3300" dirty="0">
                <a:latin typeface="Times New Roman" pitchFamily="18" charset="0"/>
                <a:cs typeface="Times New Roman" pitchFamily="18" charset="0"/>
              </a:rPr>
              <a:t> в педагогике – это выполнение проблемного задания с элементами игры.</a:t>
            </a:r>
          </a:p>
          <a:p>
            <a:endParaRPr lang="ru-RU" sz="2000" i="1" dirty="0">
              <a:latin typeface="Georgia" pitchFamily="18" charset="0"/>
            </a:endParaRPr>
          </a:p>
        </p:txBody>
      </p:sp>
      <p:pic>
        <p:nvPicPr>
          <p:cNvPr id="4" name="Рисунок 3" descr="https://varnaroo.eps74.ru/Storage/Image/PublicationItem/Image/src/3454/img0.jp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872" t="36468" r="9359" b="5186"/>
          <a:stretch/>
        </p:blipFill>
        <p:spPr bwMode="auto">
          <a:xfrm>
            <a:off x="2627784" y="4797152"/>
            <a:ext cx="3816424" cy="206084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Рисунок 13" descr="https://samara.topkvestov.ru/storage/app/uploads/public/5c2/e5b/075/5c2e5b075034c989269122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096246"/>
            <a:ext cx="8812088" cy="5685554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228600"/>
            <a:ext cx="8229600" cy="762000"/>
          </a:xfrm>
        </p:spPr>
        <p:txBody>
          <a:bodyPr>
            <a:noAutofit/>
          </a:bodyPr>
          <a:lstStyle/>
          <a:p>
            <a:r>
              <a:rPr lang="ru-RU" sz="2800" dirty="0" smtClean="0">
                <a:solidFill>
                  <a:schemeClr val="accent2">
                    <a:lumMod val="75000"/>
                  </a:schemeClr>
                </a:solidFill>
                <a:latin typeface="Bahnschrift SemiBold SemiConden" pitchFamily="34" charset="0"/>
                <a:ea typeface="Gadugi" pitchFamily="34" charset="0"/>
              </a:rPr>
              <a:t>Образовательный </a:t>
            </a:r>
            <a:r>
              <a:rPr lang="ru-RU" sz="2800" dirty="0" err="1" smtClean="0">
                <a:solidFill>
                  <a:schemeClr val="accent2">
                    <a:lumMod val="75000"/>
                  </a:schemeClr>
                </a:solidFill>
                <a:latin typeface="Bahnschrift SemiBold SemiConden" pitchFamily="34" charset="0"/>
                <a:ea typeface="Gadugi" pitchFamily="34" charset="0"/>
              </a:rPr>
              <a:t>квест</a:t>
            </a:r>
            <a:r>
              <a:rPr lang="ru-RU" sz="2800" dirty="0" smtClean="0">
                <a:solidFill>
                  <a:schemeClr val="accent2">
                    <a:lumMod val="75000"/>
                  </a:schemeClr>
                </a:solidFill>
                <a:latin typeface="Bahnschrift SemiBold SemiConden" pitchFamily="34" charset="0"/>
                <a:ea typeface="Gadugi" pitchFamily="34" charset="0"/>
              </a:rPr>
              <a:t/>
            </a:r>
            <a:br>
              <a:rPr lang="ru-RU" sz="2800" dirty="0" smtClean="0">
                <a:solidFill>
                  <a:schemeClr val="accent2">
                    <a:lumMod val="75000"/>
                  </a:schemeClr>
                </a:solidFill>
                <a:latin typeface="Bahnschrift SemiBold SemiConden" pitchFamily="34" charset="0"/>
                <a:ea typeface="Gadugi" pitchFamily="34" charset="0"/>
              </a:rPr>
            </a:br>
            <a:r>
              <a:rPr lang="ru-RU" sz="2800" dirty="0" smtClean="0">
                <a:solidFill>
                  <a:schemeClr val="accent2">
                    <a:lumMod val="75000"/>
                  </a:schemeClr>
                </a:solidFill>
                <a:latin typeface="Bahnschrift SemiBold SemiConden" pitchFamily="34" charset="0"/>
                <a:ea typeface="Gadugi" pitchFamily="34" charset="0"/>
              </a:rPr>
              <a:t>(задачи для учителя)</a:t>
            </a:r>
            <a:endParaRPr lang="ru-RU" sz="2800" dirty="0">
              <a:solidFill>
                <a:schemeClr val="accent2">
                  <a:lumMod val="75000"/>
                </a:schemeClr>
              </a:solidFill>
              <a:latin typeface="Bahnschrift SemiBold SemiConden" pitchFamily="34" charset="0"/>
              <a:ea typeface="Gadugi" pitchFamily="34" charset="0"/>
            </a:endParaRPr>
          </a:p>
        </p:txBody>
      </p:sp>
      <p:sp>
        <p:nvSpPr>
          <p:cNvPr id="4" name="Пятно 1 3"/>
          <p:cNvSpPr/>
          <p:nvPr/>
        </p:nvSpPr>
        <p:spPr>
          <a:xfrm>
            <a:off x="0" y="116632"/>
            <a:ext cx="2819400" cy="1727408"/>
          </a:xfrm>
          <a:prstGeom prst="irregularSeal1">
            <a:avLst/>
          </a:prstGeom>
          <a:blipFill>
            <a:blip r:embed="rId3"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>
                <a:solidFill>
                  <a:schemeClr val="tx1"/>
                </a:solidFill>
              </a:rPr>
              <a:t>ц</a:t>
            </a:r>
            <a:r>
              <a:rPr lang="ru-RU" dirty="0" smtClean="0">
                <a:solidFill>
                  <a:schemeClr val="tx1"/>
                </a:solidFill>
              </a:rPr>
              <a:t>ели и задачи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2514600" y="1074420"/>
            <a:ext cx="3657600" cy="1668781"/>
          </a:xfrm>
          <a:prstGeom prst="irregularSeal1">
            <a:avLst/>
          </a:prstGeom>
          <a:blipFill>
            <a:blip r:embed="rId3"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marL="0" indent="0">
              <a:buNone/>
            </a:pPr>
            <a:r>
              <a:rPr lang="ru-RU" sz="1800" dirty="0" smtClean="0">
                <a:solidFill>
                  <a:schemeClr val="tx1"/>
                </a:solidFill>
              </a:rPr>
              <a:t>целевая аудитория </a:t>
            </a:r>
            <a:endParaRPr lang="ru-RU" sz="1800" dirty="0">
              <a:solidFill>
                <a:schemeClr val="tx1"/>
              </a:solidFill>
            </a:endParaRPr>
          </a:p>
        </p:txBody>
      </p:sp>
      <p:sp>
        <p:nvSpPr>
          <p:cNvPr id="6" name="Пятно 1 5"/>
          <p:cNvSpPr/>
          <p:nvPr/>
        </p:nvSpPr>
        <p:spPr>
          <a:xfrm>
            <a:off x="6324600" y="2132856"/>
            <a:ext cx="2721864" cy="2020044"/>
          </a:xfrm>
          <a:prstGeom prst="irregularSeal1">
            <a:avLst/>
          </a:prstGeom>
          <a:blipFill>
            <a:blip r:embed="rId3"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сюжет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7" name="Пятно 1 6"/>
          <p:cNvSpPr/>
          <p:nvPr/>
        </p:nvSpPr>
        <p:spPr>
          <a:xfrm>
            <a:off x="3821346" y="3789040"/>
            <a:ext cx="3198925" cy="1812877"/>
          </a:xfrm>
          <a:prstGeom prst="irregularSeal1">
            <a:avLst/>
          </a:prstGeom>
          <a:blipFill>
            <a:blip r:embed="rId3"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>
                <a:solidFill>
                  <a:schemeClr val="tx1"/>
                </a:solidFill>
              </a:rPr>
              <a:t>сценарий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8" name="Пятно 1 7"/>
          <p:cNvSpPr/>
          <p:nvPr/>
        </p:nvSpPr>
        <p:spPr>
          <a:xfrm>
            <a:off x="76200" y="1844040"/>
            <a:ext cx="2819400" cy="1718310"/>
          </a:xfrm>
          <a:prstGeom prst="irregularSeal1">
            <a:avLst/>
          </a:prstGeom>
          <a:blipFill>
            <a:blip r:embed="rId3"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форма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9" name="Пятно 1 8"/>
          <p:cNvSpPr/>
          <p:nvPr/>
        </p:nvSpPr>
        <p:spPr>
          <a:xfrm>
            <a:off x="5812623" y="548680"/>
            <a:ext cx="3276600" cy="1720552"/>
          </a:xfrm>
          <a:prstGeom prst="irregularSeal1">
            <a:avLst/>
          </a:prstGeom>
          <a:blipFill>
            <a:blip r:embed="rId3"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>
                <a:solidFill>
                  <a:schemeClr val="tx1"/>
                </a:solidFill>
              </a:rPr>
              <a:t>к</a:t>
            </a:r>
            <a:r>
              <a:rPr lang="ru-RU" dirty="0" smtClean="0">
                <a:solidFill>
                  <a:schemeClr val="tx1"/>
                </a:solidFill>
              </a:rPr>
              <a:t>оличество участников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0" name="Пятно 1 9"/>
          <p:cNvSpPr/>
          <p:nvPr/>
        </p:nvSpPr>
        <p:spPr>
          <a:xfrm>
            <a:off x="5796136" y="5158740"/>
            <a:ext cx="2950840" cy="1623060"/>
          </a:xfrm>
          <a:prstGeom prst="irregularSeal1">
            <a:avLst/>
          </a:prstGeom>
          <a:blipFill>
            <a:blip r:embed="rId3"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/>
                </a:solidFill>
              </a:rPr>
              <a:t>в</a:t>
            </a:r>
            <a:r>
              <a:rPr lang="ru-RU" dirty="0" smtClean="0">
                <a:solidFill>
                  <a:schemeClr val="tx1"/>
                </a:solidFill>
              </a:rPr>
              <a:t>ремя проведения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1" name="Пятно 1 10"/>
          <p:cNvSpPr/>
          <p:nvPr/>
        </p:nvSpPr>
        <p:spPr>
          <a:xfrm>
            <a:off x="3276600" y="2590800"/>
            <a:ext cx="3048000" cy="1447800"/>
          </a:xfrm>
          <a:prstGeom prst="irregularSeal1">
            <a:avLst/>
          </a:prstGeom>
          <a:blipFill>
            <a:blip r:embed="rId3"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/>
                </a:solidFill>
              </a:rPr>
              <a:t>с</a:t>
            </a:r>
            <a:r>
              <a:rPr lang="ru-RU" dirty="0" smtClean="0">
                <a:solidFill>
                  <a:schemeClr val="tx1"/>
                </a:solidFill>
              </a:rPr>
              <a:t>остав участников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2" name="Пятно 1 11"/>
          <p:cNvSpPr/>
          <p:nvPr/>
        </p:nvSpPr>
        <p:spPr>
          <a:xfrm>
            <a:off x="1143000" y="4953000"/>
            <a:ext cx="3505200" cy="1828800"/>
          </a:xfrm>
          <a:prstGeom prst="irregularSeal1">
            <a:avLst/>
          </a:prstGeom>
          <a:blipFill>
            <a:blip r:embed="rId3"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/>
                </a:solidFill>
              </a:rPr>
              <a:t>к</a:t>
            </a:r>
            <a:r>
              <a:rPr lang="ru-RU" dirty="0" smtClean="0">
                <a:solidFill>
                  <a:schemeClr val="tx1"/>
                </a:solidFill>
              </a:rPr>
              <a:t>ак заинтриговать участников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3" name="Пятно 1 12"/>
          <p:cNvSpPr/>
          <p:nvPr/>
        </p:nvSpPr>
        <p:spPr>
          <a:xfrm>
            <a:off x="152400" y="3429000"/>
            <a:ext cx="3483496" cy="1896234"/>
          </a:xfrm>
          <a:prstGeom prst="irregularSeal1">
            <a:avLst/>
          </a:prstGeom>
          <a:blipFill>
            <a:blip r:embed="rId3"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>
                <a:solidFill>
                  <a:schemeClr val="tx1"/>
                </a:solidFill>
              </a:rPr>
              <a:t>пространство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82199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build="p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58582963"/>
              </p:ext>
            </p:extLst>
          </p:nvPr>
        </p:nvGraphicFramePr>
        <p:xfrm>
          <a:off x="533400" y="381000"/>
          <a:ext cx="7543800" cy="5638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6" name="Схема 5"/>
          <p:cNvGraphicFramePr/>
          <p:nvPr>
            <p:extLst>
              <p:ext uri="{D42A27DB-BD31-4B8C-83A1-F6EECF244321}">
                <p14:modId xmlns:p14="http://schemas.microsoft.com/office/powerpoint/2010/main" val="1496679684"/>
              </p:ext>
            </p:extLst>
          </p:nvPr>
        </p:nvGraphicFramePr>
        <p:xfrm>
          <a:off x="762000" y="381000"/>
          <a:ext cx="8077200" cy="6156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9" name="Облако 8"/>
          <p:cNvSpPr/>
          <p:nvPr/>
        </p:nvSpPr>
        <p:spPr>
          <a:xfrm rot="212609">
            <a:off x="3918278" y="2291488"/>
            <a:ext cx="5220071" cy="2808312"/>
          </a:xfrm>
          <a:prstGeom prst="cloud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b="1" dirty="0" smtClean="0">
                <a:solidFill>
                  <a:schemeClr val="tx1"/>
                </a:solidFill>
              </a:rPr>
              <a:t>Развивающая (</a:t>
            </a:r>
            <a:r>
              <a:rPr lang="ru-RU" b="1" dirty="0">
                <a:solidFill>
                  <a:schemeClr val="tx1"/>
                </a:solidFill>
              </a:rPr>
              <a:t>коррекционная)</a:t>
            </a:r>
          </a:p>
          <a:p>
            <a:pPr lvl="0" algn="ctr"/>
            <a:r>
              <a:rPr lang="ru-RU" dirty="0">
                <a:solidFill>
                  <a:schemeClr val="tx1"/>
                </a:solidFill>
              </a:rPr>
              <a:t>формирование навыков исследовательской деятельности, умений самостоятельной работы с информацией, расширение кругозора, эрудиции, </a:t>
            </a:r>
            <a:r>
              <a:rPr lang="ru-RU" dirty="0" smtClean="0">
                <a:solidFill>
                  <a:schemeClr val="tx1"/>
                </a:solidFill>
              </a:rPr>
              <a:t>мотивации </a:t>
            </a:r>
            <a:endParaRPr lang="ru-RU" dirty="0"/>
          </a:p>
        </p:txBody>
      </p:sp>
      <p:sp>
        <p:nvSpPr>
          <p:cNvPr id="10" name="Облако 9"/>
          <p:cNvSpPr/>
          <p:nvPr/>
        </p:nvSpPr>
        <p:spPr>
          <a:xfrm rot="157869">
            <a:off x="120515" y="4456188"/>
            <a:ext cx="4814846" cy="2299047"/>
          </a:xfrm>
          <a:prstGeom prst="cloud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b="1" dirty="0">
                <a:solidFill>
                  <a:schemeClr val="tx1"/>
                </a:solidFill>
              </a:rPr>
              <a:t>Воспитательная</a:t>
            </a:r>
          </a:p>
          <a:p>
            <a:pPr lvl="0" algn="ctr"/>
            <a:r>
              <a:rPr lang="ru-RU" dirty="0">
                <a:solidFill>
                  <a:schemeClr val="tx1"/>
                </a:solidFill>
              </a:rPr>
              <a:t>воспитание уважения к культурным традициям, истории, краеведению, </a:t>
            </a:r>
            <a:r>
              <a:rPr lang="ru-RU" dirty="0" err="1">
                <a:solidFill>
                  <a:schemeClr val="tx1"/>
                </a:solidFill>
              </a:rPr>
              <a:t>здоровьесбережение</a:t>
            </a:r>
            <a:r>
              <a:rPr lang="ru-RU" dirty="0">
                <a:solidFill>
                  <a:schemeClr val="tx1"/>
                </a:solidFill>
              </a:rPr>
              <a:t> и </a:t>
            </a:r>
            <a:r>
              <a:rPr lang="ru-RU" dirty="0" err="1">
                <a:solidFill>
                  <a:schemeClr val="tx1"/>
                </a:solidFill>
              </a:rPr>
              <a:t>здоровьесозидание</a:t>
            </a:r>
            <a:endParaRPr lang="ru-RU" dirty="0"/>
          </a:p>
        </p:txBody>
      </p:sp>
      <p:sp>
        <p:nvSpPr>
          <p:cNvPr id="11" name="Облако 10"/>
          <p:cNvSpPr/>
          <p:nvPr/>
        </p:nvSpPr>
        <p:spPr>
          <a:xfrm>
            <a:off x="14146" y="1484784"/>
            <a:ext cx="4032448" cy="1728192"/>
          </a:xfrm>
          <a:prstGeom prst="cloud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b="1" dirty="0">
                <a:solidFill>
                  <a:srgbClr val="C00000"/>
                </a:solidFill>
              </a:rPr>
              <a:t>Задачи </a:t>
            </a:r>
          </a:p>
          <a:p>
            <a:pPr lvl="0" algn="ctr"/>
            <a:r>
              <a:rPr lang="ru-RU" b="1" dirty="0">
                <a:solidFill>
                  <a:srgbClr val="C00000"/>
                </a:solidFill>
              </a:rPr>
              <a:t>образовательного </a:t>
            </a:r>
            <a:r>
              <a:rPr lang="ru-RU" b="1" dirty="0" err="1">
                <a:solidFill>
                  <a:srgbClr val="C00000"/>
                </a:solidFill>
              </a:rPr>
              <a:t>квеста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12" name="Облако 11"/>
          <p:cNvSpPr/>
          <p:nvPr/>
        </p:nvSpPr>
        <p:spPr>
          <a:xfrm>
            <a:off x="4023069" y="18962"/>
            <a:ext cx="5010493" cy="1651898"/>
          </a:xfrm>
          <a:prstGeom prst="cloud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ru-RU" b="1" dirty="0" smtClean="0">
              <a:solidFill>
                <a:schemeClr val="tx1"/>
              </a:solidFill>
            </a:endParaRPr>
          </a:p>
          <a:p>
            <a:pPr lvl="0" algn="ctr"/>
            <a:r>
              <a:rPr lang="ru-RU" b="1" dirty="0" smtClean="0">
                <a:solidFill>
                  <a:schemeClr val="tx1"/>
                </a:solidFill>
              </a:rPr>
              <a:t>Образовательная </a:t>
            </a:r>
            <a:endParaRPr lang="ru-RU" b="1" dirty="0">
              <a:solidFill>
                <a:schemeClr val="tx1"/>
              </a:solidFill>
            </a:endParaRPr>
          </a:p>
          <a:p>
            <a:pPr lvl="0" algn="ctr"/>
            <a:r>
              <a:rPr lang="ru-RU" dirty="0">
                <a:solidFill>
                  <a:schemeClr val="tx1"/>
                </a:solidFill>
              </a:rPr>
              <a:t>вовлечение каждого ребенка  в активный познавательный процесс</a:t>
            </a:r>
          </a:p>
          <a:p>
            <a:pPr lvl="0" algn="ctr"/>
            <a:endParaRPr lang="ru-RU" b="1" dirty="0">
              <a:solidFill>
                <a:srgbClr val="C00000"/>
              </a:solidFill>
            </a:endParaRPr>
          </a:p>
        </p:txBody>
      </p:sp>
      <p:cxnSp>
        <p:nvCxnSpPr>
          <p:cNvPr id="14" name="Скругленная соединительная линия 13"/>
          <p:cNvCxnSpPr/>
          <p:nvPr/>
        </p:nvCxnSpPr>
        <p:spPr>
          <a:xfrm>
            <a:off x="3004808" y="3041279"/>
            <a:ext cx="1000574" cy="783858"/>
          </a:xfrm>
          <a:prstGeom prst="curved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Скругленная соединительная линия 17"/>
          <p:cNvCxnSpPr/>
          <p:nvPr/>
        </p:nvCxnSpPr>
        <p:spPr>
          <a:xfrm flipV="1">
            <a:off x="4098049" y="1806677"/>
            <a:ext cx="1540764" cy="652358"/>
          </a:xfrm>
          <a:prstGeom prst="curved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Скругленная соединительная линия 24"/>
          <p:cNvCxnSpPr/>
          <p:nvPr/>
        </p:nvCxnSpPr>
        <p:spPr>
          <a:xfrm rot="5400000">
            <a:off x="1269439" y="3596541"/>
            <a:ext cx="1093838" cy="614740"/>
          </a:xfrm>
          <a:prstGeom prst="curvedConnector3">
            <a:avLst/>
          </a:prstGeom>
          <a:ln>
            <a:solidFill>
              <a:schemeClr val="accent1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748085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AsOne/>
      </p:bldGraphic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650714">
            <a:off x="3021483" y="1027732"/>
            <a:ext cx="5945000" cy="922114"/>
          </a:xfrm>
        </p:spPr>
        <p:txBody>
          <a:bodyPr>
            <a:noAutofit/>
          </a:bodyPr>
          <a:lstStyle/>
          <a:p>
            <a:pPr algn="r"/>
            <a:r>
              <a:rPr lang="ru-RU" sz="2400" b="1" dirty="0">
                <a:latin typeface="Bahnschrift SemiBold SemiConden" pitchFamily="34" charset="0"/>
              </a:rPr>
              <a:t>При использовании в образовательной </a:t>
            </a:r>
            <a:r>
              <a:rPr lang="ru-RU" sz="2400" dirty="0">
                <a:latin typeface="Bahnschrift SemiBold SemiConden" pitchFamily="34" charset="0"/>
              </a:rPr>
              <a:t/>
            </a:r>
            <a:br>
              <a:rPr lang="ru-RU" sz="2400" dirty="0">
                <a:latin typeface="Bahnschrift SemiBold SemiConden" pitchFamily="34" charset="0"/>
              </a:rPr>
            </a:br>
            <a:r>
              <a:rPr lang="ru-RU" sz="2400" b="1" dirty="0">
                <a:latin typeface="Bahnschrift SemiBold SemiConden" pitchFamily="34" charset="0"/>
              </a:rPr>
              <a:t>                       деятельности </a:t>
            </a:r>
            <a:r>
              <a:rPr lang="ru-RU" sz="2400" b="1" dirty="0" err="1">
                <a:latin typeface="Bahnschrift SemiBold SemiConden" pitchFamily="34" charset="0"/>
              </a:rPr>
              <a:t>квест</a:t>
            </a:r>
            <a:r>
              <a:rPr lang="ru-RU" sz="2400" b="1" dirty="0">
                <a:latin typeface="Bahnschrift SemiBold SemiConden" pitchFamily="34" charset="0"/>
              </a:rPr>
              <a:t>-технологии ребенок:</a:t>
            </a:r>
            <a:r>
              <a:rPr lang="ru-RU" sz="2400" dirty="0">
                <a:latin typeface="Bahnschrift SemiBold SemiConden" pitchFamily="34" charset="0"/>
              </a:rPr>
              <a:t/>
            </a:r>
            <a:br>
              <a:rPr lang="ru-RU" sz="2400" dirty="0">
                <a:latin typeface="Bahnschrift SemiBold SemiConden" pitchFamily="34" charset="0"/>
              </a:rPr>
            </a:br>
            <a:endParaRPr lang="ru-RU" sz="2400" b="1" i="1" dirty="0">
              <a:solidFill>
                <a:schemeClr val="accent6">
                  <a:lumMod val="50000"/>
                </a:schemeClr>
              </a:solidFill>
              <a:latin typeface="Bahnschrift SemiBold SemiConden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99592" y="1628800"/>
            <a:ext cx="8244408" cy="4647456"/>
          </a:xfrm>
          <a:ln>
            <a:noFill/>
          </a:ln>
        </p:spPr>
        <p:txBody>
          <a:bodyPr>
            <a:normAutofit fontScale="62500" lnSpcReduction="20000"/>
          </a:bodyPr>
          <a:lstStyle/>
          <a:p>
            <a:pPr marL="0" indent="0" algn="ctr">
              <a:buNone/>
            </a:pPr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lnSpc>
                <a:spcPct val="120000"/>
              </a:lnSpc>
              <a:buNone/>
            </a:pP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• </a:t>
            </a: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добывает </a:t>
            </a: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знания самостоятельно, </a:t>
            </a: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выстраивает работу по алгоритму; </a:t>
            </a:r>
            <a:endParaRPr lang="ru-RU" sz="29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lnSpc>
                <a:spcPct val="120000"/>
              </a:lnSpc>
              <a:buNone/>
            </a:pP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• </a:t>
            </a: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приобретает навыки, используя различные виды деятельности, такие как поиск и систематизация информации по теме, </a:t>
            </a: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познавательно-исследовательская работа в </a:t>
            </a: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форме творческой активности, </a:t>
            </a: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выявление </a:t>
            </a: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закономерности в виде </a:t>
            </a: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гипотезы и </a:t>
            </a: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представление результатов работы; </a:t>
            </a:r>
            <a:endParaRPr lang="ru-RU" sz="29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lnSpc>
                <a:spcPct val="120000"/>
              </a:lnSpc>
              <a:buNone/>
            </a:pP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• получает дозированное </a:t>
            </a: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расширение повседневного жизненного опыта и социальных </a:t>
            </a: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контактов </a:t>
            </a: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в доступных для него пределах; 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• планомерно включается в </a:t>
            </a: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более </a:t>
            </a: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сложную, новую </a:t>
            </a: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социальную </a:t>
            </a: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среду;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• </a:t>
            </a: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учится находить способ решения проблемной ситуации, определяет наиболее рациональный </a:t>
            </a: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вариант;</a:t>
            </a:r>
            <a:endParaRPr lang="ru-RU" sz="29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lnSpc>
                <a:spcPct val="120000"/>
              </a:lnSpc>
              <a:buNone/>
            </a:pP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• учится работать в команде (планирование, распределение функций, взаимопомощь, взаимоконтроль</a:t>
            </a: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);</a:t>
            </a:r>
          </a:p>
          <a:p>
            <a:pPr>
              <a:lnSpc>
                <a:spcPct val="120000"/>
              </a:lnSpc>
            </a:pP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олучает  положительный эмоциональный настрой.</a:t>
            </a:r>
            <a:endParaRPr lang="ru-RU" sz="29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lnSpc>
                <a:spcPct val="120000"/>
              </a:lnSpc>
              <a:buNone/>
            </a:pPr>
            <a:endParaRPr lang="ru-RU" sz="29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lnSpc>
                <a:spcPct val="120000"/>
              </a:lnSpc>
              <a:buNone/>
            </a:pPr>
            <a:endParaRPr lang="ru-RU" sz="2900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https://cdn.culture.ru/images/246276c0-e264-507e-a8fb-47ffe9565336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067944" cy="22048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Пятиугольник 17"/>
          <p:cNvSpPr/>
          <p:nvPr/>
        </p:nvSpPr>
        <p:spPr>
          <a:xfrm>
            <a:off x="97536" y="5257800"/>
            <a:ext cx="2877312" cy="1121665"/>
          </a:xfrm>
          <a:prstGeom prst="homePlate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ятиугольник 16"/>
          <p:cNvSpPr/>
          <p:nvPr/>
        </p:nvSpPr>
        <p:spPr>
          <a:xfrm>
            <a:off x="97536" y="3833664"/>
            <a:ext cx="2877312" cy="1025600"/>
          </a:xfrm>
          <a:prstGeom prst="homePlate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632" y="-36916"/>
            <a:ext cx="8229600" cy="1063540"/>
          </a:xfrm>
        </p:spPr>
        <p:txBody>
          <a:bodyPr>
            <a:normAutofit fontScale="90000"/>
          </a:bodyPr>
          <a:lstStyle/>
          <a:p>
            <a:r>
              <a:rPr lang="ru-RU" sz="3600" b="1" dirty="0"/>
              <a:t>Образовательный </a:t>
            </a:r>
            <a:r>
              <a:rPr lang="ru-RU" sz="3600" b="1" dirty="0" err="1"/>
              <a:t>квест</a:t>
            </a:r>
            <a:r>
              <a:rPr lang="ru-RU" sz="3600" b="1" dirty="0"/>
              <a:t/>
            </a:r>
            <a:br>
              <a:rPr lang="ru-RU" sz="3600" b="1" dirty="0"/>
            </a:br>
            <a:r>
              <a:rPr lang="ru-RU" sz="3100" b="1" dirty="0"/>
              <a:t>(структура)</a:t>
            </a:r>
          </a:p>
        </p:txBody>
      </p:sp>
      <p:sp>
        <p:nvSpPr>
          <p:cNvPr id="5" name="Вертикальный свиток 4"/>
          <p:cNvSpPr/>
          <p:nvPr/>
        </p:nvSpPr>
        <p:spPr>
          <a:xfrm rot="5400000">
            <a:off x="5202534" y="-1089258"/>
            <a:ext cx="1556810" cy="5411725"/>
          </a:xfrm>
          <a:prstGeom prst="verticalScroll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r>
              <a:rPr lang="ru-RU" sz="1600" dirty="0" smtClean="0">
                <a:solidFill>
                  <a:schemeClr val="tx1"/>
                </a:solidFill>
              </a:rPr>
              <a:t>       - Описывается сюжет, дети полностью погружаются в </a:t>
            </a:r>
          </a:p>
          <a:p>
            <a:r>
              <a:rPr lang="ru-RU" sz="1600" dirty="0">
                <a:solidFill>
                  <a:schemeClr val="tx1"/>
                </a:solidFill>
              </a:rPr>
              <a:t> </a:t>
            </a:r>
            <a:r>
              <a:rPr lang="ru-RU" sz="1600" dirty="0" smtClean="0">
                <a:solidFill>
                  <a:schemeClr val="tx1"/>
                </a:solidFill>
              </a:rPr>
              <a:t>      происходящее (легенда</a:t>
            </a:r>
            <a:r>
              <a:rPr lang="ru-RU" sz="1600" dirty="0">
                <a:solidFill>
                  <a:schemeClr val="tx1"/>
                </a:solidFill>
              </a:rPr>
              <a:t>, карта сокровищ, клад, </a:t>
            </a:r>
            <a:endParaRPr lang="ru-RU" sz="1600" dirty="0" smtClean="0">
              <a:solidFill>
                <a:schemeClr val="tx1"/>
              </a:solidFill>
            </a:endParaRPr>
          </a:p>
          <a:p>
            <a:r>
              <a:rPr lang="ru-RU" sz="1600" dirty="0">
                <a:solidFill>
                  <a:schemeClr val="tx1"/>
                </a:solidFill>
              </a:rPr>
              <a:t> </a:t>
            </a:r>
            <a:r>
              <a:rPr lang="ru-RU" sz="1600" dirty="0" smtClean="0">
                <a:solidFill>
                  <a:schemeClr val="tx1"/>
                </a:solidFill>
              </a:rPr>
              <a:t>      берестяная грамота </a:t>
            </a:r>
            <a:r>
              <a:rPr lang="ru-RU" sz="1600" dirty="0">
                <a:solidFill>
                  <a:schemeClr val="tx1"/>
                </a:solidFill>
              </a:rPr>
              <a:t>т.д</a:t>
            </a:r>
            <a:r>
              <a:rPr lang="ru-RU" sz="1600" dirty="0" smtClean="0">
                <a:solidFill>
                  <a:schemeClr val="tx1"/>
                </a:solidFill>
              </a:rPr>
              <a:t>.)</a:t>
            </a:r>
          </a:p>
          <a:p>
            <a:r>
              <a:rPr lang="ru-RU" sz="1600" dirty="0" smtClean="0">
                <a:solidFill>
                  <a:schemeClr val="tx1"/>
                </a:solidFill>
              </a:rPr>
              <a:t>       - </a:t>
            </a:r>
            <a:r>
              <a:rPr lang="ru-RU" sz="1600" dirty="0">
                <a:solidFill>
                  <a:schemeClr val="tx1"/>
                </a:solidFill>
              </a:rPr>
              <a:t>И</a:t>
            </a:r>
            <a:r>
              <a:rPr lang="ru-RU" sz="1600" dirty="0" smtClean="0">
                <a:solidFill>
                  <a:schemeClr val="tx1"/>
                </a:solidFill>
              </a:rPr>
              <a:t>нтригующее введение</a:t>
            </a:r>
            <a:endParaRPr lang="ru-RU" sz="1600" dirty="0">
              <a:solidFill>
                <a:schemeClr val="tx1"/>
              </a:solidFill>
            </a:endParaRPr>
          </a:p>
        </p:txBody>
      </p:sp>
      <p:sp>
        <p:nvSpPr>
          <p:cNvPr id="8" name="Вертикальный свиток 7"/>
          <p:cNvSpPr/>
          <p:nvPr/>
        </p:nvSpPr>
        <p:spPr>
          <a:xfrm rot="5400000">
            <a:off x="4763882" y="1080310"/>
            <a:ext cx="1422937" cy="4289299"/>
          </a:xfrm>
          <a:prstGeom prst="verticalScroll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t"/>
          <a:lstStyle/>
          <a:p>
            <a:r>
              <a:rPr lang="ru-RU" sz="1600" dirty="0" smtClean="0">
                <a:solidFill>
                  <a:schemeClr val="tx1"/>
                </a:solidFill>
              </a:rPr>
              <a:t>      - </a:t>
            </a:r>
            <a:r>
              <a:rPr lang="ru-RU" sz="1600" dirty="0">
                <a:solidFill>
                  <a:schemeClr val="tx1"/>
                </a:solidFill>
              </a:rPr>
              <a:t>Э</a:t>
            </a:r>
            <a:r>
              <a:rPr lang="ru-RU" sz="1600" dirty="0" smtClean="0">
                <a:solidFill>
                  <a:schemeClr val="tx1"/>
                </a:solidFill>
              </a:rPr>
              <a:t>тапы, вопросы (загадки)</a:t>
            </a:r>
          </a:p>
          <a:p>
            <a:r>
              <a:rPr lang="ru-RU" sz="1600" dirty="0" smtClean="0">
                <a:solidFill>
                  <a:schemeClr val="tx1"/>
                </a:solidFill>
              </a:rPr>
              <a:t>      - </a:t>
            </a:r>
            <a:r>
              <a:rPr lang="ru-RU" sz="1600" dirty="0">
                <a:solidFill>
                  <a:schemeClr val="tx1"/>
                </a:solidFill>
              </a:rPr>
              <a:t>Р</a:t>
            </a:r>
            <a:r>
              <a:rPr lang="ru-RU" sz="1600" dirty="0" smtClean="0">
                <a:solidFill>
                  <a:schemeClr val="tx1"/>
                </a:solidFill>
              </a:rPr>
              <a:t>исунки</a:t>
            </a:r>
          </a:p>
          <a:p>
            <a:r>
              <a:rPr lang="ru-RU" sz="1600" dirty="0" smtClean="0">
                <a:solidFill>
                  <a:schemeClr val="tx1"/>
                </a:solidFill>
              </a:rPr>
              <a:t>      - Распределяются </a:t>
            </a:r>
            <a:r>
              <a:rPr lang="ru-RU" sz="1600" dirty="0">
                <a:solidFill>
                  <a:schemeClr val="tx1"/>
                </a:solidFill>
              </a:rPr>
              <a:t>роли, подсказки</a:t>
            </a:r>
          </a:p>
          <a:p>
            <a:r>
              <a:rPr lang="ru-RU" sz="1600" dirty="0" smtClean="0">
                <a:solidFill>
                  <a:schemeClr val="tx1"/>
                </a:solidFill>
              </a:rPr>
              <a:t>      - Безопасность</a:t>
            </a:r>
          </a:p>
          <a:p>
            <a:endParaRPr lang="ru-RU" sz="1600" dirty="0">
              <a:solidFill>
                <a:schemeClr val="tx1"/>
              </a:solidFill>
            </a:endParaRPr>
          </a:p>
        </p:txBody>
      </p:sp>
      <p:sp>
        <p:nvSpPr>
          <p:cNvPr id="13" name="Пятиугольник 12"/>
          <p:cNvSpPr/>
          <p:nvPr/>
        </p:nvSpPr>
        <p:spPr>
          <a:xfrm>
            <a:off x="94488" y="1246738"/>
            <a:ext cx="2813304" cy="963062"/>
          </a:xfrm>
          <a:prstGeom prst="homePlate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1450" y="855017"/>
            <a:ext cx="2933700" cy="1676400"/>
          </a:xfrm>
          <a:prstGeom prst="rightArrow">
            <a:avLst/>
          </a:prstGeom>
        </p:spPr>
        <p:txBody>
          <a:bodyPr>
            <a:normAutofit fontScale="62500" lnSpcReduction="20000"/>
          </a:bodyPr>
          <a:lstStyle/>
          <a:p>
            <a:r>
              <a:rPr lang="ru-RU" dirty="0"/>
              <a:t>Вводное слово учителя о  </a:t>
            </a:r>
            <a:r>
              <a:rPr lang="ru-RU" dirty="0" err="1"/>
              <a:t>квест</a:t>
            </a:r>
            <a:r>
              <a:rPr lang="ru-RU" dirty="0"/>
              <a:t>-игре.</a:t>
            </a:r>
          </a:p>
        </p:txBody>
      </p:sp>
      <p:sp>
        <p:nvSpPr>
          <p:cNvPr id="9" name="Вертикальный свиток 8"/>
          <p:cNvSpPr/>
          <p:nvPr/>
        </p:nvSpPr>
        <p:spPr>
          <a:xfrm rot="5400000">
            <a:off x="4990336" y="3862579"/>
            <a:ext cx="1219200" cy="4649723"/>
          </a:xfrm>
          <a:prstGeom prst="verticalScroll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t"/>
          <a:lstStyle/>
          <a:p>
            <a:r>
              <a:rPr lang="ru-RU" sz="1600" dirty="0" smtClean="0">
                <a:solidFill>
                  <a:schemeClr val="tx1"/>
                </a:solidFill>
              </a:rPr>
              <a:t>      -итоги </a:t>
            </a:r>
          </a:p>
          <a:p>
            <a:r>
              <a:rPr lang="ru-RU" sz="1600" dirty="0" smtClean="0">
                <a:solidFill>
                  <a:schemeClr val="tx1"/>
                </a:solidFill>
              </a:rPr>
              <a:t>      - оценка</a:t>
            </a:r>
          </a:p>
          <a:p>
            <a:r>
              <a:rPr lang="ru-RU" sz="1600" dirty="0" smtClean="0">
                <a:solidFill>
                  <a:schemeClr val="tx1"/>
                </a:solidFill>
              </a:rPr>
              <a:t>      -  призы, стимулы </a:t>
            </a:r>
            <a:endParaRPr lang="ru-RU" sz="1600" dirty="0">
              <a:solidFill>
                <a:schemeClr val="tx1"/>
              </a:solidFill>
            </a:endParaRPr>
          </a:p>
        </p:txBody>
      </p:sp>
      <p:sp>
        <p:nvSpPr>
          <p:cNvPr id="10" name="Вертикальный свиток 9"/>
          <p:cNvSpPr/>
          <p:nvPr/>
        </p:nvSpPr>
        <p:spPr>
          <a:xfrm rot="5400000">
            <a:off x="5044133" y="1852771"/>
            <a:ext cx="1890374" cy="5852159"/>
          </a:xfrm>
          <a:prstGeom prst="verticalScroll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t"/>
          <a:lstStyle/>
          <a:p>
            <a:pPr marL="742950" lvl="1" indent="-285750">
              <a:buFontTx/>
              <a:buChar char="-"/>
            </a:pPr>
            <a:r>
              <a:rPr lang="ru-RU" sz="1600" dirty="0" smtClean="0">
                <a:solidFill>
                  <a:schemeClr val="tx1"/>
                </a:solidFill>
              </a:rPr>
              <a:t>Команда</a:t>
            </a:r>
            <a:r>
              <a:rPr lang="ru-RU" sz="1600" dirty="0">
                <a:solidFill>
                  <a:schemeClr val="tx1"/>
                </a:solidFill>
              </a:rPr>
              <a:t>, перемещаясь по заданному маршруту, выполняет различные задания, выполнив- получает подсказку или </a:t>
            </a:r>
            <a:r>
              <a:rPr lang="ru-RU" sz="1600" dirty="0" smtClean="0">
                <a:solidFill>
                  <a:schemeClr val="tx1"/>
                </a:solidFill>
              </a:rPr>
              <a:t>сюрприз</a:t>
            </a:r>
          </a:p>
          <a:p>
            <a:pPr lvl="1"/>
            <a:r>
              <a:rPr lang="ru-RU" sz="1600" dirty="0" smtClean="0">
                <a:solidFill>
                  <a:schemeClr val="tx1"/>
                </a:solidFill>
              </a:rPr>
              <a:t>-    Используем интернет-источники</a:t>
            </a:r>
          </a:p>
          <a:p>
            <a:pPr lvl="1"/>
            <a:r>
              <a:rPr lang="ru-RU" sz="1600" dirty="0" smtClean="0">
                <a:solidFill>
                  <a:schemeClr val="tx1"/>
                </a:solidFill>
              </a:rPr>
              <a:t>-   Четко формулируем задание (возраст, особенности)</a:t>
            </a:r>
            <a:endParaRPr lang="ru-RU" sz="1600" dirty="0">
              <a:solidFill>
                <a:schemeClr val="tx1"/>
              </a:solidFill>
            </a:endParaRPr>
          </a:p>
          <a:p>
            <a:pPr marL="800100" lvl="1" indent="-342900">
              <a:buFont typeface="Arial" pitchFamily="34" charset="0"/>
              <a:buChar char="•"/>
            </a:pPr>
            <a:endParaRPr lang="ru-RU" sz="2000" dirty="0">
              <a:solidFill>
                <a:schemeClr val="tx1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-304800" y="3992521"/>
            <a:ext cx="3579877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00100" lvl="1" indent="-342900">
              <a:buFont typeface="Arial" pitchFamily="34" charset="0"/>
              <a:buChar char="•"/>
            </a:pPr>
            <a:r>
              <a:rPr lang="ru-RU" sz="2000" dirty="0" smtClean="0">
                <a:solidFill>
                  <a:prstClr val="black"/>
                </a:solidFill>
              </a:rPr>
              <a:t>Прохождение </a:t>
            </a:r>
          </a:p>
          <a:p>
            <a:pPr lvl="1"/>
            <a:r>
              <a:rPr lang="ru-RU" sz="2000" dirty="0">
                <a:solidFill>
                  <a:prstClr val="black"/>
                </a:solidFill>
              </a:rPr>
              <a:t> </a:t>
            </a:r>
            <a:r>
              <a:rPr lang="ru-RU" sz="2000" dirty="0" smtClean="0">
                <a:solidFill>
                  <a:prstClr val="black"/>
                </a:solidFill>
              </a:rPr>
              <a:t>     </a:t>
            </a:r>
            <a:r>
              <a:rPr lang="ru-RU" sz="2000" dirty="0" err="1" smtClean="0">
                <a:solidFill>
                  <a:prstClr val="black"/>
                </a:solidFill>
              </a:rPr>
              <a:t>квеста</a:t>
            </a:r>
            <a:endParaRPr lang="ru-RU" sz="2000" dirty="0">
              <a:solidFill>
                <a:prstClr val="black"/>
              </a:solidFill>
            </a:endParaRPr>
          </a:p>
        </p:txBody>
      </p:sp>
      <p:sp>
        <p:nvSpPr>
          <p:cNvPr id="16" name="Пятиугольник 15"/>
          <p:cNvSpPr/>
          <p:nvPr/>
        </p:nvSpPr>
        <p:spPr>
          <a:xfrm>
            <a:off x="94488" y="2545973"/>
            <a:ext cx="2801112" cy="886861"/>
          </a:xfrm>
          <a:prstGeom prst="homePlate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94488" y="2635460"/>
            <a:ext cx="263042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ru-RU" sz="2000" dirty="0"/>
              <a:t>Знакомство с правилами </a:t>
            </a:r>
            <a:r>
              <a:rPr lang="ru-RU" sz="2000" dirty="0" err="1"/>
              <a:t>квеста</a:t>
            </a:r>
            <a:r>
              <a:rPr lang="ru-RU" sz="2000" dirty="0"/>
              <a:t>.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-60960" y="5373141"/>
            <a:ext cx="31242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 algn="ctr">
              <a:buFont typeface="Arial" pitchFamily="34" charset="0"/>
              <a:buChar char="•"/>
            </a:pPr>
            <a:r>
              <a:rPr lang="ru-RU" sz="2000" dirty="0">
                <a:solidFill>
                  <a:prstClr val="black"/>
                </a:solidFill>
              </a:rPr>
              <a:t>Подведение итогов (сюрпризный момент).</a:t>
            </a:r>
          </a:p>
        </p:txBody>
      </p:sp>
    </p:spTree>
    <p:extLst>
      <p:ext uri="{BB962C8B-B14F-4D97-AF65-F5344CB8AC3E}">
        <p14:creationId xmlns:p14="http://schemas.microsoft.com/office/powerpoint/2010/main" val="612113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33856" y="39942"/>
            <a:ext cx="7315200" cy="743394"/>
          </a:xfrm>
        </p:spPr>
        <p:txBody>
          <a:bodyPr>
            <a:noAutofit/>
          </a:bodyPr>
          <a:lstStyle/>
          <a:p>
            <a:pPr algn="l"/>
            <a:r>
              <a:rPr lang="ru-RU" sz="3200" b="1" i="1" dirty="0" smtClean="0">
                <a:solidFill>
                  <a:schemeClr val="accent6">
                    <a:lumMod val="50000"/>
                  </a:schemeClr>
                </a:solidFill>
                <a:latin typeface="Georgia" pitchFamily="18" charset="0"/>
              </a:rPr>
              <a:t>Классификация </a:t>
            </a:r>
            <a:r>
              <a:rPr lang="ru-RU" sz="3200" b="1" i="1" dirty="0" err="1" smtClean="0">
                <a:solidFill>
                  <a:schemeClr val="accent6">
                    <a:lumMod val="50000"/>
                  </a:schemeClr>
                </a:solidFill>
                <a:latin typeface="Georgia" pitchFamily="18" charset="0"/>
              </a:rPr>
              <a:t>квест</a:t>
            </a:r>
            <a:r>
              <a:rPr lang="ru-RU" sz="3200" b="1" i="1" dirty="0" smtClean="0">
                <a:solidFill>
                  <a:schemeClr val="accent6">
                    <a:lumMod val="50000"/>
                  </a:schemeClr>
                </a:solidFill>
                <a:latin typeface="Georgia" pitchFamily="18" charset="0"/>
              </a:rPr>
              <a:t>-игр</a:t>
            </a:r>
            <a:endParaRPr lang="ru-RU" sz="3200" i="1" dirty="0">
              <a:solidFill>
                <a:schemeClr val="accent6">
                  <a:lumMod val="50000"/>
                </a:schemeClr>
              </a:solidFill>
              <a:latin typeface="Georgia" pitchFamily="18" charset="0"/>
            </a:endParaRPr>
          </a:p>
        </p:txBody>
      </p:sp>
      <p:sp>
        <p:nvSpPr>
          <p:cNvPr id="5" name="Oval 8"/>
          <p:cNvSpPr>
            <a:spLocks noChangeArrowheads="1"/>
          </p:cNvSpPr>
          <p:nvPr/>
        </p:nvSpPr>
        <p:spPr bwMode="auto">
          <a:xfrm>
            <a:off x="484633" y="609600"/>
            <a:ext cx="2944367" cy="2971800"/>
          </a:xfrm>
          <a:prstGeom prst="ellipse">
            <a:avLst/>
          </a:prstGeom>
          <a:solidFill>
            <a:srgbClr val="92D050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90000" tIns="46800" rIns="90000" bIns="46800" anchor="ctr"/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ru-RU" sz="1400" b="1" i="1" u="sng" dirty="0" smtClean="0">
              <a:solidFill>
                <a:srgbClr val="000000"/>
              </a:solidFill>
              <a:latin typeface="Georgia" pitchFamily="18" charset="0"/>
            </a:endParaRP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ru-RU" sz="1400" b="1" i="1" u="sng" dirty="0">
              <a:solidFill>
                <a:srgbClr val="000000"/>
              </a:solidFill>
              <a:latin typeface="Georgia" pitchFamily="18" charset="0"/>
            </a:endParaRP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1400" b="1" i="1" u="sng" dirty="0" smtClean="0">
                <a:solidFill>
                  <a:srgbClr val="000000"/>
                </a:solidFill>
                <a:latin typeface="Georgia" pitchFamily="18" charset="0"/>
              </a:rPr>
              <a:t>По месту проведения</a:t>
            </a: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ru-RU" sz="1400" b="1" i="1" u="sng" dirty="0" smtClean="0">
              <a:solidFill>
                <a:srgbClr val="000000"/>
              </a:solidFill>
              <a:latin typeface="Georgia" pitchFamily="18" charset="0"/>
            </a:endParaRPr>
          </a:p>
          <a:p>
            <a:pPr marL="285750" indent="-285750">
              <a:buFontTx/>
              <a:buChar char="-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1400" dirty="0"/>
              <a:t>в </a:t>
            </a:r>
            <a:r>
              <a:rPr lang="ru-RU" sz="1400" dirty="0" smtClean="0"/>
              <a:t>классе (стол)</a:t>
            </a:r>
            <a:endParaRPr lang="ru-RU" sz="1400" dirty="0"/>
          </a:p>
          <a:p>
            <a:pPr marL="285750" indent="-285750">
              <a:buFontTx/>
              <a:buChar char="-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1400" dirty="0"/>
              <a:t>внутри здания </a:t>
            </a:r>
          </a:p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1400" dirty="0"/>
              <a:t>(столовая, библиотека, </a:t>
            </a: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1400" dirty="0"/>
              <a:t>спортивный зал и </a:t>
            </a:r>
            <a:r>
              <a:rPr lang="ru-RU" sz="1400" dirty="0" err="1"/>
              <a:t>тд</a:t>
            </a:r>
            <a:r>
              <a:rPr lang="ru-RU" sz="1400" dirty="0" smtClean="0"/>
              <a:t>),</a:t>
            </a:r>
          </a:p>
          <a:p>
            <a:pPr indent="-285750">
              <a:buFontTx/>
              <a:buChar char="-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1400" dirty="0" smtClean="0"/>
              <a:t>на </a:t>
            </a:r>
            <a:r>
              <a:rPr lang="ru-RU" sz="1400" dirty="0"/>
              <a:t>природе </a:t>
            </a:r>
          </a:p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1400" dirty="0"/>
              <a:t>(с поиском </a:t>
            </a:r>
            <a:r>
              <a:rPr lang="ru-RU" sz="1400" dirty="0" smtClean="0"/>
              <a:t>тайников),</a:t>
            </a:r>
          </a:p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1400" dirty="0"/>
              <a:t>- </a:t>
            </a:r>
            <a:r>
              <a:rPr lang="ru-RU" sz="1400" dirty="0" smtClean="0"/>
              <a:t>смешанные </a:t>
            </a:r>
            <a:r>
              <a:rPr lang="ru-RU" sz="1400" dirty="0"/>
              <a:t>варианты</a:t>
            </a:r>
            <a:endParaRPr lang="ru-RU" sz="1400" b="1" i="1" kern="0" dirty="0">
              <a:latin typeface="Georgia" pitchFamily="18" charset="0"/>
            </a:endParaRPr>
          </a:p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ru-RU" sz="1400" dirty="0"/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ru-RU" sz="1400" b="1" u="sng" dirty="0">
              <a:solidFill>
                <a:srgbClr val="000000"/>
              </a:solidFill>
            </a:endParaRPr>
          </a:p>
        </p:txBody>
      </p:sp>
      <p:sp>
        <p:nvSpPr>
          <p:cNvPr id="9" name="Oval 6"/>
          <p:cNvSpPr>
            <a:spLocks noChangeArrowheads="1"/>
          </p:cNvSpPr>
          <p:nvPr/>
        </p:nvSpPr>
        <p:spPr bwMode="auto">
          <a:xfrm>
            <a:off x="6067044" y="3810000"/>
            <a:ext cx="3076956" cy="2971800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90000" tIns="46800" rIns="90000" bIns="46800" anchor="ctr"/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ru-RU" sz="1400" b="1" i="1" u="sng" dirty="0" smtClean="0">
              <a:solidFill>
                <a:srgbClr val="000000"/>
              </a:solidFill>
              <a:latin typeface="Georgia" pitchFamily="18" charset="0"/>
            </a:endParaRP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ru-RU" sz="1400" b="1" i="1" u="sng" dirty="0">
              <a:solidFill>
                <a:srgbClr val="000000"/>
              </a:solidFill>
              <a:latin typeface="Georgia" pitchFamily="18" charset="0"/>
            </a:endParaRP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1400" b="1" i="1" u="sng" dirty="0" smtClean="0">
                <a:solidFill>
                  <a:srgbClr val="000000"/>
                </a:solidFill>
                <a:latin typeface="Georgia" pitchFamily="18" charset="0"/>
              </a:rPr>
              <a:t>По количеству </a:t>
            </a: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1400" b="1" i="1" u="sng" dirty="0">
                <a:solidFill>
                  <a:srgbClr val="000000"/>
                </a:solidFill>
                <a:latin typeface="Georgia" pitchFamily="18" charset="0"/>
              </a:rPr>
              <a:t>у</a:t>
            </a:r>
            <a:r>
              <a:rPr lang="ru-RU" sz="1400" b="1" i="1" u="sng" dirty="0" smtClean="0">
                <a:solidFill>
                  <a:srgbClr val="000000"/>
                </a:solidFill>
                <a:latin typeface="Georgia" pitchFamily="18" charset="0"/>
              </a:rPr>
              <a:t>частников</a:t>
            </a: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ru-RU" sz="1400" b="1" i="1" u="sng" dirty="0" smtClean="0">
              <a:solidFill>
                <a:srgbClr val="000000"/>
              </a:solidFill>
              <a:latin typeface="Georgia" pitchFamily="18" charset="0"/>
            </a:endParaRPr>
          </a:p>
          <a:p>
            <a:pPr marL="285750" indent="-285750" algn="ctr">
              <a:buFontTx/>
              <a:buChar char="-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ндивидуальные</a:t>
            </a:r>
          </a:p>
          <a:p>
            <a:pPr marL="285750" indent="-285750" algn="ctr">
              <a:buFontTx/>
              <a:buChar char="-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ини группы</a:t>
            </a: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- массовые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ru-RU" sz="1400" b="1" i="1" u="sng" dirty="0">
              <a:solidFill>
                <a:srgbClr val="000000"/>
              </a:solidFill>
              <a:latin typeface="Georgia" pitchFamily="18" charset="0"/>
            </a:endParaRP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ru-RU" sz="1000" dirty="0">
              <a:solidFill>
                <a:srgbClr val="000000"/>
              </a:solidFill>
            </a:endParaRPr>
          </a:p>
        </p:txBody>
      </p:sp>
      <p:sp>
        <p:nvSpPr>
          <p:cNvPr id="11" name="Oval 3"/>
          <p:cNvSpPr>
            <a:spLocks noChangeArrowheads="1"/>
          </p:cNvSpPr>
          <p:nvPr/>
        </p:nvSpPr>
        <p:spPr bwMode="auto">
          <a:xfrm>
            <a:off x="36576" y="3810000"/>
            <a:ext cx="3048000" cy="3029712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90000" tIns="46800" rIns="90000" bIns="46800" anchor="ctr"/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1400" b="1" i="1" u="sng" dirty="0" smtClean="0">
                <a:solidFill>
                  <a:srgbClr val="000000"/>
                </a:solidFill>
                <a:latin typeface="Georgia" pitchFamily="18" charset="0"/>
              </a:rPr>
              <a:t>По содержанию</a:t>
            </a: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ru-RU" sz="1400" i="1" u="sng" dirty="0">
              <a:solidFill>
                <a:srgbClr val="000000"/>
              </a:solidFill>
              <a:latin typeface="Georgia" pitchFamily="18" charset="0"/>
            </a:endParaRP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1400" i="1" dirty="0" smtClean="0">
                <a:solidFill>
                  <a:srgbClr val="000000"/>
                </a:solidFill>
                <a:latin typeface="Georgia" pitchFamily="18" charset="0"/>
              </a:rPr>
              <a:t>- программный материал</a:t>
            </a:r>
          </a:p>
          <a:p>
            <a:pPr marL="285750" indent="-285750" algn="ctr">
              <a:buFontTx/>
              <a:buChar char="-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1400" i="1" dirty="0">
                <a:solidFill>
                  <a:srgbClr val="000000"/>
                </a:solidFill>
                <a:latin typeface="Georgia" pitchFamily="18" charset="0"/>
              </a:rPr>
              <a:t>о</a:t>
            </a:r>
            <a:r>
              <a:rPr lang="ru-RU" sz="1400" i="1" dirty="0" smtClean="0">
                <a:solidFill>
                  <a:srgbClr val="000000"/>
                </a:solidFill>
                <a:latin typeface="Georgia" pitchFamily="18" charset="0"/>
              </a:rPr>
              <a:t>бразовательные </a:t>
            </a: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1400" i="1" dirty="0" smtClean="0">
                <a:solidFill>
                  <a:srgbClr val="000000"/>
                </a:solidFill>
                <a:latin typeface="Georgia" pitchFamily="18" charset="0"/>
              </a:rPr>
              <a:t>(наука, искусство, т/б)</a:t>
            </a: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1400" i="1" dirty="0" smtClean="0">
                <a:solidFill>
                  <a:srgbClr val="000000"/>
                </a:solidFill>
                <a:latin typeface="Georgia" pitchFamily="18" charset="0"/>
              </a:rPr>
              <a:t>- развлекательные</a:t>
            </a:r>
            <a:endParaRPr lang="ru-RU" sz="1400" i="1" dirty="0">
              <a:solidFill>
                <a:srgbClr val="000000"/>
              </a:solidFill>
              <a:latin typeface="Georgia" pitchFamily="18" charset="0"/>
            </a:endParaRPr>
          </a:p>
        </p:txBody>
      </p:sp>
      <p:sp>
        <p:nvSpPr>
          <p:cNvPr id="12" name="Oval 4"/>
          <p:cNvSpPr>
            <a:spLocks noChangeArrowheads="1"/>
          </p:cNvSpPr>
          <p:nvPr/>
        </p:nvSpPr>
        <p:spPr bwMode="auto">
          <a:xfrm>
            <a:off x="6067044" y="609600"/>
            <a:ext cx="2990088" cy="2971799"/>
          </a:xfrm>
          <a:prstGeom prst="ellipse">
            <a:avLst/>
          </a:prstGeom>
          <a:solidFill>
            <a:srgbClr val="FFFF66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90000" tIns="46800" rIns="90000" bIns="46800" anchor="ctr"/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1400" b="1" i="1" u="sng" dirty="0" smtClean="0">
                <a:solidFill>
                  <a:srgbClr val="000000"/>
                </a:solidFill>
                <a:latin typeface="Georgia" pitchFamily="18" charset="0"/>
              </a:rPr>
              <a:t>Настольные </a:t>
            </a:r>
            <a:r>
              <a:rPr lang="ru-RU" sz="1400" b="1" i="1" u="sng" dirty="0" err="1" smtClean="0">
                <a:solidFill>
                  <a:srgbClr val="000000"/>
                </a:solidFill>
                <a:latin typeface="Georgia" pitchFamily="18" charset="0"/>
              </a:rPr>
              <a:t>квесты</a:t>
            </a:r>
            <a:endParaRPr lang="ru-RU" sz="1400" b="1" i="1" u="sng" dirty="0" smtClean="0">
              <a:solidFill>
                <a:srgbClr val="000000"/>
              </a:solidFill>
              <a:latin typeface="Georgia" pitchFamily="18" charset="0"/>
            </a:endParaRP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ru-RU" sz="1400" b="1" i="1" u="sng" dirty="0" smtClean="0">
              <a:solidFill>
                <a:srgbClr val="000000"/>
              </a:solidFill>
              <a:latin typeface="Georgia" pitchFamily="18" charset="0"/>
            </a:endParaRPr>
          </a:p>
          <a:p>
            <a:pPr indent="-285750" algn="ctr">
              <a:buFontTx/>
              <a:buChar char="-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1400" dirty="0" smtClean="0">
                <a:solidFill>
                  <a:srgbClr val="000000"/>
                </a:solidFill>
                <a:latin typeface="Georgia" pitchFamily="18" charset="0"/>
              </a:rPr>
              <a:t>головоломки, загадки</a:t>
            </a:r>
          </a:p>
          <a:p>
            <a:pPr indent="-285750" algn="ctr">
              <a:buFontTx/>
              <a:buChar char="-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1400" dirty="0" smtClean="0">
                <a:solidFill>
                  <a:srgbClr val="000000"/>
                </a:solidFill>
                <a:latin typeface="Georgia" pitchFamily="18" charset="0"/>
              </a:rPr>
              <a:t>зашифрованный текст</a:t>
            </a:r>
          </a:p>
          <a:p>
            <a:pPr indent="-285750" algn="ctr">
              <a:buFontTx/>
              <a:buChar char="-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1400" dirty="0" smtClean="0">
                <a:solidFill>
                  <a:srgbClr val="000000"/>
                </a:solidFill>
                <a:latin typeface="Georgia" pitchFamily="18" charset="0"/>
              </a:rPr>
              <a:t>задания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(в коробочку, ящик, чемодан)</a:t>
            </a: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последовательно открывать </a:t>
            </a: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и раскрыть главную тайну</a:t>
            </a:r>
          </a:p>
        </p:txBody>
      </p:sp>
      <p:sp>
        <p:nvSpPr>
          <p:cNvPr id="13" name="Oval 5"/>
          <p:cNvSpPr>
            <a:spLocks noChangeArrowheads="1"/>
          </p:cNvSpPr>
          <p:nvPr/>
        </p:nvSpPr>
        <p:spPr bwMode="auto">
          <a:xfrm>
            <a:off x="3000756" y="3114881"/>
            <a:ext cx="3066288" cy="2971800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90000" tIns="46800" rIns="90000" bIns="46800" anchor="ctr"/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1400" b="1" i="1" u="sng" dirty="0" smtClean="0">
                <a:solidFill>
                  <a:srgbClr val="000000"/>
                </a:solidFill>
                <a:latin typeface="Georgia" pitchFamily="18" charset="0"/>
              </a:rPr>
              <a:t>Спортивные </a:t>
            </a:r>
            <a:r>
              <a:rPr lang="ru-RU" sz="1400" b="1" i="1" u="sng" dirty="0" err="1" smtClean="0">
                <a:solidFill>
                  <a:srgbClr val="000000"/>
                </a:solidFill>
                <a:latin typeface="Georgia" pitchFamily="18" charset="0"/>
              </a:rPr>
              <a:t>квесты</a:t>
            </a:r>
            <a:endParaRPr lang="ru-RU" sz="1400" b="1" i="1" u="sng" dirty="0" smtClean="0">
              <a:solidFill>
                <a:srgbClr val="000000"/>
              </a:solidFill>
              <a:latin typeface="Georgia" pitchFamily="18" charset="0"/>
            </a:endParaRP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1400" b="1" i="1" u="sng" dirty="0" smtClean="0">
                <a:solidFill>
                  <a:srgbClr val="000000"/>
                </a:solidFill>
                <a:latin typeface="Georgia" pitchFamily="18" charset="0"/>
              </a:rPr>
              <a:t>Квест-спектакль</a:t>
            </a: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1400" b="1" i="1" u="sng" dirty="0" smtClean="0">
                <a:solidFill>
                  <a:srgbClr val="000000"/>
                </a:solidFill>
                <a:latin typeface="Georgia" pitchFamily="18" charset="0"/>
              </a:rPr>
              <a:t>Компьютерные </a:t>
            </a:r>
            <a:r>
              <a:rPr lang="ru-RU" sz="1400" b="1" i="1" u="sng" dirty="0" err="1" smtClean="0">
                <a:solidFill>
                  <a:srgbClr val="000000"/>
                </a:solidFill>
                <a:latin typeface="Georgia" pitchFamily="18" charset="0"/>
              </a:rPr>
              <a:t>квесты</a:t>
            </a:r>
            <a:endParaRPr lang="ru-RU" sz="1400" b="1" i="1" u="sng" dirty="0">
              <a:solidFill>
                <a:srgbClr val="000000"/>
              </a:solidFill>
              <a:latin typeface="Georgia" pitchFamily="18" charset="0"/>
            </a:endParaRPr>
          </a:p>
        </p:txBody>
      </p:sp>
      <p:pic>
        <p:nvPicPr>
          <p:cNvPr id="10" name="Рисунок 9" descr="https://avatars.mds.yandex.net/i?id=9198a0a76962ef01517ed35bdf2bb502-5502450-images-thumbs&amp;n=13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00" t="8580" r="6999" b="7691"/>
          <a:stretch/>
        </p:blipFill>
        <p:spPr bwMode="auto">
          <a:xfrm>
            <a:off x="3458498" y="980728"/>
            <a:ext cx="2583160" cy="194421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 additive="repl"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 additive="repl">
                                        <p:cTn id="1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0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 additive="repl">
                                        <p:cTn id="1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0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 additive="repl">
                                        <p:cTn id="22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0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 additive="repl">
                                        <p:cTn id="2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14400" y="457200"/>
            <a:ext cx="8077200" cy="6068144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Оформление маршрута </a:t>
            </a:r>
            <a:endParaRPr lang="ru-RU" sz="40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ru-RU" sz="4000" b="1" dirty="0" err="1" smtClean="0">
                <a:latin typeface="Times New Roman" pitchFamily="18" charset="0"/>
                <a:cs typeface="Times New Roman" pitchFamily="18" charset="0"/>
              </a:rPr>
              <a:t>квест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-игры</a:t>
            </a:r>
          </a:p>
          <a:p>
            <a:pPr marL="0" indent="0" algn="ctr">
              <a:buNone/>
            </a:pPr>
            <a:endParaRPr lang="ru-RU" sz="40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• </a:t>
            </a: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Маршрутный лист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(на нем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могут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быть просто написаны последовательно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станции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и где они расположены; а могут быть загадки, ребусы, зашифрованное слово, ответ на которые и будет то место, куда надо последовать);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• </a:t>
            </a: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«Волшебный клубок»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(на клубке ниток последовательно прикреплены записки с названием того места, куда надо отправиться. Постепенно разматывая клубок, дети перемещаются от станции к станции);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• </a:t>
            </a: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Карта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(схематическое изображение маршрута);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• </a:t>
            </a: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«Волшебный экран»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(планшет, где последовательно расположены фотографии тех мест, куда должны последовать участники);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• </a:t>
            </a:r>
            <a:r>
              <a:rPr lang="ru-RU" b="1" i="1" dirty="0" err="1">
                <a:latin typeface="Times New Roman" pitchFamily="18" charset="0"/>
                <a:cs typeface="Times New Roman" pitchFamily="18" charset="0"/>
              </a:rPr>
              <a:t>Пазл</a:t>
            </a: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 или части карты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собрав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которые,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участники узнают, где спрятан клад. </a:t>
            </a:r>
          </a:p>
        </p:txBody>
      </p:sp>
      <p:pic>
        <p:nvPicPr>
          <p:cNvPr id="4" name="Рисунок 3" descr="https://i2.wp.com/prazdnik-dlya-vseh.ru/wp-content/uploads/2020/06/karta-e1592833748966.jp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92" t="13464" r="4440" b="7361"/>
          <a:stretch/>
        </p:blipFill>
        <p:spPr bwMode="auto">
          <a:xfrm>
            <a:off x="5868144" y="95617"/>
            <a:ext cx="3350260" cy="233140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416104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487362"/>
          </a:xfrm>
        </p:spPr>
        <p:txBody>
          <a:bodyPr>
            <a:normAutofit fontScale="90000"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Виды заданий для </a:t>
            </a:r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квестов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Блок-схема: несколько документов 5"/>
          <p:cNvSpPr/>
          <p:nvPr/>
        </p:nvSpPr>
        <p:spPr>
          <a:xfrm>
            <a:off x="2643174" y="2643182"/>
            <a:ext cx="2214578" cy="1857388"/>
          </a:xfrm>
          <a:prstGeom prst="flowChartMultidocument">
            <a:avLst/>
          </a:prstGeom>
          <a:solidFill>
            <a:srgbClr val="99FFCC"/>
          </a:solidFill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Кодовые замки</a:t>
            </a:r>
          </a:p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(дверные, от велосипеда, </a:t>
            </a:r>
          </a:p>
          <a:p>
            <a:pPr algn="ctr"/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чемодана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Блок-схема: несколько документов 6"/>
          <p:cNvSpPr/>
          <p:nvPr/>
        </p:nvSpPr>
        <p:spPr>
          <a:xfrm>
            <a:off x="214884" y="2740533"/>
            <a:ext cx="2362200" cy="1725168"/>
          </a:xfrm>
          <a:prstGeom prst="flowChartMultidocument">
            <a:avLst/>
          </a:prstGeom>
          <a:solidFill>
            <a:srgbClr val="FFFF99"/>
          </a:solidFill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Воздушные 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шарики </a:t>
            </a:r>
          </a:p>
        </p:txBody>
      </p:sp>
      <p:sp>
        <p:nvSpPr>
          <p:cNvPr id="8" name="Блок-схема: несколько документов 7"/>
          <p:cNvSpPr/>
          <p:nvPr/>
        </p:nvSpPr>
        <p:spPr>
          <a:xfrm>
            <a:off x="7017190" y="2786058"/>
            <a:ext cx="2126810" cy="1714512"/>
          </a:xfrm>
          <a:prstGeom prst="flowChartMultidocument">
            <a:avLst/>
          </a:prstGeom>
          <a:solidFill>
            <a:schemeClr val="bg1">
              <a:lumMod val="85000"/>
            </a:schemeClr>
          </a:solidFill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Магнит</a:t>
            </a: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(записку со скрепкой в бутылку)</a:t>
            </a:r>
            <a:r>
              <a:rPr lang="ru-RU" dirty="0" smtClean="0"/>
              <a:t> </a:t>
            </a:r>
            <a:endParaRPr lang="ru-RU" dirty="0"/>
          </a:p>
        </p:txBody>
      </p:sp>
      <p:sp>
        <p:nvSpPr>
          <p:cNvPr id="9" name="Блок-схема: несколько документов 8"/>
          <p:cNvSpPr/>
          <p:nvPr/>
        </p:nvSpPr>
        <p:spPr>
          <a:xfrm>
            <a:off x="6981444" y="935735"/>
            <a:ext cx="2183892" cy="1658493"/>
          </a:xfrm>
          <a:prstGeom prst="flowChartMultidocumen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Пароль или задание на телефоне </a:t>
            </a:r>
          </a:p>
          <a:p>
            <a:pPr algn="ctr"/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(старый гаджет)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 </a:t>
            </a:r>
          </a:p>
        </p:txBody>
      </p:sp>
      <p:sp>
        <p:nvSpPr>
          <p:cNvPr id="10" name="Блок-схема: несколько документов 9"/>
          <p:cNvSpPr/>
          <p:nvPr/>
        </p:nvSpPr>
        <p:spPr>
          <a:xfrm>
            <a:off x="2255520" y="4617720"/>
            <a:ext cx="2286000" cy="1844040"/>
          </a:xfrm>
          <a:prstGeom prst="flowChartMultidocument">
            <a:avLst/>
          </a:prstGeom>
          <a:solidFill>
            <a:srgbClr val="D14FCB"/>
          </a:solidFill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Музыкальные</a:t>
            </a:r>
          </a:p>
          <a:p>
            <a:pPr algn="ctr"/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(записи голоса, микрофон, компьютер)</a:t>
            </a:r>
            <a:endParaRPr lang="ru-RU" sz="1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Блок-схема: несколько документов 10"/>
          <p:cNvSpPr/>
          <p:nvPr/>
        </p:nvSpPr>
        <p:spPr>
          <a:xfrm>
            <a:off x="107504" y="4648200"/>
            <a:ext cx="2178496" cy="1839286"/>
          </a:xfrm>
          <a:prstGeom prst="flowChartMultidocument">
            <a:avLst/>
          </a:prstGeom>
          <a:solidFill>
            <a:srgbClr val="92D050"/>
          </a:solidFill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Лупа </a:t>
            </a:r>
          </a:p>
          <a:p>
            <a:pPr algn="ctr"/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(надпись  мелким шрифтом  на компьютере) </a:t>
            </a:r>
            <a:endParaRPr lang="ru-RU" sz="1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Блок-схема: несколько документов 11"/>
          <p:cNvSpPr/>
          <p:nvPr/>
        </p:nvSpPr>
        <p:spPr>
          <a:xfrm>
            <a:off x="4857752" y="2786057"/>
            <a:ext cx="2159438" cy="1679643"/>
          </a:xfrm>
          <a:prstGeom prst="flowChartMultidocumen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Спрятать записку в кусок пластилина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Блок-схема: несколько документов 12"/>
          <p:cNvSpPr/>
          <p:nvPr/>
        </p:nvSpPr>
        <p:spPr>
          <a:xfrm>
            <a:off x="4653534" y="975359"/>
            <a:ext cx="2327910" cy="1765173"/>
          </a:xfrm>
          <a:prstGeom prst="flowChartMultidocumen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0"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Написать 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свечкой или восковым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мелком </a:t>
            </a:r>
          </a:p>
          <a:p>
            <a:pPr algn="ctr"/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(закрасить красками) </a:t>
            </a:r>
            <a:endParaRPr lang="ru-RU" sz="1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Блок-схема: несколько документов 13"/>
          <p:cNvSpPr/>
          <p:nvPr/>
        </p:nvSpPr>
        <p:spPr>
          <a:xfrm>
            <a:off x="152400" y="899158"/>
            <a:ext cx="2286000" cy="1667256"/>
          </a:xfrm>
          <a:prstGeom prst="flowChartMultidocumen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0" bIns="0" rtlCol="0" anchor="ctr"/>
          <a:lstStyle/>
          <a:p>
            <a:pPr algn="ctr"/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Зеркальное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отражение </a:t>
            </a:r>
          </a:p>
          <a:p>
            <a:pPr algn="ctr"/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(можно </a:t>
            </a:r>
            <a:r>
              <a:rPr lang="ru-RU" sz="1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отзеркалить в программе </a:t>
            </a:r>
            <a:r>
              <a:rPr lang="ru-RU" sz="1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Word</a:t>
            </a:r>
            <a:r>
              <a:rPr lang="ru-RU" sz="1400" dirty="0" smtClean="0">
                <a:solidFill>
                  <a:schemeClr val="tx1"/>
                </a:solidFill>
              </a:rPr>
              <a:t>)</a:t>
            </a: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1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Блок-схема: несколько документов 14"/>
          <p:cNvSpPr/>
          <p:nvPr/>
        </p:nvSpPr>
        <p:spPr>
          <a:xfrm>
            <a:off x="2439162" y="975360"/>
            <a:ext cx="2214372" cy="1649730"/>
          </a:xfrm>
          <a:prstGeom prst="flowChartMultidocumen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144000" rtlCol="0" anchor="ctr"/>
          <a:lstStyle/>
          <a:p>
            <a:pPr algn="ctr"/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евидимые 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«чернила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pPr algn="ctr"/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(молоком </a:t>
            </a:r>
            <a:r>
              <a:rPr lang="ru-RU" sz="1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или лимонным </a:t>
            </a: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соком) </a:t>
            </a:r>
            <a:endParaRPr lang="ru-RU" sz="1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Блок-схема: несколько документов 16"/>
          <p:cNvSpPr/>
          <p:nvPr/>
        </p:nvSpPr>
        <p:spPr>
          <a:xfrm>
            <a:off x="6811842" y="4617720"/>
            <a:ext cx="2321356" cy="1953906"/>
          </a:xfrm>
          <a:prstGeom prst="flowChartMultidocument">
            <a:avLst/>
          </a:prstGeom>
          <a:solidFill>
            <a:srgbClr val="FF0066"/>
          </a:solidFill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Лёд</a:t>
            </a:r>
          </a:p>
          <a:p>
            <a:pPr algn="ctr"/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(записку, </a:t>
            </a:r>
            <a:r>
              <a:rPr lang="ru-RU" sz="14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пазл</a:t>
            </a:r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 algn="ctr"/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каникулы, лето)</a:t>
            </a:r>
            <a:endParaRPr lang="ru-RU" sz="1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Блок-схема: несколько документов 17"/>
          <p:cNvSpPr/>
          <p:nvPr/>
        </p:nvSpPr>
        <p:spPr>
          <a:xfrm>
            <a:off x="4572000" y="4587240"/>
            <a:ext cx="2232248" cy="2010112"/>
          </a:xfrm>
          <a:prstGeom prst="flowChartMultidocument">
            <a:avLst/>
          </a:prstGeom>
          <a:solidFill>
            <a:srgbClr val="FEEB38"/>
          </a:solidFill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Сок с мякотью </a:t>
            </a:r>
          </a:p>
          <a:p>
            <a:pPr algn="ctr"/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(на дне стакана буква или рисунок)</a:t>
            </a:r>
            <a:endParaRPr lang="ru-RU" sz="1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6" name="Рисунок 15" descr="https://darfix.ru/wp-content/uploads/1/e/6/1e67a1ba59691d69069d32bcb52dcb6f.jpe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331" t="44849" r="40999" b="47861"/>
          <a:stretch/>
        </p:blipFill>
        <p:spPr bwMode="auto">
          <a:xfrm>
            <a:off x="748273" y="4644848"/>
            <a:ext cx="864096" cy="52656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9" name="Рисунок 18" descr="https://kartinkin.net/uploads/posts/2021-07/1626772737_21-kartinkin-com-p-fon-dlya-kvesta-krasivo-25.jpg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48" r="43726" b="7153"/>
          <a:stretch/>
        </p:blipFill>
        <p:spPr bwMode="auto">
          <a:xfrm>
            <a:off x="3378573" y="2689188"/>
            <a:ext cx="761379" cy="48749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20" name="Рисунок 19" descr="https://st.kvestiks.ru/files/content/articles/ekb/ng/3.jpg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28" t="10429" r="15882" b="13294"/>
          <a:stretch/>
        </p:blipFill>
        <p:spPr bwMode="auto">
          <a:xfrm>
            <a:off x="5556675" y="2820428"/>
            <a:ext cx="665172" cy="48869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21" name="Рисунок 20" descr="https://s0.slide-share.ru/s_slide/3faf128e64cb8ecaab49a7369774a1eb/b6347f85-6298-4113-a079-850552729203.jpeg"/>
          <p:cNvPicPr/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100" t="58461" r="34872" b="1197"/>
          <a:stretch/>
        </p:blipFill>
        <p:spPr bwMode="auto">
          <a:xfrm>
            <a:off x="2915924" y="4675328"/>
            <a:ext cx="828955" cy="59436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22" name="Рисунок 21" descr="https://simdou44.crimea-school.ru/sites/default/files/images/logo_yellow_0.png"/>
          <p:cNvPicPr/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756" t="9602" r="8576" b="10762"/>
          <a:stretch/>
        </p:blipFill>
        <p:spPr bwMode="auto">
          <a:xfrm>
            <a:off x="7740352" y="2786058"/>
            <a:ext cx="792088" cy="70740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23" name="Рисунок 22" descr="карточка с заданиями для квеста"/>
          <p:cNvPicPr/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423" t="33501" r="4973" b="13602"/>
          <a:stretch/>
        </p:blipFill>
        <p:spPr bwMode="auto">
          <a:xfrm>
            <a:off x="7632586" y="4617720"/>
            <a:ext cx="755838" cy="73152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24" name="Рисунок 23" descr="https://masterfuns.com/sites/default/files/files/gotovaya_kartochka_iz_kvesta_v_poiskah_sokrovishch-min.jpg"/>
          <p:cNvPicPr/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121" t="13637" r="9983" b="12121"/>
          <a:stretch/>
        </p:blipFill>
        <p:spPr bwMode="auto">
          <a:xfrm>
            <a:off x="859574" y="905125"/>
            <a:ext cx="760098" cy="477041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25" name="Рисунок 24" descr="https://www.maam.ru/upload/blogs/detsad-85308-1410965186.jpg"/>
          <p:cNvPicPr/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534" t="25167" r="3245" b="23426"/>
          <a:stretch/>
        </p:blipFill>
        <p:spPr bwMode="auto">
          <a:xfrm>
            <a:off x="5342893" y="981327"/>
            <a:ext cx="690462" cy="514793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26" name="Рисунок 25" descr="https://ustroim-prazdnik.info/wp-content/uploads/2016/12/43608168.jpg"/>
          <p:cNvPicPr/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799" t="10153" r="34862" b="15900"/>
          <a:stretch/>
        </p:blipFill>
        <p:spPr bwMode="auto">
          <a:xfrm>
            <a:off x="899592" y="2838105"/>
            <a:ext cx="864096" cy="60331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27" name="Рисунок 26" descr="C:\Users\Савина ТМ\Desktop\20221025_100755.jpg"/>
          <p:cNvPicPr/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28" t="19873" r="4231" b="8590"/>
          <a:stretch/>
        </p:blipFill>
        <p:spPr bwMode="auto">
          <a:xfrm>
            <a:off x="3162225" y="846880"/>
            <a:ext cx="977728" cy="56589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28" name="Рисунок 27" descr="http://nat9.space/wp-content/uploads/2017/12/Koshko-kvest13.jpg"/>
          <p:cNvPicPr/>
          <p:nvPr/>
        </p:nvPicPr>
        <p:blipFill rotWithShape="1"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2934"/>
          <a:stretch/>
        </p:blipFill>
        <p:spPr bwMode="auto">
          <a:xfrm>
            <a:off x="7696272" y="971166"/>
            <a:ext cx="552496" cy="44161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29" name="Рисунок 28" descr="Бесплатно Скачать оригинал Красочный, напиток, стакан для питья, сок, Кокте..."/>
          <p:cNvPicPr/>
          <p:nvPr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500" t="28570" r="29000" b="11781"/>
          <a:stretch/>
        </p:blipFill>
        <p:spPr bwMode="auto">
          <a:xfrm>
            <a:off x="5195999" y="4644848"/>
            <a:ext cx="984250" cy="62484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025863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1709</TotalTime>
  <Words>748</Words>
  <Application>Microsoft Office PowerPoint</Application>
  <PresentationFormat>Экран (4:3)</PresentationFormat>
  <Paragraphs>149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Office Theme</vt:lpstr>
      <vt:lpstr>Квест-игра  как  инновационная форма организации  предметно-практической среды для обучающихся с ТМНР, РАС в условиях школы-интерната.</vt:lpstr>
      <vt:lpstr>Презентация PowerPoint</vt:lpstr>
      <vt:lpstr>Образовательный квест (задачи для учителя)</vt:lpstr>
      <vt:lpstr>Презентация PowerPoint</vt:lpstr>
      <vt:lpstr>При использовании в образовательной                         деятельности квест-технологии ребенок: </vt:lpstr>
      <vt:lpstr>Образовательный квест (структура)</vt:lpstr>
      <vt:lpstr>Классификация квест-игр</vt:lpstr>
      <vt:lpstr>Презентация PowerPoint</vt:lpstr>
      <vt:lpstr>Виды заданий для квестов</vt:lpstr>
      <vt:lpstr>Вывод. Преимущества квест-игр.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Катенок</dc:creator>
  <cp:lastModifiedBy>Савина ТМ</cp:lastModifiedBy>
  <cp:revision>114</cp:revision>
  <cp:lastPrinted>2022-10-26T09:02:06Z</cp:lastPrinted>
  <dcterms:created xsi:type="dcterms:W3CDTF">2013-10-20T14:54:06Z</dcterms:created>
  <dcterms:modified xsi:type="dcterms:W3CDTF">2023-12-08T08:18:43Z</dcterms:modified>
</cp:coreProperties>
</file>