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71" r:id="rId4"/>
    <p:sldId id="269" r:id="rId5"/>
    <p:sldId id="270" r:id="rId6"/>
    <p:sldId id="266" r:id="rId7"/>
    <p:sldId id="265" r:id="rId8"/>
    <p:sldId id="267" r:id="rId9"/>
    <p:sldId id="257" r:id="rId10"/>
    <p:sldId id="258" r:id="rId11"/>
    <p:sldId id="259" r:id="rId12"/>
    <p:sldId id="268" r:id="rId13"/>
    <p:sldId id="262" r:id="rId14"/>
    <p:sldId id="260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39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m.wikipedia.org/wiki/Order_of_Merit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lated.turbopages.org/proxy_u/en-ru.ru.70f6854e-657886be-b4004a7e-74722d776562/https/en.m.wikipedia.org/wiki/X-ray_crystallography#Early_organic_and_small_biological_molecules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CA37A6-5E50-C2C5-3B03-547D57750D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6527" y="3429000"/>
            <a:ext cx="8825658" cy="2424481"/>
          </a:xfrm>
        </p:spPr>
        <p:txBody>
          <a:bodyPr/>
          <a:lstStyle/>
          <a:p>
            <a:r>
              <a:rPr lang="ru-RU" b="0" i="0" dirty="0">
                <a:solidFill>
                  <a:srgbClr val="FFFFFF"/>
                </a:solidFill>
                <a:effectLst/>
                <a:latin typeface="-apple-system"/>
              </a:rPr>
              <a:t>Дороти </a:t>
            </a:r>
            <a:r>
              <a:rPr lang="ru-RU" b="0" i="0" dirty="0" err="1">
                <a:solidFill>
                  <a:srgbClr val="FFFFFF"/>
                </a:solidFill>
                <a:effectLst/>
                <a:latin typeface="-apple-system"/>
              </a:rPr>
              <a:t>Ходжкин</a:t>
            </a:r>
            <a:endParaRPr lang="ru-RU" b="0" i="0" dirty="0">
              <a:solidFill>
                <a:srgbClr val="FFFFFF"/>
              </a:solidFill>
              <a:effectLst/>
              <a:latin typeface="-apple-system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6178EF7-00FE-3470-367D-CB66B45DF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98099" y="6427290"/>
            <a:ext cx="8825658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3B3E7E5-611E-800B-DAF1-C184CE6F6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144" y="966033"/>
            <a:ext cx="6769711" cy="38113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C3B7079-0F6E-9681-000D-68FAEA0E4F7F}"/>
              </a:ext>
            </a:extLst>
          </p:cNvPr>
          <p:cNvSpPr txBox="1"/>
          <p:nvPr/>
        </p:nvSpPr>
        <p:spPr>
          <a:xfrm>
            <a:off x="6774465" y="4777380"/>
            <a:ext cx="476555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</a:rPr>
              <a:t>Выполнила: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ученица 10 «А» класса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МБОУ СОШ №21 г. Сальска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Грищенко Виктория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Учитель:</a:t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Орлова Татьяна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2103596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53B2A9-1844-300E-BA6A-41709D201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5EAA9599-37CA-89F5-531B-DE63CE864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4C09FB5-F3DD-CC53-2575-E14EAC939F41}"/>
              </a:ext>
            </a:extLst>
          </p:cNvPr>
          <p:cNvSpPr txBox="1"/>
          <p:nvPr/>
        </p:nvSpPr>
        <p:spPr>
          <a:xfrm>
            <a:off x="1722236" y="5137190"/>
            <a:ext cx="76910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0">
                <a:solidFill>
                  <a:schemeClr val="bg1"/>
                </a:solidFill>
                <a:effectLst/>
                <a:latin typeface="-apple-system"/>
              </a:rPr>
              <a:t>Молекулярная модель пенициллина, построенная с использованием контурных карт электронной плотности, лежащих в основе модели.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2831C2D-C803-39F9-A425-7C44DB9B2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07" y="172149"/>
            <a:ext cx="3255383" cy="416282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C9D0501-0EFF-B339-150C-7FCABCD3D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508" y="172148"/>
            <a:ext cx="5848329" cy="4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809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8EDA23-5AD1-C069-3C54-332CF942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Витамин В12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2E0273C1-3A13-78AE-3098-18EC08685D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643" y="2395681"/>
            <a:ext cx="4284993" cy="428499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C2BA9B5-A132-B0C2-44A1-DB0165D7DED9}"/>
              </a:ext>
            </a:extLst>
          </p:cNvPr>
          <p:cNvSpPr txBox="1"/>
          <p:nvPr/>
        </p:nvSpPr>
        <p:spPr>
          <a:xfrm>
            <a:off x="5806684" y="2836106"/>
            <a:ext cx="554691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Затем </a:t>
            </a:r>
            <a:r>
              <a:rPr lang="ru-RU" dirty="0" err="1"/>
              <a:t>Ходжкин</a:t>
            </a:r>
            <a:r>
              <a:rPr lang="ru-RU" dirty="0"/>
              <a:t> обратила свое внимание на витамин В12, активное химическое вещество, выделенное из экстрактов печени, которое использовалось для лечения пернициозной анемии.. Структура витамина была определена Дороти </a:t>
            </a:r>
            <a:r>
              <a:rPr lang="ru-RU" dirty="0" err="1"/>
              <a:t>Ходжкин</a:t>
            </a:r>
            <a:r>
              <a:rPr lang="ru-RU" dirty="0"/>
              <a:t> и ее сотрудниками в 1956 г методом дифракции рентгеновских лучей.</a:t>
            </a:r>
          </a:p>
        </p:txBody>
      </p:sp>
    </p:spTree>
    <p:extLst>
      <p:ext uri="{BB962C8B-B14F-4D97-AF65-F5344CB8AC3E}">
        <p14:creationId xmlns:p14="http://schemas.microsoft.com/office/powerpoint/2010/main" val="333310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7641A1-2715-CCD4-2BF7-568245F9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Инсулин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A93261-AA1F-DC6B-4C94-459BE6B4D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361" y="2468032"/>
            <a:ext cx="5336308" cy="3416300"/>
          </a:xfrm>
        </p:spPr>
        <p:txBody>
          <a:bodyPr/>
          <a:lstStyle/>
          <a:p>
            <a:r>
              <a:rPr lang="ru-RU" dirty="0"/>
              <a:t>Когда </a:t>
            </a:r>
            <a:r>
              <a:rPr lang="ru-RU" dirty="0" err="1"/>
              <a:t>Ходжкин</a:t>
            </a:r>
            <a:r>
              <a:rPr lang="ru-RU" dirty="0"/>
              <a:t> начала изучать инсулин, рентгеновская кристаллография и вычислительная техника были недостаточно развиты, чтобы полностью понять его структуру. Но когда она вновь обратилась к инсулину в 1960-х годах, технологии догнали ее. В 1969 году </a:t>
            </a:r>
            <a:r>
              <a:rPr lang="ru-RU" dirty="0" err="1"/>
              <a:t>Ходжкин</a:t>
            </a:r>
            <a:r>
              <a:rPr lang="ru-RU" dirty="0"/>
              <a:t> и ее команда молодых ученых из других стран впервые раскрыли структуру инсулина, 34 года спустя после того, как она впервые сделала рентгеновский снимок кристалла инсулина.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C1C16BF-E555-9D9A-AE80-7D7F0FF31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1375" y="2468032"/>
            <a:ext cx="4067395" cy="426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07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0FA5C2-7B76-FFFA-411D-03C525E3A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21" y="607896"/>
            <a:ext cx="4211644" cy="1565156"/>
          </a:xfrm>
        </p:spPr>
        <p:txBody>
          <a:bodyPr/>
          <a:lstStyle/>
          <a:p>
            <a:r>
              <a:rPr lang="ru-RU" sz="3600" b="1" i="0">
                <a:solidFill>
                  <a:srgbClr val="FFFFFF"/>
                </a:solidFill>
                <a:effectLst/>
                <a:latin typeface="-apple-system"/>
              </a:rPr>
              <a:t>Нобелевская премия по химии</a:t>
            </a:r>
            <a:endParaRPr lang="ru-RU" sz="3600" b="0" i="0">
              <a:solidFill>
                <a:srgbClr val="FFFFFF"/>
              </a:solidFill>
              <a:effectLst/>
              <a:latin typeface="-apple-system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7A2B982-80A8-6ACA-0B56-0098985FA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5976" y="1390474"/>
            <a:ext cx="6521468" cy="434764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364FC9-D7FA-EAB8-8AB0-5EA5A58A9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1348" y="2790542"/>
            <a:ext cx="3295015" cy="345956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+mj-lt"/>
              </a:rPr>
              <a:t>В 1964 году все ее усилия были высоко оценены Нобелевской премией по химии «за определение структур важных биохимических веществ с помощью рентгеновских методов».</a:t>
            </a:r>
          </a:p>
        </p:txBody>
      </p:sp>
    </p:spTree>
    <p:extLst>
      <p:ext uri="{BB962C8B-B14F-4D97-AF65-F5344CB8AC3E}">
        <p14:creationId xmlns:p14="http://schemas.microsoft.com/office/powerpoint/2010/main" val="3193670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E4447-70CE-6DC9-D841-5647D0CC1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427" y="612228"/>
            <a:ext cx="4303300" cy="1294809"/>
          </a:xfrm>
        </p:spPr>
        <p:txBody>
          <a:bodyPr/>
          <a:lstStyle/>
          <a:p>
            <a:r>
              <a:rPr lang="ru-RU" sz="3600" b="1" i="0" dirty="0">
                <a:solidFill>
                  <a:schemeClr val="bg1"/>
                </a:solidFill>
                <a:effectLst/>
                <a:latin typeface="-apple-system"/>
              </a:rPr>
              <a:t>Награды Дороти Кроуфут-</a:t>
            </a:r>
            <a:r>
              <a:rPr lang="ru-RU" sz="3600" b="1" i="0" dirty="0" err="1">
                <a:solidFill>
                  <a:schemeClr val="bg1"/>
                </a:solidFill>
                <a:effectLst/>
                <a:latin typeface="-apple-system"/>
              </a:rPr>
              <a:t>Ходжкин</a:t>
            </a:r>
            <a:r>
              <a:rPr lang="ru-RU" sz="3600" b="0" i="0" dirty="0">
                <a:solidFill>
                  <a:schemeClr val="bg1"/>
                </a:solidFill>
                <a:effectLst/>
              </a:rPr>
              <a:t>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8CD36F2B-7FD4-C9B1-E7A1-9BBA41F1B1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2217" y="416446"/>
            <a:ext cx="4534781" cy="5111524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41DEBC31-D96E-9375-F2C2-CF5CC3A8F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8410" y="2286000"/>
            <a:ext cx="3820429" cy="4441007"/>
          </a:xfrm>
        </p:spPr>
        <p:txBody>
          <a:bodyPr>
            <a:noAutofit/>
          </a:bodyPr>
          <a:lstStyle/>
          <a:p>
            <a:pPr fontAlgn="base"/>
            <a:r>
              <a:rPr lang="ru-RU" sz="1200" dirty="0">
                <a:solidFill>
                  <a:schemeClr val="bg1"/>
                </a:solidFill>
              </a:rPr>
              <a:t>1956 - Королевская медаль Лондонского королевского общества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1964 - Нобелевская премия по химии, за определение с помощью рентгеновских лучей структур биологически активных веществ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1965 - Орден Заслуг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1972 - Медаль </a:t>
            </a:r>
            <a:r>
              <a:rPr lang="ru-RU" sz="1200" dirty="0" err="1">
                <a:solidFill>
                  <a:schemeClr val="bg1"/>
                </a:solidFill>
              </a:rPr>
              <a:t>Бантинга</a:t>
            </a: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1972 - </a:t>
            </a:r>
            <a:r>
              <a:rPr lang="ru-RU" sz="1200" dirty="0" err="1">
                <a:solidFill>
                  <a:schemeClr val="bg1"/>
                </a:solidFill>
              </a:rPr>
              <a:t>Бейкеровская</a:t>
            </a:r>
            <a:r>
              <a:rPr lang="ru-RU" sz="1200" dirty="0">
                <a:solidFill>
                  <a:schemeClr val="bg1"/>
                </a:solidFill>
              </a:rPr>
              <a:t> лекция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1976 - Медаль </a:t>
            </a:r>
            <a:r>
              <a:rPr lang="ru-RU" sz="1200" dirty="0" err="1">
                <a:solidFill>
                  <a:schemeClr val="bg1"/>
                </a:solidFill>
              </a:rPr>
              <a:t>Копли</a:t>
            </a: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1982 - Большая золотая медаль имени М. В. Ломоносова Академии наук СССР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/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1987 - Международная Ленинская премия «За укрепление мира между народами»</a:t>
            </a:r>
            <a:endParaRPr lang="ru-RU" sz="1200" b="0" i="0" dirty="0">
              <a:solidFill>
                <a:schemeClr val="bg1"/>
              </a:solidFill>
              <a:effectLst/>
              <a:latin typeface="inheri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5C994C3-3C68-3130-1E91-38A6ED0499DE}"/>
              </a:ext>
            </a:extLst>
          </p:cNvPr>
          <p:cNvSpPr txBox="1"/>
          <p:nvPr/>
        </p:nvSpPr>
        <p:spPr>
          <a:xfrm>
            <a:off x="4943084" y="5701713"/>
            <a:ext cx="60939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effectLst/>
                <a:latin typeface="-apple-system"/>
                <a:hlinkClick r:id="rId3" tooltip="Орден &quot; За заслуги &quot;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Знак отличия ордена за заслуги</a:t>
            </a:r>
            <a:r>
              <a:rPr lang="ru-RU" i="0" dirty="0">
                <a:effectLst/>
                <a:latin typeface="-apple-system"/>
              </a:rPr>
              <a:t> Дороти </a:t>
            </a:r>
            <a:r>
              <a:rPr lang="ru-RU" i="0" dirty="0" err="1">
                <a:effectLst/>
                <a:latin typeface="-apple-system"/>
              </a:rPr>
              <a:t>Ходжкин</a:t>
            </a:r>
            <a:r>
              <a:rPr lang="ru-RU" i="0" dirty="0">
                <a:effectLst/>
                <a:latin typeface="-apple-system"/>
              </a:rPr>
              <a:t>, выставленный в Лондонском королевском обществе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514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C06A63-3464-A699-5337-66D2D842F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951" y="1852441"/>
            <a:ext cx="8496097" cy="2029284"/>
          </a:xfrm>
        </p:spPr>
        <p:txBody>
          <a:bodyPr/>
          <a:lstStyle/>
          <a:p>
            <a:r>
              <a:rPr lang="ru-RU" dirty="0"/>
              <a:t>Спасибо за внимание!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A0A5442-D7DA-9748-0120-3C5BC1D25C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24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99CEE39-51E7-6C0F-57E7-7EA21D7A5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4725435"/>
            <a:ext cx="8825659" cy="5667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Дороти Мэри Кроуфут-</a:t>
            </a:r>
            <a:r>
              <a:rPr lang="ru-RU" sz="2800" b="1" dirty="0" err="1">
                <a:solidFill>
                  <a:schemeClr val="bg1"/>
                </a:solidFill>
              </a:rPr>
              <a:t>Ходжкин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8FB4B46C-91EE-FD06-72F6-761244FD9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5" y="5409096"/>
            <a:ext cx="8825658" cy="493712"/>
          </a:xfrm>
        </p:spPr>
        <p:txBody>
          <a:bodyPr>
            <a:noAutofit/>
          </a:bodyPr>
          <a:lstStyle/>
          <a:p>
            <a:pPr algn="ctr"/>
            <a:r>
              <a:rPr lang="ru-RU" sz="1600" b="0" i="0">
                <a:solidFill>
                  <a:schemeClr val="bg1"/>
                </a:solidFill>
                <a:effectLst/>
                <a:latin typeface="-apple-system"/>
              </a:rPr>
              <a:t>Научный деятель. Химик и биохимик. Лауреат Нобелевской премии по химии. Член Лондонского королевского общества. Профессор. Иностранный член Академии наук Советского Союза. </a:t>
            </a:r>
            <a:endParaRPr lang="ru-RU" sz="1600">
              <a:solidFill>
                <a:schemeClr val="bg1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75F15BC-CD2E-C3A1-8A14-207F49FD6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863" y="170994"/>
            <a:ext cx="2992216" cy="423117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7933D1A-BDD1-D10E-551C-0245D0B19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352" y="170993"/>
            <a:ext cx="4218855" cy="4231179"/>
          </a:xfrm>
          <a:prstGeom prst="rect">
            <a:avLst/>
          </a:prstGeom>
        </p:spPr>
      </p:pic>
      <p:sp>
        <p:nvSpPr>
          <p:cNvPr id="14" name="Рисунок 13">
            <a:extLst>
              <a:ext uri="{FF2B5EF4-FFF2-40B4-BE49-F238E27FC236}">
                <a16:creationId xmlns:a16="http://schemas.microsoft.com/office/drawing/2014/main" xmlns="" id="{52593938-9819-9057-268A-CA670A31D1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110890" y="-4497430"/>
            <a:ext cx="8825659" cy="3429000"/>
          </a:xfrm>
        </p:spPr>
      </p:sp>
    </p:spTree>
    <p:extLst>
      <p:ext uri="{BB962C8B-B14F-4D97-AF65-F5344CB8AC3E}">
        <p14:creationId xmlns:p14="http://schemas.microsoft.com/office/powerpoint/2010/main" val="211214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3BB787-0982-4D23-A727-B88F6E21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D489923-DE9F-25CA-A16B-FA237502C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11066" y="5006440"/>
            <a:ext cx="8825658" cy="493712"/>
          </a:xfrm>
        </p:spPr>
        <p:txBody>
          <a:bodyPr>
            <a:noAutofit/>
          </a:bodyPr>
          <a:lstStyle/>
          <a:p>
            <a:r>
              <a:rPr lang="ru-RU" sz="1600">
                <a:solidFill>
                  <a:schemeClr val="bg1"/>
                </a:solidFill>
              </a:rPr>
              <a:t>Дороти Мери Ходжкин была объявлена одной из величайших кристаллографов в мире и её работы произвели огромный вклад в науку, что останется неизгладимым следом в истории человечества.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EB4718E-469B-37DC-3436-183F949DB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91" y="218459"/>
            <a:ext cx="4942269" cy="41185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8CFE4DC-1853-2C45-B9F5-32F6A3EC9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895" y="77536"/>
            <a:ext cx="4259481" cy="4259481"/>
          </a:xfrm>
          <a:prstGeom prst="rect">
            <a:avLst/>
          </a:prstGeom>
        </p:spPr>
      </p:pic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DC4777D6-D31A-C4C5-5ABA-EB73A7AE961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76088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F194D99-F32D-4CFF-ABB7-DCE895ED196F}"/>
              </a:ext>
            </a:extLst>
          </p:cNvPr>
          <p:cNvSpPr txBox="1"/>
          <p:nvPr/>
        </p:nvSpPr>
        <p:spPr>
          <a:xfrm>
            <a:off x="2278869" y="2080620"/>
            <a:ext cx="734189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Дороти Кроуфут</a:t>
            </a:r>
            <a:r>
              <a:rPr lang="af-ZA" sz="2000" dirty="0">
                <a:solidFill>
                  <a:schemeClr val="bg1"/>
                </a:solidFill>
              </a:rPr>
              <a:t>, </a:t>
            </a:r>
            <a:r>
              <a:rPr lang="ru-RU" sz="2000" dirty="0">
                <a:solidFill>
                  <a:schemeClr val="bg1"/>
                </a:solidFill>
              </a:rPr>
              <a:t>девичья фамилия, родилась 12 мая 1910 года в Каире, Египет, где ее отец-археолог находился на раскопках. После того, как ее родители разошлись, она последовала за своей матерью в Англию и в 1928 году начала изучать химию в Оксфордском университете. Во время учебы она изучала строение сложных высокомолекулярных соединений методом рентгеновской дифракции.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67FCDD5D-5D80-03B9-F266-9C5F7EFC3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704" y="6696182"/>
            <a:ext cx="8825658" cy="2677648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xmlns="" id="{7B4A3956-BEFD-A894-56AB-2C1ED74EFC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858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0AB81F-7481-2194-1419-ADDD3C946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5638800"/>
            <a:ext cx="8825658" cy="2677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64E105-B4E1-5A56-1E73-82A368E391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B209AE5-62F0-3CD6-D8A1-001A16D80CB5}"/>
              </a:ext>
            </a:extLst>
          </p:cNvPr>
          <p:cNvSpPr txBox="1"/>
          <p:nvPr/>
        </p:nvSpPr>
        <p:spPr>
          <a:xfrm>
            <a:off x="2102631" y="2274838"/>
            <a:ext cx="820270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Затем она начала работать в Кембриджском университете, где в 1934 году вместе со своими сотрудниками получила первую фотографию рентгеновского дифракционного спектра пепсина, принадлежащего к классу белков. В том же году она начала преподавать в Оксфордском университете, а в 1970 году стал ректором Бристольского университета.</a:t>
            </a:r>
          </a:p>
        </p:txBody>
      </p:sp>
    </p:spTree>
    <p:extLst>
      <p:ext uri="{BB962C8B-B14F-4D97-AF65-F5344CB8AC3E}">
        <p14:creationId xmlns:p14="http://schemas.microsoft.com/office/powerpoint/2010/main" val="146820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B61E8A5-5A6D-C93B-D7BB-438E6489B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2101" y="509969"/>
            <a:ext cx="4459370" cy="583806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C43EAC1-27A0-C55B-AAD0-DC28F0331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4932" y="1381381"/>
            <a:ext cx="2928062" cy="5838061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В возрасте десяти лет девочка уже проводила эксперименты в импровизированной лаборатории на чердаке своих бабушек и дедушек, анализируя кристаллы. 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В подростковом возрасте она получила первые знания о технике, которая сделала ее всемирно известной. Все благодаря чтению книги «О природе вещей» (1926 г.) Уильяма Генри Брэгга.</a:t>
            </a:r>
          </a:p>
        </p:txBody>
      </p:sp>
    </p:spTree>
    <p:extLst>
      <p:ext uri="{BB962C8B-B14F-4D97-AF65-F5344CB8AC3E}">
        <p14:creationId xmlns:p14="http://schemas.microsoft.com/office/powerpoint/2010/main" val="4028313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CF7E9CB-0C05-5DF9-5E9A-0CAAD9ADE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413" y="3080191"/>
            <a:ext cx="2793158" cy="1600200"/>
          </a:xfrm>
        </p:spPr>
        <p:txBody>
          <a:bodyPr/>
          <a:lstStyle/>
          <a:p>
            <a:r>
              <a:rPr lang="ru-RU" sz="1600" dirty="0"/>
              <a:t>Среди ее наиболее влиятельных открытий - подтверждение структуры пенициллина и отображение структуры витамина В12. </a:t>
            </a:r>
            <a:r>
              <a:rPr lang="ru-RU" sz="1600" dirty="0" err="1"/>
              <a:t>Ходжкин</a:t>
            </a:r>
            <a:r>
              <a:rPr lang="ru-RU" sz="1600" dirty="0"/>
              <a:t> также объяснила структуру инсулина в 1969 году. 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A5A217C8-9F9F-4802-14F4-03137877C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429799B-14C8-883B-619C-1418C94D0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98098" y="1124446"/>
            <a:ext cx="2793158" cy="28955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771C453-DF4C-ADCB-BD81-F70E17A50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154" y="719666"/>
            <a:ext cx="6103906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5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D6BF4-FE95-C022-C383-EB22BF58E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767" y="-159328"/>
            <a:ext cx="3380371" cy="1662953"/>
          </a:xfrm>
        </p:spPr>
        <p:txBody>
          <a:bodyPr/>
          <a:lstStyle/>
          <a:p>
            <a:r>
              <a:rPr lang="ru-RU" sz="3600" dirty="0"/>
              <a:t>П</a:t>
            </a:r>
            <a:r>
              <a:rPr lang="ru-RU" sz="3600" b="0" i="0" dirty="0">
                <a:effectLst/>
              </a:rPr>
              <a:t>енициллин</a:t>
            </a:r>
            <a:endParaRPr lang="ru-RU" sz="36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6DCEEF1-2525-30DE-813B-66306FC80F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>
          <a:xfrm>
            <a:off x="5847507" y="1611392"/>
            <a:ext cx="5189538" cy="321795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4381C3B-B1AA-C086-8520-E8451BB7B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3767" y="2295969"/>
            <a:ext cx="3496506" cy="2895599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Располагая небольшой группой помощников в Оксфорде, Дороти изучала пенициллин с помощью рентгеноструктурного анализа. Именно Дороти первой стала пользоваться в своей работе компьютером, который помог ей выяснить трёхмерную структуру молекулы пенициллина, а затем и других веществ. В 1949 г. </a:t>
            </a:r>
            <a:r>
              <a:rPr lang="ru-RU" dirty="0" err="1">
                <a:solidFill>
                  <a:schemeClr val="bg1"/>
                </a:solidFill>
              </a:rPr>
              <a:t>Ходжкин</a:t>
            </a:r>
            <a:r>
              <a:rPr lang="ru-RU" dirty="0">
                <a:solidFill>
                  <a:schemeClr val="bg1"/>
                </a:solidFill>
              </a:rPr>
              <a:t> и её коллеги определили молекулярную структуру пенициллина, что позволило начать массовое дешёвое производство данного препарата.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FA1E12-EE4E-BA57-E710-86FAB57B853F}"/>
              </a:ext>
            </a:extLst>
          </p:cNvPr>
          <p:cNvSpPr txBox="1"/>
          <p:nvPr/>
        </p:nvSpPr>
        <p:spPr>
          <a:xfrm>
            <a:off x="7229832" y="5456987"/>
            <a:ext cx="60939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effectLst/>
                <a:latin typeface="Source Serif Pro" panose="02000000000000000000" pitchFamily="2" charset="0"/>
              </a:rPr>
              <a:t>Структура пенициллина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52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97AC93-1B5E-807F-A560-7D3FD578F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Пенициллин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855C90A0-2EC4-C3A8-EA38-0CB51F0BF3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050" y="2382626"/>
            <a:ext cx="4941046" cy="408759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56A0A0-9E1F-D9B2-E5C5-471581220DB5}"/>
              </a:ext>
            </a:extLst>
          </p:cNvPr>
          <p:cNvSpPr txBox="1"/>
          <p:nvPr/>
        </p:nvSpPr>
        <p:spPr>
          <a:xfrm>
            <a:off x="5590988" y="2382626"/>
            <a:ext cx="60939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effectLst/>
                <a:latin typeface="-apple-system"/>
              </a:rPr>
              <a:t>Трехмерная контурная карта электронной плотности пенициллина, полученная с помощью </a:t>
            </a:r>
            <a:r>
              <a:rPr lang="ru-RU" b="0" i="0" strike="noStrike" dirty="0">
                <a:effectLst/>
                <a:latin typeface="-apple-system"/>
                <a:hlinkClick r:id="rId3" tooltip="Рентгеновская кристаллография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рентгеновской дифракции</a:t>
            </a:r>
            <a:r>
              <a:rPr lang="ru-RU" b="0" i="0" dirty="0">
                <a:effectLst/>
                <a:latin typeface="-apple-system"/>
              </a:rPr>
              <a:t>. Точки с наибольшей плотностью показывают положение отдельных атомов в пенициллине. Это устройство было использовано </a:t>
            </a:r>
            <a:r>
              <a:rPr lang="ru-RU" b="0" i="0" dirty="0" err="1">
                <a:effectLst/>
                <a:latin typeface="-apple-system"/>
              </a:rPr>
              <a:t>Ходжкин</a:t>
            </a:r>
            <a:r>
              <a:rPr lang="ru-RU" b="0" i="0" dirty="0">
                <a:effectLst/>
                <a:latin typeface="-apple-system"/>
              </a:rPr>
              <a:t> для вывода структуры.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376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10001029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10001029" id="{ED3996BA-162B-43C7-B0E2-A5CA4E649741}" vid="{187088E4-27D7-4455-856F-4A44258D82E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Microsoft Office PowerPoint</Application>
  <PresentationFormat>Произвольный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TF10001029</vt:lpstr>
      <vt:lpstr>Дороти Ходжкин</vt:lpstr>
      <vt:lpstr>Дороти Мэри Кроуфут-Ходжкин</vt:lpstr>
      <vt:lpstr>Презентация PowerPoint</vt:lpstr>
      <vt:lpstr>Презентация PowerPoint</vt:lpstr>
      <vt:lpstr>Презентация PowerPoint</vt:lpstr>
      <vt:lpstr>Презентация PowerPoint</vt:lpstr>
      <vt:lpstr>Среди ее наиболее влиятельных открытий - подтверждение структуры пенициллина и отображение структуры витамина В12. Ходжкин также объяснила структуру инсулина в 1969 году. </vt:lpstr>
      <vt:lpstr>Пенициллин</vt:lpstr>
      <vt:lpstr>Пенициллин </vt:lpstr>
      <vt:lpstr>Презентация PowerPoint</vt:lpstr>
      <vt:lpstr>Витамин В12</vt:lpstr>
      <vt:lpstr>Инсулин</vt:lpstr>
      <vt:lpstr>Нобелевская премия по химии</vt:lpstr>
      <vt:lpstr>Награды Дороти Кроуфут-Ходжкин 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Гостевой пользователь</dc:creator>
  <cp:lastModifiedBy>Пользователь Windows</cp:lastModifiedBy>
  <cp:revision>5</cp:revision>
  <dcterms:created xsi:type="dcterms:W3CDTF">2023-12-12T16:16:20Z</dcterms:created>
  <dcterms:modified xsi:type="dcterms:W3CDTF">2023-12-13T09:02:21Z</dcterms:modified>
</cp:coreProperties>
</file>