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7" r:id="rId3"/>
    <p:sldId id="266" r:id="rId4"/>
    <p:sldId id="268" r:id="rId5"/>
    <p:sldId id="274" r:id="rId6"/>
    <p:sldId id="262" r:id="rId7"/>
    <p:sldId id="272" r:id="rId8"/>
    <p:sldId id="263" r:id="rId9"/>
    <p:sldId id="259" r:id="rId10"/>
    <p:sldId id="273" r:id="rId11"/>
    <p:sldId id="264" r:id="rId1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mbria" panose="02040503050406030204" charset="0"/>
      <p:regular r:id="rId20"/>
      <p:bold r:id="rId21"/>
      <p:italic r:id="rId22"/>
      <p:boldItalic r:id="rId23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00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05" autoAdjust="0"/>
  </p:normalViewPr>
  <p:slideViewPr>
    <p:cSldViewPr>
      <p:cViewPr>
        <p:scale>
          <a:sx n="77" d="100"/>
          <a:sy n="77" d="100"/>
        </p:scale>
        <p:origin x="-1170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201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7" Type="http://schemas.openxmlformats.org/officeDocument/2006/relationships/image" Target="../media/image5.png"/><Relationship Id="rId6" Type="http://schemas.openxmlformats.org/officeDocument/2006/relationships/image" Target="../media/image10.png"/><Relationship Id="rId5" Type="http://schemas.openxmlformats.org/officeDocument/2006/relationships/image" Target="../media/image3.jpe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7" Type="http://schemas.openxmlformats.org/officeDocument/2006/relationships/image" Target="../media/image5.png"/><Relationship Id="rId6" Type="http://schemas.openxmlformats.org/officeDocument/2006/relationships/image" Target="../media/image10.png"/><Relationship Id="rId5" Type="http://schemas.openxmlformats.org/officeDocument/2006/relationships/image" Target="../media/image3.jpe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6" Type="http://schemas.openxmlformats.org/officeDocument/2006/relationships/image" Target="../media/image7.jpeg"/><Relationship Id="rId5" Type="http://schemas.openxmlformats.org/officeDocument/2006/relationships/image" Target="../media/image3.jpe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jpeg"/><Relationship Id="rId4" Type="http://schemas.openxmlformats.org/officeDocument/2006/relationships/image" Target="../media/image3.jpeg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jpeg"/><Relationship Id="rId4" Type="http://schemas.openxmlformats.org/officeDocument/2006/relationships/image" Target="../media/image3.jpeg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jpeg"/><Relationship Id="rId4" Type="http://schemas.openxmlformats.org/officeDocument/2006/relationships/image" Target="../media/image3.jpeg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jpeg"/><Relationship Id="rId4" Type="http://schemas.openxmlformats.org/officeDocument/2006/relationships/image" Target="../media/image3.jpeg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3"/>
          <p:cNvGrpSpPr/>
          <p:nvPr userDrawn="1"/>
        </p:nvGrpSpPr>
        <p:grpSpPr bwMode="auto">
          <a:xfrm>
            <a:off x="1430338" y="642938"/>
            <a:ext cx="6283325" cy="5214937"/>
            <a:chOff x="1785918" y="1142984"/>
            <a:chExt cx="5783893" cy="4857784"/>
          </a:xfrm>
        </p:grpSpPr>
        <p:pic>
          <p:nvPicPr>
            <p:cNvPr id="5" name="Picture 10" descr="http://i014.radikal.ru/0808/8d/ce23009df64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1785918" y="2000240"/>
              <a:ext cx="5783893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2143108" y="1142984"/>
              <a:ext cx="285752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6715140" y="1142984"/>
              <a:ext cx="285752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638662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12" descr="http://files.kabobo.ru/tw_files2/urls_3455/12/d-11209/11209_html_748f1f66.png"/>
          <p:cNvPicPr>
            <a:picLocks noChangeAspect="1" noChangeArrowheads="1"/>
          </p:cNvPicPr>
          <p:nvPr userDrawn="1"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 rot="992836" flipH="1">
            <a:off x="6080125" y="385763"/>
            <a:ext cx="2995613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20" descr="104972731_large_03.png"/>
          <p:cNvSpPr>
            <a:spLocks noChangeAspect="1" noChangeArrowheads="1"/>
          </p:cNvSpPr>
          <p:nvPr userDrawn="1"/>
        </p:nvSpPr>
        <p:spPr bwMode="auto">
          <a:xfrm>
            <a:off x="155575" y="-563563"/>
            <a:ext cx="1428750" cy="1181101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AutoShape 22" descr="104972731_large_03.png"/>
          <p:cNvSpPr>
            <a:spLocks noChangeAspect="1" noChangeArrowheads="1"/>
          </p:cNvSpPr>
          <p:nvPr userDrawn="1"/>
        </p:nvSpPr>
        <p:spPr bwMode="auto">
          <a:xfrm>
            <a:off x="155575" y="-563563"/>
            <a:ext cx="1428750" cy="1181101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" name="AutoShape 24" descr="104972731_large_03.png"/>
          <p:cNvSpPr>
            <a:spLocks noChangeAspect="1" noChangeArrowheads="1"/>
          </p:cNvSpPr>
          <p:nvPr userDrawn="1"/>
        </p:nvSpPr>
        <p:spPr bwMode="auto">
          <a:xfrm>
            <a:off x="155575" y="-563563"/>
            <a:ext cx="1428750" cy="1181101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" name="AutoShape 30" descr="https://img-fotki.yandex.ru/get/15582/130884706.134/0_de860_1debc16b_L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4" name="AutoShape 32" descr="https://img-fotki.yandex.ru/get/15582/130884706.134/0_de860_1debc16b_L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15" name="Группа 42"/>
          <p:cNvGrpSpPr/>
          <p:nvPr userDrawn="1"/>
        </p:nvGrpSpPr>
        <p:grpSpPr bwMode="auto">
          <a:xfrm>
            <a:off x="214313" y="4714875"/>
            <a:ext cx="8732837" cy="1976438"/>
            <a:chOff x="214282" y="4714884"/>
            <a:chExt cx="8732929" cy="1976426"/>
          </a:xfrm>
        </p:grpSpPr>
        <p:pic>
          <p:nvPicPr>
            <p:cNvPr id="16" name="Picture 46" descr="http://ekladata.com/QTRT3aB5AQcp04U0zMWs8HGBinE.png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572000" y="4714884"/>
              <a:ext cx="4375211" cy="1976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46" descr="http://ekladata.com/QTRT3aB5AQcp04U0zMWs8HGBinE.png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4282" y="4973936"/>
              <a:ext cx="4429156" cy="1655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" name="Picture 44" descr="http://img1.liveinternet.ru/images/attach/c/7/98/254/98254457_large_0_66196_55b3dd85_XL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3" y="3714750"/>
            <a:ext cx="2928937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8" descr=" 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8" name="Содержимое 2"/>
          <p:cNvSpPr>
            <a:spLocks noGrp="1"/>
          </p:cNvSpPr>
          <p:nvPr>
            <p:ph idx="1"/>
          </p:nvPr>
        </p:nvSpPr>
        <p:spPr>
          <a:xfrm>
            <a:off x="1928794" y="1928802"/>
            <a:ext cx="5429288" cy="228601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2143108" y="4857760"/>
            <a:ext cx="5900750" cy="560406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28625" y="64928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C43D697-7299-476B-A3AD-297E43EBE71F}" type="datetimeFigureOut">
              <a:rPr lang="ru-RU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0DDDEB2-60AF-4DEA-93B0-D235B29FB56A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8501122" cy="449579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>
          <a:xfrm>
            <a:off x="428625" y="64928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F1380B4-EA9D-4F6B-8099-F0CB39689D45}" type="datetimeFigureOut">
              <a:rPr lang="ru-RU"/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AD1EF11-0C7E-4284-BB79-E592B01D6622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28625" y="64928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8E7ECE1-A718-41FB-AA23-A49D27B5E438}" type="datetimeFigureOut">
              <a:rPr lang="ru-RU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05CED29-A293-44B8-93F7-7B64F492A71E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28625" y="64928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ECDE9A1-42DC-4E6D-BDAF-EF9F9CF88A7A}" type="datetimeFigureOut">
              <a:rPr lang="ru-RU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2FF1695-772B-41EC-90C5-B3B7274EA186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28625" y="64928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D11A97A-44E5-404E-AFD9-22EB02FD4019}" type="datetimeFigureOut">
              <a:rPr lang="ru-RU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7C8B90A-CB56-4673-92F6-035278562D39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8625" y="64928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31A1A7B-16FB-4D5F-B921-63A1E076E6AB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02EFEB9-F15F-4FA8-A7F4-B4DAF5556ACF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8625" y="64928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B61804F-8DD7-4B1E-945F-36FF0A3D8AB7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7A7BE9F-4D55-4C7C-9BAA-AD1ABFF09542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i014.radikal.ru/0808/8d/ce23009df649.png"/>
          <p:cNvPicPr>
            <a:picLocks noChangeAspect="1" noChangeArrowheads="1"/>
          </p:cNvPicPr>
          <p:nvPr userDrawn="1"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392113" y="823913"/>
            <a:ext cx="8359775" cy="517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opengameart.org/sites/default/files/chain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0"/>
            <a:ext cx="3762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opengameart.org/sites/default/files/chain.png"/>
          <p:cNvPicPr>
            <a:picLocks noChangeAspect="1" noChangeArrowheads="1"/>
          </p:cNvPicPr>
          <p:nvPr userDrawn="1"/>
        </p:nvPicPr>
        <p:blipFill>
          <a:blip r:embed="rId4" cstate="print"/>
          <a:srcRect r="-146"/>
          <a:stretch>
            <a:fillRect/>
          </a:stretch>
        </p:blipFill>
        <p:spPr bwMode="auto">
          <a:xfrm>
            <a:off x="7516813" y="0"/>
            <a:ext cx="412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42873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12" descr="http://files.kabobo.ru/tw_files2/urls_3455/12/d-11209/11209_html_748f1f66.png"/>
          <p:cNvPicPr>
            <a:picLocks noChangeAspect="1" noChangeArrowheads="1"/>
          </p:cNvPicPr>
          <p:nvPr userDrawn="1"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 rot="992836" flipH="1">
            <a:off x="6096000" y="222250"/>
            <a:ext cx="2836863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15"/>
          <p:cNvGrpSpPr/>
          <p:nvPr userDrawn="1"/>
        </p:nvGrpSpPr>
        <p:grpSpPr bwMode="auto">
          <a:xfrm>
            <a:off x="214313" y="4714875"/>
            <a:ext cx="8732837" cy="1976438"/>
            <a:chOff x="214282" y="4714884"/>
            <a:chExt cx="8732929" cy="1976426"/>
          </a:xfrm>
        </p:grpSpPr>
        <p:pic>
          <p:nvPicPr>
            <p:cNvPr id="11" name="Picture 46" descr="http://ekladata.com/QTRT3aB5AQcp04U0zMWs8HGBinE.png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4572000" y="4714884"/>
              <a:ext cx="4375211" cy="1976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6" descr="http://ekladata.com/QTRT3aB5AQcp04U0zMWs8HGBinE.png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14282" y="4973936"/>
              <a:ext cx="4429156" cy="1655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Picture 8" descr=" 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9" name="Содержимое 2"/>
          <p:cNvSpPr>
            <a:spLocks noGrp="1"/>
          </p:cNvSpPr>
          <p:nvPr>
            <p:ph idx="1"/>
          </p:nvPr>
        </p:nvSpPr>
        <p:spPr>
          <a:xfrm>
            <a:off x="4500562" y="2285992"/>
            <a:ext cx="3643338" cy="306703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6" name="Содержимое 2"/>
          <p:cNvSpPr>
            <a:spLocks noGrp="1"/>
          </p:cNvSpPr>
          <p:nvPr>
            <p:ph idx="10"/>
          </p:nvPr>
        </p:nvSpPr>
        <p:spPr>
          <a:xfrm>
            <a:off x="785786" y="2285992"/>
            <a:ext cx="3643338" cy="306703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857224" y="1285860"/>
            <a:ext cx="6900882" cy="8461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014.radikal.ru/0808/8d/ce23009df649.png"/>
          <p:cNvPicPr>
            <a:picLocks noChangeAspect="1" noChangeArrowheads="1"/>
          </p:cNvPicPr>
          <p:nvPr userDrawn="1"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392113" y="823913"/>
            <a:ext cx="8359775" cy="517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opengameart.org/sites/default/files/chain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0"/>
            <a:ext cx="3762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opengameart.org/sites/default/files/chain.png"/>
          <p:cNvPicPr>
            <a:picLocks noChangeAspect="1" noChangeArrowheads="1"/>
          </p:cNvPicPr>
          <p:nvPr userDrawn="1"/>
        </p:nvPicPr>
        <p:blipFill>
          <a:blip r:embed="rId4" cstate="print"/>
          <a:srcRect r="-146"/>
          <a:stretch>
            <a:fillRect/>
          </a:stretch>
        </p:blipFill>
        <p:spPr bwMode="auto">
          <a:xfrm>
            <a:off x="7516813" y="0"/>
            <a:ext cx="412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42873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7" name="Picture 12" descr="http://files.kabobo.ru/tw_files2/urls_3455/12/d-11209/11209_html_748f1f66.png"/>
          <p:cNvPicPr>
            <a:picLocks noChangeAspect="1" noChangeArrowheads="1"/>
          </p:cNvPicPr>
          <p:nvPr userDrawn="1"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 rot="992836" flipH="1">
            <a:off x="6096000" y="222250"/>
            <a:ext cx="2836863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15"/>
          <p:cNvGrpSpPr/>
          <p:nvPr userDrawn="1"/>
        </p:nvGrpSpPr>
        <p:grpSpPr bwMode="auto">
          <a:xfrm>
            <a:off x="214313" y="4714875"/>
            <a:ext cx="8732837" cy="1976438"/>
            <a:chOff x="214282" y="4714884"/>
            <a:chExt cx="8732929" cy="1976426"/>
          </a:xfrm>
        </p:grpSpPr>
        <p:pic>
          <p:nvPicPr>
            <p:cNvPr id="9" name="Picture 46" descr="http://ekladata.com/QTRT3aB5AQcp04U0zMWs8HGBinE.png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4572000" y="4714884"/>
              <a:ext cx="4375211" cy="1976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46" descr="http://ekladata.com/QTRT3aB5AQcp04U0zMWs8HGBinE.png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14282" y="4973936"/>
              <a:ext cx="4429156" cy="1655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8" descr=" 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9" name="Содержимое 2"/>
          <p:cNvSpPr>
            <a:spLocks noGrp="1"/>
          </p:cNvSpPr>
          <p:nvPr>
            <p:ph idx="1"/>
          </p:nvPr>
        </p:nvSpPr>
        <p:spPr>
          <a:xfrm>
            <a:off x="785786" y="1643050"/>
            <a:ext cx="7715304" cy="40671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014.radikal.ru/0808/8d/ce23009df649.png"/>
          <p:cNvPicPr>
            <a:picLocks noChangeAspect="1" noChangeArrowheads="1"/>
          </p:cNvPicPr>
          <p:nvPr userDrawn="1"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357188" y="714375"/>
            <a:ext cx="8358187" cy="517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opengameart.org/sites/default/files/chain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563" y="0"/>
            <a:ext cx="341312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opengameart.org/sites/default/files/chain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1738" y="0"/>
            <a:ext cx="377825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42873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7" name="Picture 8" descr=" 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286388"/>
            <a:ext cx="8715436" cy="1381892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" name="Picture 44" descr="http://img1.liveinternet.ru/images/attach/c/7/98/254/98254457_large_0_66196_55b3dd85_XL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13" y="4214813"/>
            <a:ext cx="235743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714348" y="1643050"/>
            <a:ext cx="7643866" cy="378141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7"/>
          <p:cNvGrpSpPr/>
          <p:nvPr userDrawn="1"/>
        </p:nvGrpSpPr>
        <p:grpSpPr bwMode="auto">
          <a:xfrm>
            <a:off x="392113" y="214313"/>
            <a:ext cx="8359775" cy="6286500"/>
            <a:chOff x="1785918" y="1142984"/>
            <a:chExt cx="5783893" cy="4857784"/>
          </a:xfrm>
        </p:grpSpPr>
        <p:pic>
          <p:nvPicPr>
            <p:cNvPr id="4" name="Picture 10" descr="http://i014.radikal.ru/0808/8d/ce23009df64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1785918" y="2000240"/>
              <a:ext cx="5783893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2143108" y="1142984"/>
              <a:ext cx="285752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6715140" y="1142984"/>
              <a:ext cx="285752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42873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8" name="Picture 8" descr=" 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4" name="Содержимое 2"/>
          <p:cNvSpPr>
            <a:spLocks noGrp="1"/>
          </p:cNvSpPr>
          <p:nvPr>
            <p:ph idx="1"/>
          </p:nvPr>
        </p:nvSpPr>
        <p:spPr>
          <a:xfrm>
            <a:off x="1000100" y="3000372"/>
            <a:ext cx="7215238" cy="257176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Содержимое 2"/>
          <p:cNvSpPr>
            <a:spLocks noGrp="1"/>
          </p:cNvSpPr>
          <p:nvPr>
            <p:ph idx="10"/>
          </p:nvPr>
        </p:nvSpPr>
        <p:spPr>
          <a:xfrm>
            <a:off x="1000100" y="1714488"/>
            <a:ext cx="7286676" cy="7143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 userDrawn="1"/>
        </p:nvGrpSpPr>
        <p:grpSpPr bwMode="auto">
          <a:xfrm>
            <a:off x="392113" y="214313"/>
            <a:ext cx="8359775" cy="6286500"/>
            <a:chOff x="1785918" y="1142984"/>
            <a:chExt cx="5783893" cy="4857784"/>
          </a:xfrm>
        </p:grpSpPr>
        <p:pic>
          <p:nvPicPr>
            <p:cNvPr id="4" name="Picture 10" descr="http://i014.radikal.ru/0808/8d/ce23009df64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1785918" y="2000240"/>
              <a:ext cx="5783893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2143108" y="1142984"/>
              <a:ext cx="285752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6715140" y="1142984"/>
              <a:ext cx="285752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42873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8" name="Picture 8" descr=" 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9" name="Содержимое 2"/>
          <p:cNvSpPr>
            <a:spLocks noGrp="1"/>
          </p:cNvSpPr>
          <p:nvPr>
            <p:ph idx="10"/>
          </p:nvPr>
        </p:nvSpPr>
        <p:spPr>
          <a:xfrm>
            <a:off x="1000100" y="1714488"/>
            <a:ext cx="7286676" cy="7143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 userDrawn="1"/>
        </p:nvGrpSpPr>
        <p:grpSpPr bwMode="auto">
          <a:xfrm>
            <a:off x="392113" y="214313"/>
            <a:ext cx="8359775" cy="6286500"/>
            <a:chOff x="1785918" y="1142984"/>
            <a:chExt cx="5783893" cy="4857784"/>
          </a:xfrm>
        </p:grpSpPr>
        <p:pic>
          <p:nvPicPr>
            <p:cNvPr id="4" name="Picture 10" descr="http://i014.radikal.ru/0808/8d/ce23009df64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1785918" y="2000240"/>
              <a:ext cx="5783893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2143108" y="1142984"/>
              <a:ext cx="285752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6715140" y="1142984"/>
              <a:ext cx="285752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42873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8" name="Picture 8" descr=" 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4" name="Содержимое 2"/>
          <p:cNvSpPr>
            <a:spLocks noGrp="1"/>
          </p:cNvSpPr>
          <p:nvPr>
            <p:ph idx="1"/>
          </p:nvPr>
        </p:nvSpPr>
        <p:spPr>
          <a:xfrm>
            <a:off x="1000100" y="1857364"/>
            <a:ext cx="7215238" cy="2571768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+mj-lt"/>
              </a:defRPr>
            </a:lvl1pPr>
            <a:lvl2pPr>
              <a:defRPr sz="28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0"/>
          </p:nvPr>
        </p:nvSpPr>
        <p:spPr>
          <a:xfrm>
            <a:off x="1000100" y="4786322"/>
            <a:ext cx="7286676" cy="71438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 userDrawn="1"/>
        </p:nvGrpSpPr>
        <p:grpSpPr bwMode="auto">
          <a:xfrm>
            <a:off x="392113" y="214313"/>
            <a:ext cx="8359775" cy="6286500"/>
            <a:chOff x="1785918" y="1142984"/>
            <a:chExt cx="5783893" cy="4857784"/>
          </a:xfrm>
        </p:grpSpPr>
        <p:pic>
          <p:nvPicPr>
            <p:cNvPr id="4" name="Picture 10" descr="http://i014.radikal.ru/0808/8d/ce23009df64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1785918" y="2000240"/>
              <a:ext cx="5783893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2143108" y="1142984"/>
              <a:ext cx="285752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6715140" y="1142984"/>
              <a:ext cx="285752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42873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8" name="Picture 8" descr=" 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857224" y="3643314"/>
            <a:ext cx="3643338" cy="242408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Содержимое 2"/>
          <p:cNvSpPr>
            <a:spLocks noGrp="1"/>
          </p:cNvSpPr>
          <p:nvPr>
            <p:ph idx="11"/>
          </p:nvPr>
        </p:nvSpPr>
        <p:spPr>
          <a:xfrm>
            <a:off x="4643438" y="3643314"/>
            <a:ext cx="3643338" cy="242408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5" name="Содержимое 2"/>
          <p:cNvSpPr>
            <a:spLocks noGrp="1"/>
          </p:cNvSpPr>
          <p:nvPr>
            <p:ph idx="12"/>
          </p:nvPr>
        </p:nvSpPr>
        <p:spPr>
          <a:xfrm>
            <a:off x="857224" y="2786058"/>
            <a:ext cx="7429552" cy="71438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6" name="Содержимое 2"/>
          <p:cNvSpPr>
            <a:spLocks noGrp="1"/>
          </p:cNvSpPr>
          <p:nvPr>
            <p:ph idx="13"/>
          </p:nvPr>
        </p:nvSpPr>
        <p:spPr>
          <a:xfrm>
            <a:off x="857224" y="1857364"/>
            <a:ext cx="7429552" cy="71438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28625" y="6492875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1244B84-D359-49C4-8A3B-3C2C68D975A8}" type="datetimeFigureOut">
              <a:rPr lang="ru-RU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CC6D37F-DAA1-4470-9768-9E00AEAE313C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7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 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6" Type="http://schemas.openxmlformats.org/officeDocument/2006/relationships/image" Target="../media/image16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17.png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7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1928794" y="2214554"/>
            <a:ext cx="5429288" cy="228601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8000" b="1" dirty="0" smtClean="0">
                <a:ln w="28575">
                  <a:solidFill>
                    <a:srgbClr val="00CCFF"/>
                  </a:solidFill>
                </a:ln>
                <a:blipFill>
                  <a:blip r:embed="rId1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ВЕСЁЛЫЕ БУКВЯТА</a:t>
            </a:r>
            <a:endParaRPr lang="ru-RU" sz="8000" b="1" dirty="0" smtClean="0">
              <a:ln w="28575">
                <a:solidFill>
                  <a:srgbClr val="00CCFF"/>
                </a:solidFill>
              </a:ln>
              <a:blipFill>
                <a:blip r:embed="rId1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8000" b="1" dirty="0" smtClean="0">
              <a:ln w="28575">
                <a:solidFill>
                  <a:srgbClr val="00CCFF"/>
                </a:solidFill>
              </a:ln>
              <a:blipFill>
                <a:blip r:embed="rId1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15363" name="Заголовок 11"/>
          <p:cNvSpPr>
            <a:spLocks noGrp="1"/>
          </p:cNvSpPr>
          <p:nvPr>
            <p:ph type="title"/>
          </p:nvPr>
        </p:nvSpPr>
        <p:spPr bwMode="auto">
          <a:xfrm>
            <a:off x="2500313" y="4572000"/>
            <a:ext cx="4357687" cy="928688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285875" y="1000125"/>
            <a:ext cx="57150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88" y="6072188"/>
            <a:ext cx="33528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38" y="1857375"/>
            <a:ext cx="32861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8" name="Picture 4" descr="J:\1 класс\Учёба_2016\О проектах\Буквы-\0_4af5e_6ae5faf2_L.png"/>
          <p:cNvPicPr>
            <a:picLocks noChangeAspect="1" noChangeArrowheads="1"/>
          </p:cNvPicPr>
          <p:nvPr/>
        </p:nvPicPr>
        <p:blipFill>
          <a:blip r:embed="rId2" cstate="print"/>
          <a:srcRect t="6456" r="15985"/>
          <a:stretch>
            <a:fillRect/>
          </a:stretch>
        </p:blipFill>
        <p:spPr bwMode="auto">
          <a:xfrm rot="1100392">
            <a:off x="7168965" y="3135306"/>
            <a:ext cx="1599159" cy="178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C:\Documents and Settings\Admin\Рабочий стол\Весёлые буквята\А\Копия Doc1.pn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1071823" y="2928938"/>
            <a:ext cx="2285480" cy="276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348457" y="2095057"/>
            <a:ext cx="4357688" cy="1905447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До новых встреч!</a:t>
            </a:r>
            <a:endParaRPr lang="ru-RU" sz="60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24581" name="Picture 2" descr="C:\Documents and Settings\Admin\Рабочий стол\Весёлые буквята\У\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75606" y="4071938"/>
            <a:ext cx="25726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1000100" y="2500306"/>
            <a:ext cx="7215238" cy="142876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latin typeface="+mj-lt"/>
              </a:rPr>
              <a:t>Дорогой друг! </a:t>
            </a:r>
            <a:endParaRPr lang="ru-RU" sz="2000" dirty="0" smtClean="0">
              <a:latin typeface="+mj-lt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latin typeface="+mj-lt"/>
              </a:rPr>
              <a:t>Знакомься — это новый </a:t>
            </a:r>
            <a:r>
              <a:rPr lang="ru-RU" sz="2000" dirty="0" err="1" smtClean="0">
                <a:latin typeface="+mj-lt"/>
              </a:rPr>
              <a:t>буквёнок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2000" dirty="0" smtClean="0">
                <a:latin typeface="+mj-lt"/>
              </a:rPr>
              <a:t>.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Он любит играть в паровоз, вытягивает губы  трубочкой и кричит: «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У-у-у</a:t>
            </a:r>
            <a:r>
              <a:rPr lang="ru-RU" sz="2000" dirty="0" smtClean="0">
                <a:latin typeface="+mj-lt"/>
              </a:rPr>
              <a:t>!» Голос у него  громкий, он старается петь красиво, даже покраснел. </a:t>
            </a:r>
            <a:endParaRPr lang="ru-RU" sz="2000" dirty="0" smtClean="0"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>
              <a:latin typeface="+mj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+mj-lt"/>
              </a:rPr>
              <a:t>Знакомство со звуком и буквой  </a:t>
            </a:r>
            <a:r>
              <a:rPr lang="ru-RU" b="1" dirty="0" smtClean="0">
                <a:solidFill>
                  <a:srgbClr val="FF0000"/>
                </a:solidFill>
                <a:latin typeface="+mj-lt"/>
              </a:rPr>
              <a:t>У</a:t>
            </a:r>
            <a:endParaRPr lang="ru-RU" dirty="0">
              <a:latin typeface="+mj-lt"/>
            </a:endParaRPr>
          </a:p>
        </p:txBody>
      </p:sp>
      <p:pic>
        <p:nvPicPr>
          <p:cNvPr id="16388" name="Picture 2" descr="C:\Documents and Settings\Admin\Рабочий стол\Весёлые буквята\У\1.pn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5357818" y="4241212"/>
            <a:ext cx="2290752" cy="159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J:\1 класс\Учёба_2016\О проектах\Буквы-\0_4af5e_6ae5faf2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65772">
            <a:off x="1336345" y="3908121"/>
            <a:ext cx="222567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4143372" y="1714488"/>
            <a:ext cx="4286280" cy="15716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Увидел его </a:t>
            </a:r>
            <a:r>
              <a:rPr lang="ru-RU" sz="2000" dirty="0" err="1" smtClean="0"/>
              <a:t>буквёнок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А</a:t>
            </a:r>
            <a:r>
              <a:rPr lang="ru-RU" sz="2000" dirty="0" smtClean="0"/>
              <a:t>, поздоровался и догадался, что этот </a:t>
            </a:r>
            <a:r>
              <a:rPr lang="ru-RU" sz="2000" dirty="0" err="1" smtClean="0"/>
              <a:t>буквёнок</a:t>
            </a:r>
            <a:r>
              <a:rPr lang="ru-RU" sz="2000" dirty="0" smtClean="0"/>
              <a:t> тоже </a:t>
            </a:r>
            <a:r>
              <a:rPr lang="ru-RU" sz="2000" b="1" dirty="0" smtClean="0">
                <a:solidFill>
                  <a:srgbClr val="FF0000"/>
                </a:solidFill>
              </a:rPr>
              <a:t>ГЛАСНЫЙ</a:t>
            </a:r>
            <a:r>
              <a:rPr lang="ru-RU" sz="2000" dirty="0" smtClean="0"/>
              <a:t>. Вот он обрадовался! Теперь у него есть друг и они могут петь вместе. </a:t>
            </a: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785786" y="3500438"/>
            <a:ext cx="642942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+mj-lt"/>
              </a:rPr>
              <a:t>Раскрась ротик нового </a:t>
            </a:r>
            <a:r>
              <a:rPr lang="ru-RU" sz="2000" dirty="0" err="1">
                <a:latin typeface="+mj-lt"/>
              </a:rPr>
              <a:t>буквёнка</a:t>
            </a:r>
            <a:r>
              <a:rPr lang="ru-RU" sz="2000" dirty="0">
                <a:latin typeface="+mj-lt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2000" dirty="0">
                <a:latin typeface="+mj-lt"/>
              </a:rPr>
              <a:t> красным карандашом.</a:t>
            </a:r>
            <a:endParaRPr lang="ru-RU" sz="2000" dirty="0">
              <a:latin typeface="+mj-lt"/>
            </a:endParaRPr>
          </a:p>
        </p:txBody>
      </p:sp>
      <p:pic>
        <p:nvPicPr>
          <p:cNvPr id="17412" name="Picture 2" descr="C:\Documents and Settings\Admin\Рабочий стол\Весёлые буквята\Новая папка (2)\Копия Doc1 а.pn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928662" y="1857493"/>
            <a:ext cx="1098550" cy="132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" descr="C:\Documents and Settings\Admin\Рабочий стол\Весёлые буквята\У\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97253" y="2143116"/>
            <a:ext cx="185227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Admin\Рабочий стол\Весёлые буквята\У\У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3214686"/>
            <a:ext cx="1214437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Весёлые буквята\У\Рогатк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357694"/>
            <a:ext cx="11699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Documents and Settings\Admin\Рабочий стол\Весёлые буквята\У\Сук.pn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2000232" y="4357694"/>
            <a:ext cx="1357312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J:\1 класс\Учёба_2016\О проектах\Буквы-\0_4af5e_6ae5faf2_L.png"/>
          <p:cNvPicPr>
            <a:picLocks noChangeAspect="1" noChangeArrowheads="1"/>
          </p:cNvPicPr>
          <p:nvPr/>
        </p:nvPicPr>
        <p:blipFill>
          <a:blip r:embed="rId6" cstate="print"/>
          <a:srcRect t="6456" r="15985"/>
          <a:stretch>
            <a:fillRect/>
          </a:stretch>
        </p:blipFill>
        <p:spPr bwMode="auto">
          <a:xfrm rot="1100392">
            <a:off x="5025825" y="4135436"/>
            <a:ext cx="1599159" cy="178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Documents and Settings\Admin\Рабочий стол\Весёлые буквята\У\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4286256"/>
            <a:ext cx="1000132" cy="156497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одержимое 15"/>
          <p:cNvSpPr>
            <a:spLocks noGrp="1"/>
          </p:cNvSpPr>
          <p:nvPr>
            <p:ph idx="10"/>
          </p:nvPr>
        </p:nvSpPr>
        <p:spPr>
          <a:xfrm>
            <a:off x="714348" y="3857628"/>
            <a:ext cx="7286676" cy="42862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Рассмотри ротик </a:t>
            </a:r>
            <a:r>
              <a:rPr lang="ru-RU" dirty="0" err="1" smtClean="0"/>
              <a:t>буквёнка</a:t>
            </a:r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У.</a:t>
            </a:r>
            <a:r>
              <a:rPr lang="ru-RU" sz="2400" b="1" dirty="0" smtClean="0"/>
              <a:t> </a:t>
            </a:r>
            <a:r>
              <a:rPr lang="ru-RU" dirty="0" smtClean="0"/>
              <a:t>На что он похож? </a:t>
            </a:r>
            <a:endParaRPr lang="ru-RU" dirty="0" smtClean="0"/>
          </a:p>
        </p:txBody>
      </p:sp>
      <p:sp>
        <p:nvSpPr>
          <p:cNvPr id="17" name="Содержимое 15"/>
          <p:cNvSpPr txBox="1"/>
          <p:nvPr/>
        </p:nvSpPr>
        <p:spPr>
          <a:xfrm>
            <a:off x="928662" y="5786454"/>
            <a:ext cx="7286676" cy="42862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(На рожки улитки, на веточку дерева, на рогатку...)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build="p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00100" y="1857364"/>
            <a:ext cx="4500594" cy="1500198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>
                <a:latin typeface="+mj-lt"/>
              </a:rPr>
              <a:t>На дорожке видны рожки - Что такое, не пойму! Посмотрю: а где же ножка? Да ведь это буква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2800" dirty="0" smtClean="0">
                <a:latin typeface="+mj-lt"/>
              </a:rPr>
              <a:t>!</a:t>
            </a:r>
            <a:endParaRPr lang="ru-RU" sz="2800" dirty="0">
              <a:latin typeface="+mj-lt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0"/>
          </p:nvPr>
        </p:nvSpPr>
        <p:spPr>
          <a:xfrm>
            <a:off x="928662" y="5143512"/>
            <a:ext cx="7286676" cy="857256"/>
          </a:xfr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dirty="0" smtClean="0"/>
              <a:t>Давай почитаем:</a:t>
            </a:r>
            <a:endParaRPr lang="ru-RU" sz="2800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У  </a:t>
            </a:r>
            <a:r>
              <a:rPr lang="ru-RU" sz="2800" b="1" dirty="0" err="1" smtClean="0">
                <a:solidFill>
                  <a:srgbClr val="FF0000"/>
                </a:solidFill>
              </a:rPr>
              <a:t>у</a:t>
            </a:r>
            <a:r>
              <a:rPr lang="ru-RU" sz="2800" b="1" dirty="0" smtClean="0">
                <a:solidFill>
                  <a:srgbClr val="FF0000"/>
                </a:solidFill>
              </a:rPr>
              <a:t>  У  </a:t>
            </a:r>
            <a:r>
              <a:rPr lang="ru-RU" sz="2800" b="1" dirty="0" err="1" smtClean="0">
                <a:solidFill>
                  <a:srgbClr val="FF0000"/>
                </a:solidFill>
              </a:rPr>
              <a:t>у</a:t>
            </a:r>
            <a:r>
              <a:rPr lang="ru-RU" sz="2800" b="1" dirty="0" smtClean="0">
                <a:solidFill>
                  <a:srgbClr val="FF0000"/>
                </a:solidFill>
              </a:rPr>
              <a:t>  У  У  У  </a:t>
            </a:r>
            <a:r>
              <a:rPr lang="ru-RU" sz="2800" b="1" dirty="0" err="1" smtClean="0">
                <a:solidFill>
                  <a:srgbClr val="FF0000"/>
                </a:solidFill>
              </a:rPr>
              <a:t>у</a:t>
            </a:r>
            <a:r>
              <a:rPr lang="ru-RU" sz="2800" b="1" dirty="0" smtClean="0">
                <a:solidFill>
                  <a:srgbClr val="FF0000"/>
                </a:solidFill>
              </a:rPr>
              <a:t>  </a:t>
            </a:r>
            <a:r>
              <a:rPr lang="ru-RU" sz="2800" b="1" dirty="0" err="1" smtClean="0">
                <a:solidFill>
                  <a:srgbClr val="FF0000"/>
                </a:solidFill>
              </a:rPr>
              <a:t>у</a:t>
            </a:r>
            <a:r>
              <a:rPr lang="ru-RU" sz="2800" b="1" dirty="0" smtClean="0">
                <a:solidFill>
                  <a:srgbClr val="FF0000"/>
                </a:solidFill>
              </a:rPr>
              <a:t>  У</a:t>
            </a:r>
            <a:endParaRPr lang="ru-RU" sz="2800" dirty="0" smtClean="0"/>
          </a:p>
          <a:p>
            <a:pPr>
              <a:buNone/>
            </a:pPr>
            <a:endParaRPr lang="ru-RU" sz="2800" dirty="0"/>
          </a:p>
        </p:txBody>
      </p:sp>
      <p:pic>
        <p:nvPicPr>
          <p:cNvPr id="18437" name="Picture 4" descr="C:\Documents and Settings\Admin\Рабочий стол\Весёлые буквята\У\Работа\2.pn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5929322" y="3643314"/>
            <a:ext cx="2071688" cy="182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2" descr="C:\Documents and Settings\Admin\Рабочий стол\Весёлые буквята\У\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786446" y="1928802"/>
            <a:ext cx="2165557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28662" y="3571876"/>
            <a:ext cx="40719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Напиши букву </a:t>
            </a:r>
            <a:r>
              <a:rPr lang="ru-RU" sz="2400" b="1" dirty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2400" dirty="0">
                <a:latin typeface="+mj-lt"/>
              </a:rPr>
              <a:t> в её домике.</a:t>
            </a:r>
            <a:endParaRPr lang="ru-RU" sz="2400" dirty="0">
              <a:latin typeface="+mj-lt"/>
            </a:endParaRPr>
          </a:p>
        </p:txBody>
      </p:sp>
      <p:pic>
        <p:nvPicPr>
          <p:cNvPr id="9" name="Picture 2" descr="C:\Documents and Settings\Admin\Рабочий стол\Весёлые буквята\У\Копия 1421273394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143380"/>
            <a:ext cx="4419600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0"/>
          </p:nvPr>
        </p:nvSpPr>
        <p:spPr>
          <a:xfrm>
            <a:off x="928662" y="4214818"/>
            <a:ext cx="4714908" cy="1928826"/>
          </a:xfrm>
        </p:spPr>
        <p:txBody>
          <a:bodyPr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dirty="0" smtClean="0"/>
              <a:t>А теперь отыщи все буквы </a:t>
            </a:r>
            <a:r>
              <a:rPr lang="ru-RU" sz="2800" b="1" dirty="0" smtClean="0">
                <a:solidFill>
                  <a:srgbClr val="FF0000"/>
                </a:solidFill>
              </a:rPr>
              <a:t>У</a:t>
            </a:r>
            <a:r>
              <a:rPr lang="ru-RU" sz="2800" dirty="0" smtClean="0"/>
              <a:t> в словах стихотворения про утку и подчеркни их красным карандашом.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57224" y="2285992"/>
            <a:ext cx="5072098" cy="17859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dirty="0" smtClean="0"/>
              <a:t>Утка утром шла купаться — </a:t>
            </a:r>
            <a:endParaRPr lang="ru-RU" sz="2400" dirty="0" smtClean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dirty="0" smtClean="0"/>
              <a:t>Училась кружиться и кувыркаться, </a:t>
            </a:r>
            <a:endParaRPr lang="ru-RU" sz="2400" dirty="0" smtClean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dirty="0" smtClean="0"/>
              <a:t>А утят своих умываться учила: </a:t>
            </a:r>
            <a:endParaRPr lang="ru-RU" sz="2400" dirty="0" smtClean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dirty="0" smtClean="0"/>
              <a:t>«Глазки мойте, но только без мыла!»</a:t>
            </a:r>
            <a:endParaRPr lang="ru-RU" sz="2400" dirty="0" smtClean="0"/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br>
              <a:rPr lang="ru-RU"/>
            </a:br>
            <a:endParaRPr lang="ru-RU"/>
          </a:p>
        </p:txBody>
      </p:sp>
      <p:sp>
        <p:nvSpPr>
          <p:cNvPr id="19460" name="TextBox 10"/>
          <p:cNvSpPr txBox="1">
            <a:spLocks noChangeArrowheads="1"/>
          </p:cNvSpPr>
          <p:nvPr/>
        </p:nvSpPr>
        <p:spPr bwMode="auto">
          <a:xfrm>
            <a:off x="785786" y="1714488"/>
            <a:ext cx="757242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+mj-lt"/>
              </a:rPr>
              <a:t>Послушай стихотворение. Какой звук в нём слышится часто?</a:t>
            </a:r>
            <a:endParaRPr lang="ru-RU" sz="2000" dirty="0">
              <a:latin typeface="+mj-lt"/>
            </a:endParaRPr>
          </a:p>
        </p:txBody>
      </p:sp>
      <p:pic>
        <p:nvPicPr>
          <p:cNvPr id="19461" name="Picture 2" descr="C:\Documents and Settings\Admin\Рабочий стол\Весёлые буквята\У\2.pn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5786446" y="3000372"/>
            <a:ext cx="252718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785786" y="3857628"/>
            <a:ext cx="385762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928662" y="2285992"/>
            <a:ext cx="6215106" cy="207170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000" b="1" u="sng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3000" dirty="0" smtClean="0">
                <a:latin typeface="+mj-lt"/>
              </a:rPr>
              <a:t>тка </a:t>
            </a:r>
            <a:r>
              <a:rPr lang="ru-RU" sz="3000" b="1" u="sng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3000" dirty="0" smtClean="0">
                <a:latin typeface="+mj-lt"/>
              </a:rPr>
              <a:t>тром шла к</a:t>
            </a:r>
            <a:r>
              <a:rPr lang="ru-RU" sz="3000" b="1" u="sng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3000" dirty="0" smtClean="0">
                <a:latin typeface="+mj-lt"/>
              </a:rPr>
              <a:t>паться — </a:t>
            </a:r>
            <a:endParaRPr lang="ru-RU" sz="3000" dirty="0" smtClean="0">
              <a:latin typeface="+mj-lt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000" b="1" u="sng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3000" dirty="0" smtClean="0">
                <a:latin typeface="+mj-lt"/>
              </a:rPr>
              <a:t>чилась кр</a:t>
            </a:r>
            <a:r>
              <a:rPr lang="ru-RU" sz="3000" b="1" u="sng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3000" dirty="0" smtClean="0">
                <a:latin typeface="+mj-lt"/>
              </a:rPr>
              <a:t>житься и к</a:t>
            </a:r>
            <a:r>
              <a:rPr lang="ru-RU" sz="3000" b="1" u="sng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3000" dirty="0" smtClean="0">
                <a:latin typeface="+mj-lt"/>
              </a:rPr>
              <a:t>выркаться, </a:t>
            </a:r>
            <a:endParaRPr lang="ru-RU" sz="3000" dirty="0" smtClean="0">
              <a:latin typeface="+mj-lt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000" dirty="0" smtClean="0">
                <a:latin typeface="+mj-lt"/>
              </a:rPr>
              <a:t>А </a:t>
            </a:r>
            <a:r>
              <a:rPr lang="ru-RU" sz="3000" b="1" u="sng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3000" dirty="0" smtClean="0">
                <a:latin typeface="+mj-lt"/>
              </a:rPr>
              <a:t>тят своих </a:t>
            </a:r>
            <a:r>
              <a:rPr lang="ru-RU" sz="3000" b="1" u="sng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3000" dirty="0" smtClean="0">
                <a:latin typeface="+mj-lt"/>
              </a:rPr>
              <a:t>мываться </a:t>
            </a:r>
            <a:r>
              <a:rPr lang="ru-RU" sz="3000" b="1" u="sng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3000" dirty="0" smtClean="0">
                <a:latin typeface="+mj-lt"/>
              </a:rPr>
              <a:t>чила:       «Глазки мойте, но только без мыла!»</a:t>
            </a:r>
            <a:endParaRPr lang="ru-RU" sz="3000" dirty="0" smtClean="0">
              <a:latin typeface="+mj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0"/>
          </p:nvPr>
        </p:nvSpPr>
        <p:spPr>
          <a:xfrm>
            <a:off x="857224" y="1785926"/>
            <a:ext cx="7286676" cy="357190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+mj-lt"/>
              </a:rPr>
              <a:t>Давайте посмотрим, так ли у тебя получилось.</a:t>
            </a:r>
            <a:endParaRPr lang="ru-RU" sz="2400" dirty="0" smtClean="0">
              <a:latin typeface="+mj-lt"/>
            </a:endParaRPr>
          </a:p>
        </p:txBody>
      </p:sp>
      <p:pic>
        <p:nvPicPr>
          <p:cNvPr id="6" name="Picture 2" descr="C:\Documents and Settings\Admin\Рабочий стол\Весёлые буквята\У\2.pn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6286512" y="3857628"/>
            <a:ext cx="2098561" cy="219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705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3" name="Picture 2" descr="C:\Documents and Settings\Admin\Рабочий стол\Весёлые буквята\У\Копия Утка 1.pn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6143636" y="2428868"/>
            <a:ext cx="1699547" cy="235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7" descr="C:\Documents and Settings\Admin\Рабочий стол\Весёлые буквята\У\Копия Doc-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4689475"/>
            <a:ext cx="3395662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42976" y="4071942"/>
            <a:ext cx="1214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j-lt"/>
              </a:rPr>
              <a:t>Утка</a:t>
            </a:r>
            <a:endParaRPr lang="ru-RU" sz="2800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38" y="5643563"/>
            <a:ext cx="12858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j-lt"/>
              </a:rPr>
              <a:t>Акула</a:t>
            </a:r>
            <a:endParaRPr lang="ru-RU" sz="2800" b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0826" y="4429132"/>
            <a:ext cx="1714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j-lt"/>
              </a:rPr>
              <a:t>Кенгуру</a:t>
            </a:r>
            <a:endParaRPr lang="ru-RU" sz="2800" b="1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68" y="4429132"/>
            <a:ext cx="2714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j-lt"/>
              </a:rPr>
              <a:t>Домик</a:t>
            </a:r>
            <a:endParaRPr lang="ru-RU" sz="2800" b="1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3563" y="5643563"/>
            <a:ext cx="1571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j-lt"/>
              </a:rPr>
              <a:t>Удочка</a:t>
            </a:r>
            <a:endParaRPr lang="ru-RU" sz="2800" b="1" dirty="0">
              <a:latin typeface="+mj-lt"/>
            </a:endParaRPr>
          </a:p>
        </p:txBody>
      </p:sp>
      <p:pic>
        <p:nvPicPr>
          <p:cNvPr id="21512" name="Picture 2" descr="C:\Documents and Settings\Admin\Рабочий стол\Весёлые буквята\У\Копия Утка 1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81093" y="2571744"/>
            <a:ext cx="1538199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5" descr="C:\Documents and Settings\Admin\Рабочий стол\Весёлые буквята\У\пр.png"/>
          <p:cNvPicPr>
            <a:picLocks noChangeAspect="1" noChangeArrowheads="1"/>
          </p:cNvPicPr>
          <p:nvPr/>
        </p:nvPicPr>
        <p:blipFill>
          <a:blip r:embed="rId4" cstate="print"/>
          <a:srcRect l="4166" t="25641" r="6250" b="28204"/>
          <a:stretch>
            <a:fillRect/>
          </a:stretch>
        </p:blipFill>
        <p:spPr bwMode="auto">
          <a:xfrm>
            <a:off x="857224" y="4572008"/>
            <a:ext cx="30718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6" descr="C:\Documents and Settings\Admin\Рабочий стол\Весёлые буквята\У\дом-1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502196" y="2571744"/>
            <a:ext cx="2291993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одержимое 14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dirty="0" smtClean="0">
                <a:latin typeface="+mj-lt"/>
              </a:rPr>
              <a:t>В названиях некоторых картинок спрятался звук [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2000" dirty="0" smtClean="0">
                <a:latin typeface="+mj-lt"/>
              </a:rPr>
              <a:t>]. Найди его и раскрась эти картинки</a:t>
            </a:r>
            <a:endParaRPr lang="ru-RU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одержимое 14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Потом они поменялись местами и поговорили по-другому: «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», а потом: «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». Посмотри, что получилось: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122" name="Picture 2" descr="C:\Documents and Settings\Admin\Рабочий стол\Весёлые буквята\У\Копия (2) ) Doc-У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72132" y="3571876"/>
            <a:ext cx="198118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 descr="C:\Documents and Settings\Admin\Рабочий стол\Весёлые буквята\У\) Doc-У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3125" y="3692257"/>
            <a:ext cx="1468438" cy="1830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285875" y="3714750"/>
            <a:ext cx="78581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latin typeface="+mj-lt"/>
              </a:rPr>
              <a:t>АУ </a:t>
            </a:r>
            <a:endParaRPr lang="ru-RU" sz="4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7750" y="3714750"/>
            <a:ext cx="78581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latin typeface="+mj-lt"/>
              </a:rPr>
              <a:t>УА</a:t>
            </a:r>
            <a:endParaRPr lang="ru-RU" sz="4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0"/>
          </p:nvPr>
        </p:nvSpPr>
        <p:spPr>
          <a:xfrm>
            <a:off x="1071538" y="5500702"/>
            <a:ext cx="2714644" cy="566701"/>
          </a:xfrm>
        </p:spPr>
        <p:txBody>
          <a:bodyPr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dirty="0" smtClean="0">
                <a:latin typeface="+mj-lt"/>
              </a:rPr>
              <a:t>Я в лесу тебя зову</a:t>
            </a:r>
            <a:endParaRPr lang="ru-RU" sz="2000" dirty="0" smtClean="0">
              <a:latin typeface="+mj-lt"/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dirty="0" smtClean="0">
                <a:latin typeface="+mj-lt"/>
              </a:rPr>
              <a:t>И кричу вот так: «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АУ!</a:t>
            </a:r>
            <a:r>
              <a:rPr lang="ru-RU" sz="2000" dirty="0" smtClean="0">
                <a:latin typeface="+mj-lt"/>
              </a:rPr>
              <a:t>»</a:t>
            </a:r>
            <a:endParaRPr lang="ru-RU" sz="2000" dirty="0" smtClean="0">
              <a:latin typeface="+mj-lt"/>
            </a:endParaRPr>
          </a:p>
          <a:p>
            <a:pPr algn="ctr">
              <a:buNone/>
            </a:pPr>
            <a:endParaRPr lang="ru-RU" sz="2000" dirty="0">
              <a:latin typeface="+mj-lt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1"/>
          </p:nvPr>
        </p:nvSpPr>
        <p:spPr>
          <a:xfrm>
            <a:off x="5072066" y="5500702"/>
            <a:ext cx="2786082" cy="709577"/>
          </a:xfr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dirty="0" smtClean="0">
                <a:latin typeface="+mj-lt"/>
              </a:rPr>
              <a:t>Малыши кричат всегда</a:t>
            </a:r>
            <a:endParaRPr lang="ru-RU" sz="2000" dirty="0" smtClean="0">
              <a:latin typeface="+mj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dirty="0" smtClean="0">
                <a:latin typeface="+mj-lt"/>
              </a:rPr>
              <a:t>Очень громкое: «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УА!</a:t>
            </a:r>
            <a:r>
              <a:rPr lang="ru-RU" sz="2000" dirty="0" smtClean="0">
                <a:latin typeface="+mj-lt"/>
              </a:rPr>
              <a:t>»</a:t>
            </a:r>
            <a:endParaRPr lang="ru-RU" sz="2000" dirty="0" smtClean="0">
              <a:latin typeface="+mj-lt"/>
            </a:endParaRPr>
          </a:p>
          <a:p>
            <a:pPr algn="ctr">
              <a:buNone/>
            </a:pPr>
            <a:endParaRPr lang="ru-RU" sz="2000" dirty="0">
              <a:latin typeface="+mj-lt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idx="13"/>
          </p:nvPr>
        </p:nvSpPr>
        <p:spPr>
          <a:xfrm>
            <a:off x="3571868" y="1714488"/>
            <a:ext cx="4786346" cy="10001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Наши </a:t>
            </a:r>
            <a:r>
              <a:rPr lang="ru-RU" dirty="0" err="1" smtClean="0"/>
              <a:t>буквята</a:t>
            </a:r>
            <a:r>
              <a:rPr lang="ru-RU" dirty="0" smtClean="0"/>
              <a:t> встретились, улыбнулись друг другу и решили поговорить. Один сказал: «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», другой ответил: «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».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2531" name="Picture 3" descr="C:\Documents and Settings\Admin\Рабочий стол\Весёлые буквята\А\Копия Doc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785926"/>
            <a:ext cx="857250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 descr="C:\Documents and Settings\Admin\Рабочий стол\Весёлые буквята\У\1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040014" y="1785926"/>
            <a:ext cx="1349186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928662" y="2071678"/>
            <a:ext cx="7215238" cy="157163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+mj-lt"/>
              </a:rPr>
              <a:t>Веди карандашом по дорожке. Если встретишь картинку, в названии которой есть звук «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А</a:t>
            </a:r>
            <a:r>
              <a:rPr lang="ru-RU" sz="2400" dirty="0" smtClean="0">
                <a:latin typeface="+mj-lt"/>
              </a:rPr>
              <a:t>», напиши эту букву рядом с картинкой, если услышишь звук «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У</a:t>
            </a:r>
            <a:r>
              <a:rPr lang="ru-RU" sz="2400" dirty="0" smtClean="0">
                <a:latin typeface="+mj-lt"/>
              </a:rPr>
              <a:t>», напиши букву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У.</a:t>
            </a:r>
            <a:endParaRPr lang="ru-RU" sz="2400" dirty="0" smtClean="0">
              <a:latin typeface="+mj-lt"/>
            </a:endParaRPr>
          </a:p>
          <a:p>
            <a:pPr>
              <a:buNone/>
            </a:pPr>
            <a:endParaRPr lang="ru-RU" sz="2400" dirty="0">
              <a:latin typeface="+mj-lt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0"/>
          </p:nvPr>
        </p:nvSpPr>
        <p:spPr>
          <a:xfrm>
            <a:off x="857224" y="4286256"/>
            <a:ext cx="7286676" cy="1071570"/>
          </a:xfrm>
        </p:spPr>
        <p:txBody>
          <a:bodyPr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dirty="0" smtClean="0">
                <a:latin typeface="+mj-lt"/>
              </a:rPr>
              <a:t>Напиши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АУ</a:t>
            </a:r>
            <a:r>
              <a:rPr lang="ru-RU" sz="2800" dirty="0" smtClean="0">
                <a:latin typeface="+mj-lt"/>
              </a:rPr>
              <a:t> и 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УА</a:t>
            </a:r>
            <a:r>
              <a:rPr lang="ru-RU" sz="2800" dirty="0" smtClean="0">
                <a:latin typeface="+mj-lt"/>
              </a:rPr>
              <a:t> в клеточках-домиках, </a:t>
            </a:r>
            <a:endParaRPr lang="ru-RU" sz="2800" dirty="0" smtClean="0">
              <a:latin typeface="+mj-lt"/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dirty="0" smtClean="0">
                <a:latin typeface="+mj-lt"/>
              </a:rPr>
              <a:t>повтори, что говорили </a:t>
            </a:r>
            <a:r>
              <a:rPr lang="ru-RU" sz="2800" dirty="0" err="1" smtClean="0">
                <a:latin typeface="+mj-lt"/>
              </a:rPr>
              <a:t>буквята</a:t>
            </a:r>
            <a:r>
              <a:rPr lang="ru-RU" sz="2800" dirty="0" smtClean="0">
                <a:latin typeface="+mj-lt"/>
              </a:rPr>
              <a:t>.</a:t>
            </a:r>
            <a:endParaRPr lang="ru-RU" sz="2800" dirty="0" smtClean="0">
              <a:latin typeface="+mj-lt"/>
            </a:endParaRPr>
          </a:p>
          <a:p>
            <a:pPr>
              <a:buNone/>
            </a:pPr>
            <a:endParaRPr lang="ru-RU" sz="28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0438" y="1643063"/>
            <a:ext cx="3500437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ea typeface="+mj-ea"/>
                <a:cs typeface="+mj-cs"/>
              </a:rPr>
              <a:t>Давай поиграем!</a:t>
            </a:r>
            <a:endParaRPr lang="ru-RU" sz="2400" b="1" dirty="0">
              <a:latin typeface="+mj-lt"/>
              <a:ea typeface="+mj-ea"/>
              <a:cs typeface="+mj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23556" name="Picture 2" descr="C:\Documents and Settings\Admin\Рабочий стол\Весёлые буквята\У\Doc-У.pn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857224" y="3143248"/>
            <a:ext cx="678661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доми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5143512"/>
            <a:ext cx="5643602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1804</Words>
  <Application>WPS Presentation</Application>
  <PresentationFormat>Экран (4:3)</PresentationFormat>
  <Paragraphs>91</Paragraphs>
  <Slides>10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SimSun</vt:lpstr>
      <vt:lpstr>Wingdings</vt:lpstr>
      <vt:lpstr>Calibri</vt:lpstr>
      <vt:lpstr>Cambria</vt:lpstr>
      <vt:lpstr>Microsoft YaHei</vt:lpstr>
      <vt:lpstr>Arial Unicode MS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МКОУ "Лермонтовская СОШ"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Сказочная школа звук и буква У</dc:title>
  <dc:creator>Банникова Е.П.</dc:creator>
  <dc:subject>обучение грамоте</dc:subject>
  <cp:category>презентация</cp:category>
  <cp:lastModifiedBy>Tatyana Kremneva</cp:lastModifiedBy>
  <cp:revision>183</cp:revision>
  <dcterms:created xsi:type="dcterms:W3CDTF">2015-07-20T16:27:00Z</dcterms:created>
  <dcterms:modified xsi:type="dcterms:W3CDTF">2023-11-02T14:49:45Z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C693CA14BFAA4ECEA6FAC0C4077F3DA6_12</vt:lpwstr>
  </property>
  <property fmtid="{D5CDD505-2E9C-101B-9397-08002B2CF9AE}" pid="3" name="KSOProductBuildVer">
    <vt:lpwstr>1049-12.2.0.13266</vt:lpwstr>
  </property>
</Properties>
</file>