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63" r:id="rId4"/>
    <p:sldId id="258" r:id="rId5"/>
    <p:sldId id="266" r:id="rId6"/>
    <p:sldId id="259" r:id="rId7"/>
    <p:sldId id="267" r:id="rId8"/>
    <p:sldId id="260" r:id="rId9"/>
    <p:sldId id="261" r:id="rId10"/>
    <p:sldId id="265" r:id="rId11"/>
    <p:sldId id="264" r:id="rId12"/>
    <p:sldId id="262" r:id="rId13"/>
    <p:sldId id="268" r:id="rId14"/>
    <p:sldId id="269" r:id="rId15"/>
  </p:sldIdLst>
  <p:sldSz cx="14630400" cy="8229600"/>
  <p:notesSz cx="8229600" cy="146304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7D66711-AD17-4894-8990-C035CE15D127}" v="3" dt="2023-12-12T17:53:07.157"/>
    <p1510:client id="{6D8C4610-1551-4200-B27C-6943C500978E}" v="11" dt="2023-12-12T17:54:39.728"/>
    <p1510:client id="{8845AA50-8BC6-4260-94F8-BC83755EC1CB}" v="53" dt="2023-12-12T18:24:13.98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>
        <p:scale>
          <a:sx n="102" d="100"/>
          <a:sy n="102" d="100"/>
        </p:scale>
        <p:origin x="-90" y="-30"/>
      </p:cViewPr>
      <p:guideLst>
        <p:guide orient="horz" pos="2592"/>
        <p:guide pos="46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565525" cy="733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660900" y="0"/>
            <a:ext cx="3567113" cy="733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D8E824-778F-471C-B34D-99ACC759092B}" type="datetimeFigureOut">
              <a:t>12.12.2023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-273050" y="1828800"/>
            <a:ext cx="8775700" cy="49371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822325" y="7040563"/>
            <a:ext cx="6584950" cy="57610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13896975"/>
            <a:ext cx="3565525" cy="733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660900" y="13896975"/>
            <a:ext cx="3567113" cy="733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92E741-6C4B-4001-B588-EA0A71C50658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89330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klops.ru/news/2020-07-23/217375-dlya-doma-i-predpriyatiy-doverte-uborku-kompanii-grass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C0C0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7"/>
          </a:solidFill>
          <a:ln/>
        </p:spPr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833199" y="1850350"/>
            <a:ext cx="7477601" cy="273554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6561"/>
              </a:lnSpc>
              <a:buNone/>
            </a:pPr>
            <a:r>
              <a:rPr lang="en-US" sz="5249" b="1" dirty="0">
                <a:solidFill>
                  <a:srgbClr val="101014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Применение алканов в повседневной жизни</a:t>
            </a:r>
            <a:endParaRPr lang="en-US" sz="5249" dirty="0"/>
          </a:p>
        </p:txBody>
      </p:sp>
      <p:sp>
        <p:nvSpPr>
          <p:cNvPr id="6" name="Text 3"/>
          <p:cNvSpPr/>
          <p:nvPr/>
        </p:nvSpPr>
        <p:spPr>
          <a:xfrm>
            <a:off x="833199" y="4581525"/>
            <a:ext cx="7477601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39393C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Алканы применяются в различных сферах нашей повседневной жизни. Они являются важными составляющими многих товаров и процессов, которые мы регулярно используем.</a:t>
            </a:r>
            <a:endParaRPr lang="en-US" sz="175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C0C0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7"/>
          </a:solidFill>
          <a:ln/>
        </p:spPr>
      </p:sp>
      <p:sp>
        <p:nvSpPr>
          <p:cNvPr id="4" name="Text 2"/>
          <p:cNvSpPr/>
          <p:nvPr/>
        </p:nvSpPr>
        <p:spPr>
          <a:xfrm>
            <a:off x="2037993" y="1405895"/>
            <a:ext cx="10565702" cy="181772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b="1" dirty="0">
                <a:solidFill>
                  <a:srgbClr val="101014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Алканы в косметической и фармацевтической промышленности</a:t>
            </a:r>
            <a:endParaRPr lang="en-US" sz="4374" dirty="0"/>
          </a:p>
        </p:txBody>
      </p:sp>
      <p:sp>
        <p:nvSpPr>
          <p:cNvPr id="5" name="Text 3"/>
          <p:cNvSpPr/>
          <p:nvPr/>
        </p:nvSpPr>
        <p:spPr>
          <a:xfrm>
            <a:off x="2037993" y="3779044"/>
            <a:ext cx="2666286" cy="416481"/>
          </a:xfrm>
          <a:prstGeom prst="rect">
            <a:avLst/>
          </a:prstGeom>
          <a:noFill/>
          <a:ln/>
        </p:spPr>
        <p:txBody>
          <a:bodyPr wrap="none" lIns="91440" tIns="45720" rIns="91440" bIns="45720" rtlCol="0" anchor="t"/>
          <a:lstStyle/>
          <a:p>
            <a:pPr marL="0" indent="0">
              <a:lnSpc>
                <a:spcPts val="3281"/>
              </a:lnSpc>
              <a:buNone/>
            </a:pPr>
            <a:endParaRPr lang="en-US" sz="2600" b="1" dirty="0">
              <a:solidFill>
                <a:srgbClr val="101014"/>
              </a:solidFill>
              <a:latin typeface="Playfair Display"/>
            </a:endParaRPr>
          </a:p>
        </p:txBody>
      </p:sp>
      <p:sp>
        <p:nvSpPr>
          <p:cNvPr id="6" name="Text 4"/>
          <p:cNvSpPr/>
          <p:nvPr/>
        </p:nvSpPr>
        <p:spPr>
          <a:xfrm>
            <a:off x="2037993" y="4417695"/>
            <a:ext cx="5006221" cy="1421606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marL="0" indent="0">
              <a:lnSpc>
                <a:spcPts val="2799"/>
              </a:lnSpc>
              <a:buNone/>
            </a:pPr>
            <a:endParaRPr lang="en-US" sz="1750" dirty="0">
              <a:solidFill>
                <a:srgbClr val="39393C"/>
              </a:solidFill>
              <a:latin typeface="Open Sans"/>
              <a:ea typeface="Open Sans"/>
              <a:cs typeface="Open Sans"/>
            </a:endParaRPr>
          </a:p>
        </p:txBody>
      </p:sp>
      <p:sp>
        <p:nvSpPr>
          <p:cNvPr id="7" name="Text 5"/>
          <p:cNvSpPr/>
          <p:nvPr/>
        </p:nvSpPr>
        <p:spPr>
          <a:xfrm>
            <a:off x="2005806" y="3700022"/>
            <a:ext cx="2666286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3281"/>
              </a:lnSpc>
              <a:buNone/>
            </a:pPr>
            <a:r>
              <a:rPr lang="en-US" sz="2624" b="1" dirty="0">
                <a:solidFill>
                  <a:srgbClr val="101014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Фармацевтика</a:t>
            </a:r>
            <a:endParaRPr lang="en-US" sz="2624" dirty="0"/>
          </a:p>
        </p:txBody>
      </p:sp>
      <p:sp>
        <p:nvSpPr>
          <p:cNvPr id="8" name="Text 6"/>
          <p:cNvSpPr/>
          <p:nvPr/>
        </p:nvSpPr>
        <p:spPr>
          <a:xfrm>
            <a:off x="2039673" y="4451562"/>
            <a:ext cx="5006221" cy="17770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39393C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Некоторые алканы используются в медицинской промышленности для производства лекарственных препаратов и мазей, обеспечивая их эффективность и стабильность.</a:t>
            </a:r>
            <a:endParaRPr lang="en-US" sz="1750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59275BC9-C078-744B-E85B-41D9F03C2ED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2533" y="2312149"/>
            <a:ext cx="5046133" cy="3345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1696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C0C0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7"/>
          </a:solidFill>
          <a:ln/>
        </p:spPr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5" name="Shape 2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7">
              <a:alpha val="85000"/>
            </a:srgbClr>
          </a:solidFill>
          <a:ln/>
        </p:spPr>
      </p:sp>
      <p:sp>
        <p:nvSpPr>
          <p:cNvPr id="6" name="Text 3"/>
          <p:cNvSpPr/>
          <p:nvPr/>
        </p:nvSpPr>
        <p:spPr>
          <a:xfrm>
            <a:off x="2037993" y="1644729"/>
            <a:ext cx="10554414" cy="13887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b="1" dirty="0">
                <a:solidFill>
                  <a:srgbClr val="101014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Опасности и проблемы, связанные с применением алканов</a:t>
            </a:r>
            <a:endParaRPr lang="en-US" sz="4374" dirty="0"/>
          </a:p>
        </p:txBody>
      </p:sp>
      <p:sp>
        <p:nvSpPr>
          <p:cNvPr id="7" name="Shape 4"/>
          <p:cNvSpPr/>
          <p:nvPr/>
        </p:nvSpPr>
        <p:spPr>
          <a:xfrm>
            <a:off x="2037993" y="3540323"/>
            <a:ext cx="499943" cy="499943"/>
          </a:xfrm>
          <a:prstGeom prst="roundRect">
            <a:avLst>
              <a:gd name="adj" fmla="val 26667"/>
            </a:avLst>
          </a:prstGeom>
          <a:solidFill>
            <a:srgbClr val="E4E4ED"/>
          </a:solidFill>
          <a:ln/>
        </p:spPr>
      </p:sp>
      <p:sp>
        <p:nvSpPr>
          <p:cNvPr id="8" name="Text 5"/>
          <p:cNvSpPr/>
          <p:nvPr/>
        </p:nvSpPr>
        <p:spPr>
          <a:xfrm>
            <a:off x="2223135" y="3581995"/>
            <a:ext cx="129540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281"/>
              </a:lnSpc>
              <a:buNone/>
            </a:pPr>
            <a:r>
              <a:rPr lang="en-US" sz="2624" b="1" dirty="0">
                <a:solidFill>
                  <a:srgbClr val="101014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1</a:t>
            </a:r>
            <a:endParaRPr lang="en-US" sz="2624" dirty="0"/>
          </a:p>
        </p:txBody>
      </p:sp>
      <p:sp>
        <p:nvSpPr>
          <p:cNvPr id="9" name="Text 6"/>
          <p:cNvSpPr/>
          <p:nvPr/>
        </p:nvSpPr>
        <p:spPr>
          <a:xfrm>
            <a:off x="2760107" y="3616643"/>
            <a:ext cx="2647950" cy="104155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101014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Вред для окружающей среды</a:t>
            </a:r>
            <a:endParaRPr lang="en-US" sz="2187" dirty="0"/>
          </a:p>
        </p:txBody>
      </p:sp>
      <p:sp>
        <p:nvSpPr>
          <p:cNvPr id="10" name="Text 7"/>
          <p:cNvSpPr/>
          <p:nvPr/>
        </p:nvSpPr>
        <p:spPr>
          <a:xfrm>
            <a:off x="2760107" y="4791432"/>
            <a:ext cx="2647950" cy="17770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39393C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Некоторые алканы, такие как метан, являются парниковыми газами и способствуют изменению климата.</a:t>
            </a:r>
            <a:endParaRPr lang="en-US" sz="1750" dirty="0"/>
          </a:p>
        </p:txBody>
      </p:sp>
      <p:sp>
        <p:nvSpPr>
          <p:cNvPr id="11" name="Shape 8"/>
          <p:cNvSpPr/>
          <p:nvPr/>
        </p:nvSpPr>
        <p:spPr>
          <a:xfrm>
            <a:off x="5630228" y="3540323"/>
            <a:ext cx="499943" cy="499943"/>
          </a:xfrm>
          <a:prstGeom prst="roundRect">
            <a:avLst>
              <a:gd name="adj" fmla="val 26667"/>
            </a:avLst>
          </a:prstGeom>
          <a:solidFill>
            <a:srgbClr val="E4E4ED"/>
          </a:solidFill>
          <a:ln/>
        </p:spPr>
      </p:sp>
      <p:sp>
        <p:nvSpPr>
          <p:cNvPr id="12" name="Text 9"/>
          <p:cNvSpPr/>
          <p:nvPr/>
        </p:nvSpPr>
        <p:spPr>
          <a:xfrm>
            <a:off x="5792510" y="3581995"/>
            <a:ext cx="175260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281"/>
              </a:lnSpc>
              <a:buNone/>
            </a:pPr>
            <a:r>
              <a:rPr lang="en-US" sz="2624" b="1" dirty="0">
                <a:solidFill>
                  <a:srgbClr val="101014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2</a:t>
            </a:r>
            <a:endParaRPr lang="en-US" sz="2624" dirty="0"/>
          </a:p>
        </p:txBody>
      </p:sp>
      <p:sp>
        <p:nvSpPr>
          <p:cNvPr id="13" name="Text 10"/>
          <p:cNvSpPr/>
          <p:nvPr/>
        </p:nvSpPr>
        <p:spPr>
          <a:xfrm>
            <a:off x="6352342" y="3616643"/>
            <a:ext cx="2221944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101014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Возгораемость</a:t>
            </a:r>
            <a:endParaRPr lang="en-US" sz="2187" dirty="0"/>
          </a:p>
        </p:txBody>
      </p:sp>
      <p:sp>
        <p:nvSpPr>
          <p:cNvPr id="14" name="Text 11"/>
          <p:cNvSpPr/>
          <p:nvPr/>
        </p:nvSpPr>
        <p:spPr>
          <a:xfrm>
            <a:off x="6352342" y="4097060"/>
            <a:ext cx="2647950" cy="2487811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39393C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Некоторые алканы имеют высокую степень возгораемости и могут представлять опасность при неправильном хранении и использовании.</a:t>
            </a:r>
            <a:endParaRPr lang="en-US" sz="1750" dirty="0"/>
          </a:p>
        </p:txBody>
      </p:sp>
      <p:sp>
        <p:nvSpPr>
          <p:cNvPr id="15" name="Shape 12"/>
          <p:cNvSpPr/>
          <p:nvPr/>
        </p:nvSpPr>
        <p:spPr>
          <a:xfrm>
            <a:off x="9222462" y="3540323"/>
            <a:ext cx="499943" cy="499943"/>
          </a:xfrm>
          <a:prstGeom prst="roundRect">
            <a:avLst>
              <a:gd name="adj" fmla="val 26667"/>
            </a:avLst>
          </a:prstGeom>
          <a:solidFill>
            <a:srgbClr val="E4E4ED"/>
          </a:solidFill>
          <a:ln/>
        </p:spPr>
      </p:sp>
      <p:sp>
        <p:nvSpPr>
          <p:cNvPr id="16" name="Text 13"/>
          <p:cNvSpPr/>
          <p:nvPr/>
        </p:nvSpPr>
        <p:spPr>
          <a:xfrm>
            <a:off x="9392364" y="3581995"/>
            <a:ext cx="160020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281"/>
              </a:lnSpc>
              <a:buNone/>
            </a:pPr>
            <a:r>
              <a:rPr lang="en-US" sz="2624" b="1" dirty="0">
                <a:solidFill>
                  <a:srgbClr val="101014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3</a:t>
            </a:r>
            <a:endParaRPr lang="en-US" sz="2624" dirty="0"/>
          </a:p>
        </p:txBody>
      </p:sp>
      <p:sp>
        <p:nvSpPr>
          <p:cNvPr id="17" name="Text 14"/>
          <p:cNvSpPr/>
          <p:nvPr/>
        </p:nvSpPr>
        <p:spPr>
          <a:xfrm>
            <a:off x="9944576" y="3616643"/>
            <a:ext cx="2221944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101014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Токсичность</a:t>
            </a:r>
            <a:endParaRPr lang="en-US" sz="2187" dirty="0"/>
          </a:p>
        </p:txBody>
      </p:sp>
      <p:sp>
        <p:nvSpPr>
          <p:cNvPr id="18" name="Text 15"/>
          <p:cNvSpPr/>
          <p:nvPr/>
        </p:nvSpPr>
        <p:spPr>
          <a:xfrm>
            <a:off x="9944576" y="4097060"/>
            <a:ext cx="2647950" cy="213240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39393C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Некоторые алканы могут быть токсичными при длительном воздействии или при взаимодействии с другими веществами.</a:t>
            </a:r>
            <a:endParaRPr lang="en-US" sz="1750" dirty="0"/>
          </a:p>
        </p:txBody>
      </p:sp>
    </p:spTree>
    <p:extLst>
      <p:ext uri="{BB962C8B-B14F-4D97-AF65-F5344CB8AC3E}">
        <p14:creationId xmlns:p14="http://schemas.microsoft.com/office/powerpoint/2010/main" val="7958235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C0C0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7"/>
          </a:solidFill>
          <a:ln/>
        </p:spPr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77749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2037993" y="3984427"/>
            <a:ext cx="10554414" cy="13887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b="1" dirty="0">
                <a:solidFill>
                  <a:srgbClr val="101014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Вызовы и ограничения применения алканов</a:t>
            </a:r>
            <a:endParaRPr lang="en-US" sz="4374" dirty="0"/>
          </a:p>
        </p:txBody>
      </p:sp>
      <p:sp>
        <p:nvSpPr>
          <p:cNvPr id="6" name="Text 3"/>
          <p:cNvSpPr/>
          <p:nvPr/>
        </p:nvSpPr>
        <p:spPr>
          <a:xfrm>
            <a:off x="2037993" y="5706427"/>
            <a:ext cx="10554414" cy="35540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39393C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Несмотря на все преимущества, применение алканов также имеет свои вызовы:</a:t>
            </a:r>
            <a:endParaRPr lang="en-US" sz="1750" dirty="0"/>
          </a:p>
        </p:txBody>
      </p:sp>
      <p:sp>
        <p:nvSpPr>
          <p:cNvPr id="7" name="Text 4"/>
          <p:cNvSpPr/>
          <p:nvPr/>
        </p:nvSpPr>
        <p:spPr>
          <a:xfrm>
            <a:off x="2393394" y="6311741"/>
            <a:ext cx="10199013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 algn="l">
              <a:lnSpc>
                <a:spcPts val="2799"/>
              </a:lnSpc>
              <a:buSzPct val="100000"/>
              <a:buChar char="•"/>
            </a:pPr>
            <a:r>
              <a:rPr lang="en-US" sz="1750" dirty="0">
                <a:solidFill>
                  <a:srgbClr val="39393C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Вредные выбросы и загрязнения: Неконтролируемое использование алканов может привести к выбросам и загрязнению окружающей среды и атмосферы.</a:t>
            </a:r>
            <a:endParaRPr lang="en-US" sz="175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C0C0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7"/>
          </a:solidFill>
          <a:ln/>
        </p:spPr>
      </p:sp>
      <p:pic>
        <p:nvPicPr>
          <p:cNvPr id="4" name="Image 0" descr="Общая формула алканов – названия веществ (химия, 9 класс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92854" y="-29883"/>
            <a:ext cx="13728526" cy="823926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833199" y="2365296"/>
            <a:ext cx="7477601" cy="13887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b="1" dirty="0">
                <a:solidFill>
                  <a:srgbClr val="101014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Возможности будущего применения алканов</a:t>
            </a:r>
            <a:endParaRPr lang="en-US" sz="4374" dirty="0"/>
          </a:p>
        </p:txBody>
      </p:sp>
      <p:sp>
        <p:nvSpPr>
          <p:cNvPr id="6" name="Text 3"/>
          <p:cNvSpPr/>
          <p:nvPr/>
        </p:nvSpPr>
        <p:spPr>
          <a:xfrm>
            <a:off x="833199" y="4087297"/>
            <a:ext cx="7477601" cy="17770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39393C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С развитием технологий и появлением новых методов получения и использования алканов, открываются новые перспективы для их применения. В будущем, алканы могут сыграть важную роль в производстве чистого энергетического топлива и материалов, а также в разработке экологически чистых технологий.</a:t>
            </a:r>
            <a:endParaRPr lang="en-US" sz="1750" dirty="0"/>
          </a:p>
        </p:txBody>
      </p:sp>
    </p:spTree>
    <p:extLst>
      <p:ext uri="{BB962C8B-B14F-4D97-AF65-F5344CB8AC3E}">
        <p14:creationId xmlns:p14="http://schemas.microsoft.com/office/powerpoint/2010/main" val="23089533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C0C0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7"/>
          </a:solidFill>
          <a:ln/>
        </p:spPr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833199" y="1696270"/>
            <a:ext cx="7477601" cy="1670968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>
              <a:lnSpc>
                <a:spcPts val="5468"/>
              </a:lnSpc>
            </a:pPr>
            <a:r>
              <a:rPr lang="en-US" sz="4350" b="1" dirty="0" err="1">
                <a:solidFill>
                  <a:srgbClr val="101014"/>
                </a:solidFill>
                <a:latin typeface="Playfair Display"/>
              </a:rPr>
              <a:t>Что</a:t>
            </a:r>
            <a:r>
              <a:rPr lang="en-US" sz="4350" b="1" dirty="0">
                <a:solidFill>
                  <a:srgbClr val="101014"/>
                </a:solidFill>
                <a:latin typeface="Playfair Display"/>
              </a:rPr>
              <a:t> </a:t>
            </a:r>
            <a:r>
              <a:rPr lang="en-US" sz="4350" b="1" dirty="0" err="1">
                <a:solidFill>
                  <a:srgbClr val="101014"/>
                </a:solidFill>
                <a:latin typeface="Playfair Display"/>
              </a:rPr>
              <a:t>мы</a:t>
            </a:r>
            <a:r>
              <a:rPr lang="en-US" sz="4350" b="1" dirty="0">
                <a:solidFill>
                  <a:srgbClr val="101014"/>
                </a:solidFill>
                <a:latin typeface="Playfair Display"/>
              </a:rPr>
              <a:t> </a:t>
            </a:r>
            <a:r>
              <a:rPr lang="en-US" sz="4350" b="1" dirty="0" err="1">
                <a:solidFill>
                  <a:srgbClr val="101014"/>
                </a:solidFill>
                <a:latin typeface="Playfair Display"/>
              </a:rPr>
              <a:t>узнали</a:t>
            </a:r>
            <a:r>
              <a:rPr lang="en-US" sz="4350" b="1" dirty="0">
                <a:solidFill>
                  <a:srgbClr val="101014"/>
                </a:solidFill>
                <a:latin typeface="Playfair Display"/>
              </a:rPr>
              <a:t>?</a:t>
            </a:r>
          </a:p>
        </p:txBody>
      </p:sp>
      <p:sp>
        <p:nvSpPr>
          <p:cNvPr id="6" name="Text 3"/>
          <p:cNvSpPr/>
          <p:nvPr/>
        </p:nvSpPr>
        <p:spPr>
          <a:xfrm>
            <a:off x="833199" y="3203782"/>
            <a:ext cx="7477601" cy="2482762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>
              <a:lnSpc>
                <a:spcPts val="2799"/>
              </a:lnSpc>
            </a:pPr>
            <a:r>
              <a:rPr lang="en-US" sz="1750" dirty="0" err="1">
                <a:solidFill>
                  <a:srgbClr val="39393C"/>
                </a:solidFill>
                <a:ea typeface="+mn-lt"/>
                <a:cs typeface="+mn-lt"/>
              </a:rPr>
              <a:t>Узнали</a:t>
            </a:r>
            <a:r>
              <a:rPr lang="en-US" sz="1750" dirty="0">
                <a:solidFill>
                  <a:srgbClr val="39393C"/>
                </a:solidFill>
                <a:ea typeface="+mn-lt"/>
                <a:cs typeface="+mn-lt"/>
              </a:rPr>
              <a:t> </a:t>
            </a:r>
            <a:r>
              <a:rPr lang="en-US" sz="1750" dirty="0" err="1">
                <a:solidFill>
                  <a:srgbClr val="39393C"/>
                </a:solidFill>
                <a:ea typeface="+mn-lt"/>
                <a:cs typeface="+mn-lt"/>
              </a:rPr>
              <a:t>кратко</a:t>
            </a:r>
            <a:r>
              <a:rPr lang="en-US" sz="1750" dirty="0">
                <a:solidFill>
                  <a:srgbClr val="39393C"/>
                </a:solidFill>
                <a:ea typeface="+mn-lt"/>
                <a:cs typeface="+mn-lt"/>
              </a:rPr>
              <a:t> </a:t>
            </a:r>
            <a:r>
              <a:rPr lang="en-US" sz="1750" dirty="0" err="1">
                <a:solidFill>
                  <a:srgbClr val="39393C"/>
                </a:solidFill>
                <a:ea typeface="+mn-lt"/>
                <a:cs typeface="+mn-lt"/>
              </a:rPr>
              <a:t>об</a:t>
            </a:r>
            <a:r>
              <a:rPr lang="en-US" sz="1750" dirty="0">
                <a:solidFill>
                  <a:srgbClr val="39393C"/>
                </a:solidFill>
                <a:ea typeface="+mn-lt"/>
                <a:cs typeface="+mn-lt"/>
              </a:rPr>
              <a:t> </a:t>
            </a:r>
            <a:r>
              <a:rPr lang="en-US" sz="1750" dirty="0" err="1">
                <a:solidFill>
                  <a:srgbClr val="39393C"/>
                </a:solidFill>
                <a:ea typeface="+mn-lt"/>
                <a:cs typeface="+mn-lt"/>
              </a:rPr>
              <a:t>области</a:t>
            </a:r>
            <a:r>
              <a:rPr lang="en-US" sz="1750" dirty="0">
                <a:solidFill>
                  <a:srgbClr val="39393C"/>
                </a:solidFill>
                <a:ea typeface="+mn-lt"/>
                <a:cs typeface="+mn-lt"/>
              </a:rPr>
              <a:t> </a:t>
            </a:r>
            <a:r>
              <a:rPr lang="en-US" sz="1750" dirty="0" err="1">
                <a:solidFill>
                  <a:srgbClr val="39393C"/>
                </a:solidFill>
                <a:ea typeface="+mn-lt"/>
                <a:cs typeface="+mn-lt"/>
              </a:rPr>
              <a:t>применения</a:t>
            </a:r>
            <a:r>
              <a:rPr lang="en-US" sz="1750" dirty="0">
                <a:solidFill>
                  <a:srgbClr val="39393C"/>
                </a:solidFill>
                <a:ea typeface="+mn-lt"/>
                <a:cs typeface="+mn-lt"/>
              </a:rPr>
              <a:t> </a:t>
            </a:r>
            <a:r>
              <a:rPr lang="en-US" sz="1750" dirty="0" err="1">
                <a:solidFill>
                  <a:srgbClr val="39393C"/>
                </a:solidFill>
                <a:ea typeface="+mn-lt"/>
                <a:cs typeface="+mn-lt"/>
              </a:rPr>
              <a:t>алканов</a:t>
            </a:r>
            <a:r>
              <a:rPr lang="en-US" sz="1750" dirty="0">
                <a:solidFill>
                  <a:srgbClr val="39393C"/>
                </a:solidFill>
                <a:ea typeface="+mn-lt"/>
                <a:cs typeface="+mn-lt"/>
              </a:rPr>
              <a:t>. </a:t>
            </a:r>
            <a:r>
              <a:rPr lang="en-US" sz="1750" dirty="0" err="1">
                <a:solidFill>
                  <a:srgbClr val="39393C"/>
                </a:solidFill>
                <a:ea typeface="+mn-lt"/>
                <a:cs typeface="+mn-lt"/>
              </a:rPr>
              <a:t>Насыщенные</a:t>
            </a:r>
            <a:r>
              <a:rPr lang="en-US" sz="1750" dirty="0">
                <a:solidFill>
                  <a:srgbClr val="39393C"/>
                </a:solidFill>
                <a:ea typeface="+mn-lt"/>
                <a:cs typeface="+mn-lt"/>
              </a:rPr>
              <a:t> </a:t>
            </a:r>
            <a:r>
              <a:rPr lang="en-US" sz="1750" dirty="0" err="1">
                <a:solidFill>
                  <a:srgbClr val="39393C"/>
                </a:solidFill>
                <a:ea typeface="+mn-lt"/>
                <a:cs typeface="+mn-lt"/>
              </a:rPr>
              <a:t>углеводороды</a:t>
            </a:r>
            <a:r>
              <a:rPr lang="en-US" sz="1750" dirty="0">
                <a:solidFill>
                  <a:srgbClr val="39393C"/>
                </a:solidFill>
                <a:ea typeface="+mn-lt"/>
                <a:cs typeface="+mn-lt"/>
              </a:rPr>
              <a:t> в </a:t>
            </a:r>
            <a:r>
              <a:rPr lang="en-US" sz="1750" dirty="0" err="1">
                <a:solidFill>
                  <a:srgbClr val="39393C"/>
                </a:solidFill>
                <a:ea typeface="+mn-lt"/>
                <a:cs typeface="+mn-lt"/>
              </a:rPr>
              <a:t>газообразном</a:t>
            </a:r>
            <a:r>
              <a:rPr lang="en-US" sz="1750" dirty="0">
                <a:solidFill>
                  <a:srgbClr val="39393C"/>
                </a:solidFill>
                <a:ea typeface="+mn-lt"/>
                <a:cs typeface="+mn-lt"/>
              </a:rPr>
              <a:t>, </a:t>
            </a:r>
            <a:r>
              <a:rPr lang="en-US" sz="1750" dirty="0" err="1">
                <a:solidFill>
                  <a:srgbClr val="39393C"/>
                </a:solidFill>
                <a:ea typeface="+mn-lt"/>
                <a:cs typeface="+mn-lt"/>
              </a:rPr>
              <a:t>жидком</a:t>
            </a:r>
            <a:r>
              <a:rPr lang="en-US" sz="1750" dirty="0">
                <a:solidFill>
                  <a:srgbClr val="39393C"/>
                </a:solidFill>
                <a:ea typeface="+mn-lt"/>
                <a:cs typeface="+mn-lt"/>
              </a:rPr>
              <a:t>, </a:t>
            </a:r>
            <a:r>
              <a:rPr lang="en-US" sz="1750" dirty="0" err="1">
                <a:solidFill>
                  <a:srgbClr val="39393C"/>
                </a:solidFill>
                <a:ea typeface="+mn-lt"/>
                <a:cs typeface="+mn-lt"/>
              </a:rPr>
              <a:t>твёрдом</a:t>
            </a:r>
            <a:r>
              <a:rPr lang="en-US" sz="1750" dirty="0">
                <a:solidFill>
                  <a:srgbClr val="39393C"/>
                </a:solidFill>
                <a:ea typeface="+mn-lt"/>
                <a:cs typeface="+mn-lt"/>
              </a:rPr>
              <a:t> </a:t>
            </a:r>
            <a:r>
              <a:rPr lang="en-US" sz="1750" dirty="0" err="1">
                <a:solidFill>
                  <a:srgbClr val="39393C"/>
                </a:solidFill>
                <a:ea typeface="+mn-lt"/>
                <a:cs typeface="+mn-lt"/>
              </a:rPr>
              <a:t>состоянии</a:t>
            </a:r>
            <a:r>
              <a:rPr lang="en-US" sz="1750" dirty="0">
                <a:solidFill>
                  <a:srgbClr val="39393C"/>
                </a:solidFill>
                <a:ea typeface="+mn-lt"/>
                <a:cs typeface="+mn-lt"/>
              </a:rPr>
              <a:t> </a:t>
            </a:r>
            <a:r>
              <a:rPr lang="en-US" sz="1750" dirty="0" err="1">
                <a:solidFill>
                  <a:srgbClr val="39393C"/>
                </a:solidFill>
                <a:ea typeface="+mn-lt"/>
                <a:cs typeface="+mn-lt"/>
              </a:rPr>
              <a:t>используются</a:t>
            </a:r>
            <a:r>
              <a:rPr lang="en-US" sz="1750" dirty="0">
                <a:solidFill>
                  <a:srgbClr val="39393C"/>
                </a:solidFill>
                <a:ea typeface="+mn-lt"/>
                <a:cs typeface="+mn-lt"/>
              </a:rPr>
              <a:t> в </a:t>
            </a:r>
            <a:r>
              <a:rPr lang="en-US" sz="1750" dirty="0" err="1">
                <a:solidFill>
                  <a:srgbClr val="39393C"/>
                </a:solidFill>
                <a:ea typeface="+mn-lt"/>
                <a:cs typeface="+mn-lt"/>
              </a:rPr>
              <a:t>химической</a:t>
            </a:r>
            <a:r>
              <a:rPr lang="en-US" sz="1750" dirty="0">
                <a:solidFill>
                  <a:srgbClr val="39393C"/>
                </a:solidFill>
                <a:ea typeface="+mn-lt"/>
                <a:cs typeface="+mn-lt"/>
              </a:rPr>
              <a:t>, </a:t>
            </a:r>
            <a:r>
              <a:rPr lang="en-US" sz="1750" dirty="0" err="1">
                <a:solidFill>
                  <a:srgbClr val="39393C"/>
                </a:solidFill>
                <a:ea typeface="+mn-lt"/>
                <a:cs typeface="+mn-lt"/>
              </a:rPr>
              <a:t>пищевой</a:t>
            </a:r>
            <a:r>
              <a:rPr lang="en-US" sz="1750" dirty="0">
                <a:solidFill>
                  <a:srgbClr val="39393C"/>
                </a:solidFill>
                <a:ea typeface="+mn-lt"/>
                <a:cs typeface="+mn-lt"/>
              </a:rPr>
              <a:t>, </a:t>
            </a:r>
            <a:r>
              <a:rPr lang="en-US" sz="1750" dirty="0" err="1">
                <a:solidFill>
                  <a:srgbClr val="39393C"/>
                </a:solidFill>
                <a:ea typeface="+mn-lt"/>
                <a:cs typeface="+mn-lt"/>
              </a:rPr>
              <a:t>энергетической</a:t>
            </a:r>
            <a:r>
              <a:rPr lang="en-US" sz="1750" dirty="0">
                <a:solidFill>
                  <a:srgbClr val="39393C"/>
                </a:solidFill>
                <a:ea typeface="+mn-lt"/>
                <a:cs typeface="+mn-lt"/>
              </a:rPr>
              <a:t> </a:t>
            </a:r>
            <a:r>
              <a:rPr lang="en-US" sz="1750" dirty="0" err="1">
                <a:solidFill>
                  <a:srgbClr val="39393C"/>
                </a:solidFill>
                <a:ea typeface="+mn-lt"/>
                <a:cs typeface="+mn-lt"/>
              </a:rPr>
              <a:t>отраслях</a:t>
            </a:r>
            <a:r>
              <a:rPr lang="en-US" sz="1750" dirty="0">
                <a:solidFill>
                  <a:srgbClr val="39393C"/>
                </a:solidFill>
                <a:ea typeface="+mn-lt"/>
                <a:cs typeface="+mn-lt"/>
              </a:rPr>
              <a:t>. </a:t>
            </a:r>
            <a:r>
              <a:rPr lang="en-US" sz="1750" dirty="0" err="1">
                <a:solidFill>
                  <a:srgbClr val="39393C"/>
                </a:solidFill>
                <a:ea typeface="+mn-lt"/>
                <a:cs typeface="+mn-lt"/>
              </a:rPr>
              <a:t>Из</a:t>
            </a:r>
            <a:r>
              <a:rPr lang="en-US" sz="1750" dirty="0">
                <a:solidFill>
                  <a:srgbClr val="39393C"/>
                </a:solidFill>
                <a:ea typeface="+mn-lt"/>
                <a:cs typeface="+mn-lt"/>
              </a:rPr>
              <a:t> </a:t>
            </a:r>
            <a:r>
              <a:rPr lang="en-US" sz="1750" dirty="0" err="1">
                <a:solidFill>
                  <a:srgbClr val="39393C"/>
                </a:solidFill>
                <a:ea typeface="+mn-lt"/>
                <a:cs typeface="+mn-lt"/>
              </a:rPr>
              <a:t>алканов</a:t>
            </a:r>
            <a:r>
              <a:rPr lang="en-US" sz="1750" dirty="0">
                <a:solidFill>
                  <a:srgbClr val="39393C"/>
                </a:solidFill>
                <a:ea typeface="+mn-lt"/>
                <a:cs typeface="+mn-lt"/>
              </a:rPr>
              <a:t> </a:t>
            </a:r>
            <a:r>
              <a:rPr lang="en-US" sz="1750" dirty="0" err="1">
                <a:solidFill>
                  <a:srgbClr val="39393C"/>
                </a:solidFill>
                <a:ea typeface="+mn-lt"/>
                <a:cs typeface="+mn-lt"/>
              </a:rPr>
              <a:t>производят</a:t>
            </a:r>
            <a:r>
              <a:rPr lang="en-US" sz="1750" dirty="0">
                <a:solidFill>
                  <a:srgbClr val="39393C"/>
                </a:solidFill>
                <a:ea typeface="+mn-lt"/>
                <a:cs typeface="+mn-lt"/>
              </a:rPr>
              <a:t> </a:t>
            </a:r>
            <a:r>
              <a:rPr lang="en-US" sz="1750" dirty="0" err="1">
                <a:solidFill>
                  <a:srgbClr val="39393C"/>
                </a:solidFill>
                <a:ea typeface="+mn-lt"/>
                <a:cs typeface="+mn-lt"/>
              </a:rPr>
              <a:t>растворители</a:t>
            </a:r>
            <a:r>
              <a:rPr lang="en-US" sz="1750" dirty="0">
                <a:solidFill>
                  <a:srgbClr val="39393C"/>
                </a:solidFill>
                <a:ea typeface="+mn-lt"/>
                <a:cs typeface="+mn-lt"/>
              </a:rPr>
              <a:t>, </a:t>
            </a:r>
            <a:r>
              <a:rPr lang="en-US" sz="1750" dirty="0" err="1">
                <a:solidFill>
                  <a:srgbClr val="39393C"/>
                </a:solidFill>
                <a:ea typeface="+mn-lt"/>
                <a:cs typeface="+mn-lt"/>
              </a:rPr>
              <a:t>краски</a:t>
            </a:r>
            <a:r>
              <a:rPr lang="en-US" sz="1750" dirty="0">
                <a:solidFill>
                  <a:srgbClr val="39393C"/>
                </a:solidFill>
                <a:ea typeface="+mn-lt"/>
                <a:cs typeface="+mn-lt"/>
              </a:rPr>
              <a:t>, </a:t>
            </a:r>
            <a:r>
              <a:rPr lang="en-US" sz="1750" dirty="0" err="1">
                <a:solidFill>
                  <a:srgbClr val="39393C"/>
                </a:solidFill>
                <a:ea typeface="+mn-lt"/>
                <a:cs typeface="+mn-lt"/>
              </a:rPr>
              <a:t>лаки</a:t>
            </a:r>
            <a:r>
              <a:rPr lang="en-US" sz="1750" dirty="0">
                <a:solidFill>
                  <a:srgbClr val="39393C"/>
                </a:solidFill>
                <a:ea typeface="+mn-lt"/>
                <a:cs typeface="+mn-lt"/>
              </a:rPr>
              <a:t>, </a:t>
            </a:r>
            <a:r>
              <a:rPr lang="en-US" sz="1750" dirty="0" err="1">
                <a:solidFill>
                  <a:srgbClr val="39393C"/>
                </a:solidFill>
                <a:ea typeface="+mn-lt"/>
                <a:cs typeface="+mn-lt"/>
              </a:rPr>
              <a:t>мыло</a:t>
            </a:r>
            <a:r>
              <a:rPr lang="en-US" sz="1750" dirty="0">
                <a:solidFill>
                  <a:srgbClr val="39393C"/>
                </a:solidFill>
                <a:ea typeface="+mn-lt"/>
                <a:cs typeface="+mn-lt"/>
              </a:rPr>
              <a:t>, </a:t>
            </a:r>
            <a:r>
              <a:rPr lang="en-US" sz="1750" dirty="0" err="1">
                <a:solidFill>
                  <a:srgbClr val="39393C"/>
                </a:solidFill>
                <a:ea typeface="+mn-lt"/>
                <a:cs typeface="+mn-lt"/>
              </a:rPr>
              <a:t>свечи</a:t>
            </a:r>
            <a:r>
              <a:rPr lang="en-US" sz="1750" dirty="0">
                <a:solidFill>
                  <a:srgbClr val="39393C"/>
                </a:solidFill>
                <a:ea typeface="+mn-lt"/>
                <a:cs typeface="+mn-lt"/>
              </a:rPr>
              <a:t>, </a:t>
            </a:r>
            <a:r>
              <a:rPr lang="en-US" sz="1750" dirty="0" err="1">
                <a:solidFill>
                  <a:srgbClr val="39393C"/>
                </a:solidFill>
                <a:ea typeface="+mn-lt"/>
                <a:cs typeface="+mn-lt"/>
              </a:rPr>
              <a:t>мази</a:t>
            </a:r>
            <a:r>
              <a:rPr lang="en-US" sz="1750" dirty="0">
                <a:solidFill>
                  <a:srgbClr val="39393C"/>
                </a:solidFill>
                <a:ea typeface="+mn-lt"/>
                <a:cs typeface="+mn-lt"/>
              </a:rPr>
              <a:t>, </a:t>
            </a:r>
            <a:r>
              <a:rPr lang="en-US" sz="1750" dirty="0" err="1">
                <a:solidFill>
                  <a:srgbClr val="39393C"/>
                </a:solidFill>
                <a:ea typeface="+mn-lt"/>
                <a:cs typeface="+mn-lt"/>
              </a:rPr>
              <a:t>асфальт</a:t>
            </a:r>
            <a:r>
              <a:rPr lang="en-US" sz="1750" dirty="0">
                <a:solidFill>
                  <a:srgbClr val="39393C"/>
                </a:solidFill>
                <a:ea typeface="+mn-lt"/>
                <a:cs typeface="+mn-lt"/>
              </a:rPr>
              <a:t>. </a:t>
            </a:r>
            <a:r>
              <a:rPr lang="en-US" sz="1750" dirty="0" err="1">
                <a:solidFill>
                  <a:srgbClr val="39393C"/>
                </a:solidFill>
                <a:ea typeface="+mn-lt"/>
                <a:cs typeface="+mn-lt"/>
              </a:rPr>
              <a:t>Бензин</a:t>
            </a:r>
            <a:r>
              <a:rPr lang="en-US" sz="1750" dirty="0">
                <a:solidFill>
                  <a:srgbClr val="39393C"/>
                </a:solidFill>
                <a:ea typeface="+mn-lt"/>
                <a:cs typeface="+mn-lt"/>
              </a:rPr>
              <a:t>, </a:t>
            </a:r>
            <a:r>
              <a:rPr lang="en-US" sz="1750" dirty="0" err="1">
                <a:solidFill>
                  <a:srgbClr val="39393C"/>
                </a:solidFill>
                <a:ea typeface="+mn-lt"/>
                <a:cs typeface="+mn-lt"/>
              </a:rPr>
              <a:t>керосин</a:t>
            </a:r>
            <a:r>
              <a:rPr lang="en-US" sz="1750" dirty="0">
                <a:solidFill>
                  <a:srgbClr val="39393C"/>
                </a:solidFill>
                <a:ea typeface="+mn-lt"/>
                <a:cs typeface="+mn-lt"/>
              </a:rPr>
              <a:t>, </a:t>
            </a:r>
            <a:r>
              <a:rPr lang="en-US" sz="1750" dirty="0" err="1">
                <a:solidFill>
                  <a:srgbClr val="39393C"/>
                </a:solidFill>
                <a:ea typeface="+mn-lt"/>
                <a:cs typeface="+mn-lt"/>
              </a:rPr>
              <a:t>мазут</a:t>
            </a:r>
            <a:r>
              <a:rPr lang="en-US" sz="1750" dirty="0">
                <a:solidFill>
                  <a:srgbClr val="39393C"/>
                </a:solidFill>
                <a:ea typeface="+mn-lt"/>
                <a:cs typeface="+mn-lt"/>
              </a:rPr>
              <a:t>, </a:t>
            </a:r>
            <a:r>
              <a:rPr lang="en-US" sz="1750" dirty="0" err="1">
                <a:solidFill>
                  <a:srgbClr val="39393C"/>
                </a:solidFill>
                <a:ea typeface="+mn-lt"/>
                <a:cs typeface="+mn-lt"/>
              </a:rPr>
              <a:t>состоящие</a:t>
            </a:r>
            <a:r>
              <a:rPr lang="en-US" sz="1750" dirty="0">
                <a:solidFill>
                  <a:srgbClr val="39393C"/>
                </a:solidFill>
                <a:ea typeface="+mn-lt"/>
                <a:cs typeface="+mn-lt"/>
              </a:rPr>
              <a:t> </a:t>
            </a:r>
            <a:r>
              <a:rPr lang="en-US" sz="1750" dirty="0" err="1">
                <a:solidFill>
                  <a:srgbClr val="39393C"/>
                </a:solidFill>
                <a:ea typeface="+mn-lt"/>
                <a:cs typeface="+mn-lt"/>
              </a:rPr>
              <a:t>из</a:t>
            </a:r>
            <a:r>
              <a:rPr lang="en-US" sz="1750" dirty="0">
                <a:solidFill>
                  <a:srgbClr val="39393C"/>
                </a:solidFill>
                <a:ea typeface="+mn-lt"/>
                <a:cs typeface="+mn-lt"/>
              </a:rPr>
              <a:t> </a:t>
            </a:r>
            <a:r>
              <a:rPr lang="en-US" sz="1750" dirty="0" err="1">
                <a:solidFill>
                  <a:srgbClr val="39393C"/>
                </a:solidFill>
                <a:ea typeface="+mn-lt"/>
                <a:cs typeface="+mn-lt"/>
              </a:rPr>
              <a:t>жидких</a:t>
            </a:r>
            <a:r>
              <a:rPr lang="en-US" sz="1750" dirty="0">
                <a:solidFill>
                  <a:srgbClr val="39393C"/>
                </a:solidFill>
                <a:ea typeface="+mn-lt"/>
                <a:cs typeface="+mn-lt"/>
              </a:rPr>
              <a:t> </a:t>
            </a:r>
            <a:r>
              <a:rPr lang="en-US" sz="1750" dirty="0" err="1">
                <a:solidFill>
                  <a:srgbClr val="39393C"/>
                </a:solidFill>
                <a:ea typeface="+mn-lt"/>
                <a:cs typeface="+mn-lt"/>
              </a:rPr>
              <a:t>алканов</a:t>
            </a:r>
            <a:r>
              <a:rPr lang="en-US" sz="1750" dirty="0">
                <a:solidFill>
                  <a:srgbClr val="39393C"/>
                </a:solidFill>
                <a:ea typeface="+mn-lt"/>
                <a:cs typeface="+mn-lt"/>
              </a:rPr>
              <a:t>, </a:t>
            </a:r>
            <a:r>
              <a:rPr lang="en-US" sz="1750" dirty="0" err="1">
                <a:solidFill>
                  <a:srgbClr val="39393C"/>
                </a:solidFill>
                <a:ea typeface="+mn-lt"/>
                <a:cs typeface="+mn-lt"/>
              </a:rPr>
              <a:t>используют</a:t>
            </a:r>
            <a:r>
              <a:rPr lang="en-US" sz="1750" dirty="0">
                <a:solidFill>
                  <a:srgbClr val="39393C"/>
                </a:solidFill>
                <a:ea typeface="+mn-lt"/>
                <a:cs typeface="+mn-lt"/>
              </a:rPr>
              <a:t> в </a:t>
            </a:r>
            <a:r>
              <a:rPr lang="en-US" sz="1750" dirty="0" err="1">
                <a:solidFill>
                  <a:srgbClr val="39393C"/>
                </a:solidFill>
                <a:ea typeface="+mn-lt"/>
                <a:cs typeface="+mn-lt"/>
              </a:rPr>
              <a:t>качестве</a:t>
            </a:r>
            <a:r>
              <a:rPr lang="en-US" sz="1750" dirty="0">
                <a:solidFill>
                  <a:srgbClr val="39393C"/>
                </a:solidFill>
                <a:ea typeface="+mn-lt"/>
                <a:cs typeface="+mn-lt"/>
              </a:rPr>
              <a:t> </a:t>
            </a:r>
            <a:r>
              <a:rPr lang="en-US" sz="1750" dirty="0" err="1">
                <a:solidFill>
                  <a:srgbClr val="39393C"/>
                </a:solidFill>
                <a:ea typeface="+mn-lt"/>
                <a:cs typeface="+mn-lt"/>
              </a:rPr>
              <a:t>топлива</a:t>
            </a:r>
            <a:r>
              <a:rPr lang="en-US" sz="1750" dirty="0">
                <a:solidFill>
                  <a:srgbClr val="39393C"/>
                </a:solidFill>
                <a:ea typeface="+mn-lt"/>
                <a:cs typeface="+mn-lt"/>
              </a:rPr>
              <a:t>. </a:t>
            </a:r>
            <a:r>
              <a:rPr lang="en-US" sz="1750" dirty="0" err="1">
                <a:solidFill>
                  <a:srgbClr val="39393C"/>
                </a:solidFill>
                <a:ea typeface="+mn-lt"/>
                <a:cs typeface="+mn-lt"/>
              </a:rPr>
              <a:t>Газообразные</a:t>
            </a:r>
            <a:r>
              <a:rPr lang="en-US" sz="1750" dirty="0">
                <a:solidFill>
                  <a:srgbClr val="39393C"/>
                </a:solidFill>
                <a:ea typeface="+mn-lt"/>
                <a:cs typeface="+mn-lt"/>
              </a:rPr>
              <a:t> </a:t>
            </a:r>
            <a:r>
              <a:rPr lang="en-US" sz="1750" dirty="0" err="1">
                <a:solidFill>
                  <a:srgbClr val="39393C"/>
                </a:solidFill>
                <a:ea typeface="+mn-lt"/>
                <a:cs typeface="+mn-lt"/>
              </a:rPr>
              <a:t>алканы</a:t>
            </a:r>
            <a:r>
              <a:rPr lang="en-US" sz="1750" dirty="0">
                <a:solidFill>
                  <a:srgbClr val="39393C"/>
                </a:solidFill>
                <a:ea typeface="+mn-lt"/>
                <a:cs typeface="+mn-lt"/>
              </a:rPr>
              <a:t> </a:t>
            </a:r>
            <a:r>
              <a:rPr lang="en-US" sz="1750" dirty="0" err="1">
                <a:solidFill>
                  <a:srgbClr val="39393C"/>
                </a:solidFill>
                <a:ea typeface="+mn-lt"/>
                <a:cs typeface="+mn-lt"/>
              </a:rPr>
              <a:t>применяются</a:t>
            </a:r>
            <a:r>
              <a:rPr lang="en-US" sz="1750" dirty="0">
                <a:solidFill>
                  <a:srgbClr val="39393C"/>
                </a:solidFill>
                <a:ea typeface="+mn-lt"/>
                <a:cs typeface="+mn-lt"/>
              </a:rPr>
              <a:t> в </a:t>
            </a:r>
            <a:r>
              <a:rPr lang="en-US" sz="1750" dirty="0" err="1">
                <a:solidFill>
                  <a:srgbClr val="39393C"/>
                </a:solidFill>
                <a:ea typeface="+mn-lt"/>
                <a:cs typeface="+mn-lt"/>
              </a:rPr>
              <a:t>быту</a:t>
            </a:r>
            <a:r>
              <a:rPr lang="en-US" sz="1750" dirty="0">
                <a:solidFill>
                  <a:srgbClr val="39393C"/>
                </a:solidFill>
                <a:ea typeface="+mn-lt"/>
                <a:cs typeface="+mn-lt"/>
              </a:rPr>
              <a:t> и </a:t>
            </a:r>
            <a:r>
              <a:rPr lang="en-US" sz="1750" dirty="0" err="1">
                <a:solidFill>
                  <a:srgbClr val="39393C"/>
                </a:solidFill>
                <a:ea typeface="+mn-lt"/>
                <a:cs typeface="+mn-lt"/>
              </a:rPr>
              <a:t>для</a:t>
            </a:r>
            <a:r>
              <a:rPr lang="en-US" sz="1750" dirty="0">
                <a:solidFill>
                  <a:srgbClr val="39393C"/>
                </a:solidFill>
                <a:ea typeface="+mn-lt"/>
                <a:cs typeface="+mn-lt"/>
              </a:rPr>
              <a:t> </a:t>
            </a:r>
            <a:r>
              <a:rPr lang="en-US" sz="1750" dirty="0" err="1">
                <a:solidFill>
                  <a:srgbClr val="39393C"/>
                </a:solidFill>
                <a:ea typeface="+mn-lt"/>
                <a:cs typeface="+mn-lt"/>
              </a:rPr>
              <a:t>производства</a:t>
            </a:r>
            <a:r>
              <a:rPr lang="en-US" sz="1750" dirty="0">
                <a:solidFill>
                  <a:srgbClr val="39393C"/>
                </a:solidFill>
                <a:ea typeface="+mn-lt"/>
                <a:cs typeface="+mn-lt"/>
              </a:rPr>
              <a:t> </a:t>
            </a:r>
            <a:r>
              <a:rPr lang="en-US" sz="1750" dirty="0" err="1">
                <a:solidFill>
                  <a:srgbClr val="39393C"/>
                </a:solidFill>
                <a:ea typeface="+mn-lt"/>
                <a:cs typeface="+mn-lt"/>
              </a:rPr>
              <a:t>аэрозолей</a:t>
            </a:r>
            <a:r>
              <a:rPr lang="en-US" sz="1750" dirty="0">
                <a:solidFill>
                  <a:srgbClr val="39393C"/>
                </a:solidFill>
                <a:ea typeface="+mn-lt"/>
                <a:cs typeface="+mn-lt"/>
              </a:rPr>
              <a:t>. </a:t>
            </a:r>
            <a:r>
              <a:rPr lang="en-US" sz="1750" dirty="0" err="1">
                <a:solidFill>
                  <a:srgbClr val="39393C"/>
                </a:solidFill>
                <a:ea typeface="+mn-lt"/>
                <a:cs typeface="+mn-lt"/>
              </a:rPr>
              <a:t>Основные</a:t>
            </a:r>
            <a:r>
              <a:rPr lang="en-US" sz="1750" dirty="0">
                <a:solidFill>
                  <a:srgbClr val="39393C"/>
                </a:solidFill>
                <a:ea typeface="+mn-lt"/>
                <a:cs typeface="+mn-lt"/>
              </a:rPr>
              <a:t> </a:t>
            </a:r>
            <a:r>
              <a:rPr lang="en-US" sz="1750" dirty="0" err="1">
                <a:solidFill>
                  <a:srgbClr val="39393C"/>
                </a:solidFill>
                <a:ea typeface="+mn-lt"/>
                <a:cs typeface="+mn-lt"/>
              </a:rPr>
              <a:t>источники</a:t>
            </a:r>
            <a:r>
              <a:rPr lang="en-US" sz="1750" dirty="0">
                <a:solidFill>
                  <a:srgbClr val="39393C"/>
                </a:solidFill>
                <a:ea typeface="+mn-lt"/>
                <a:cs typeface="+mn-lt"/>
              </a:rPr>
              <a:t> </a:t>
            </a:r>
            <a:r>
              <a:rPr lang="en-US" sz="1750" dirty="0" err="1">
                <a:solidFill>
                  <a:srgbClr val="39393C"/>
                </a:solidFill>
                <a:ea typeface="+mn-lt"/>
                <a:cs typeface="+mn-lt"/>
              </a:rPr>
              <a:t>алканов</a:t>
            </a:r>
            <a:r>
              <a:rPr lang="en-US" sz="1750" dirty="0">
                <a:solidFill>
                  <a:srgbClr val="39393C"/>
                </a:solidFill>
                <a:ea typeface="+mn-lt"/>
                <a:cs typeface="+mn-lt"/>
              </a:rPr>
              <a:t> – </a:t>
            </a:r>
            <a:r>
              <a:rPr lang="en-US" sz="1750" dirty="0" err="1">
                <a:solidFill>
                  <a:srgbClr val="39393C"/>
                </a:solidFill>
                <a:ea typeface="+mn-lt"/>
                <a:cs typeface="+mn-lt"/>
              </a:rPr>
              <a:t>нефть</a:t>
            </a:r>
            <a:r>
              <a:rPr lang="en-US" sz="1750" dirty="0">
                <a:solidFill>
                  <a:srgbClr val="39393C"/>
                </a:solidFill>
                <a:ea typeface="+mn-lt"/>
                <a:cs typeface="+mn-lt"/>
              </a:rPr>
              <a:t>, </a:t>
            </a:r>
            <a:r>
              <a:rPr lang="en-US" sz="1750" dirty="0" err="1">
                <a:solidFill>
                  <a:srgbClr val="39393C"/>
                </a:solidFill>
                <a:ea typeface="+mn-lt"/>
                <a:cs typeface="+mn-lt"/>
              </a:rPr>
              <a:t>природный</a:t>
            </a:r>
            <a:r>
              <a:rPr lang="en-US" sz="1750" dirty="0">
                <a:solidFill>
                  <a:srgbClr val="39393C"/>
                </a:solidFill>
                <a:ea typeface="+mn-lt"/>
                <a:cs typeface="+mn-lt"/>
              </a:rPr>
              <a:t> </a:t>
            </a:r>
            <a:r>
              <a:rPr lang="en-US" sz="1750" dirty="0" err="1">
                <a:solidFill>
                  <a:srgbClr val="39393C"/>
                </a:solidFill>
                <a:ea typeface="+mn-lt"/>
                <a:cs typeface="+mn-lt"/>
              </a:rPr>
              <a:t>газ</a:t>
            </a:r>
            <a:r>
              <a:rPr lang="en-US" sz="1750" dirty="0">
                <a:solidFill>
                  <a:srgbClr val="39393C"/>
                </a:solidFill>
                <a:ea typeface="+mn-lt"/>
                <a:cs typeface="+mn-lt"/>
              </a:rPr>
              <a:t>, </a:t>
            </a:r>
            <a:r>
              <a:rPr lang="en-US" sz="1750" dirty="0" err="1">
                <a:solidFill>
                  <a:srgbClr val="39393C"/>
                </a:solidFill>
                <a:ea typeface="+mn-lt"/>
                <a:cs typeface="+mn-lt"/>
              </a:rPr>
              <a:t>каменный</a:t>
            </a:r>
            <a:r>
              <a:rPr lang="en-US" sz="1750" dirty="0">
                <a:solidFill>
                  <a:srgbClr val="39393C"/>
                </a:solidFill>
                <a:ea typeface="+mn-lt"/>
                <a:cs typeface="+mn-lt"/>
              </a:rPr>
              <a:t> </a:t>
            </a:r>
            <a:r>
              <a:rPr lang="en-US" sz="1750" dirty="0" err="1">
                <a:solidFill>
                  <a:srgbClr val="39393C"/>
                </a:solidFill>
                <a:ea typeface="+mn-lt"/>
                <a:cs typeface="+mn-lt"/>
              </a:rPr>
              <a:t>уголь</a:t>
            </a:r>
            <a:r>
              <a:rPr lang="en-US" sz="1750" dirty="0">
                <a:solidFill>
                  <a:srgbClr val="39393C"/>
                </a:solidFill>
                <a:ea typeface="+mn-lt"/>
                <a:cs typeface="+mn-lt"/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35154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C0C0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7"/>
          </a:solidFill>
          <a:ln/>
        </p:spPr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833199" y="2542937"/>
            <a:ext cx="7477601" cy="13887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b="1" dirty="0">
                <a:solidFill>
                  <a:srgbClr val="101014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Определение и структура алканов</a:t>
            </a:r>
            <a:endParaRPr lang="en-US" sz="4374" dirty="0"/>
          </a:p>
        </p:txBody>
      </p:sp>
      <p:sp>
        <p:nvSpPr>
          <p:cNvPr id="6" name="Text 3"/>
          <p:cNvSpPr/>
          <p:nvPr/>
        </p:nvSpPr>
        <p:spPr>
          <a:xfrm>
            <a:off x="833199" y="4264938"/>
            <a:ext cx="7477601" cy="142160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39393C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Алканы - это ненасыщенные углеводороды, состоящие из углеродных и водородных атомов. Они образуют линейные или разветвленные цепи, что позволяет им быть устойчивыми и химически инертными.</a:t>
            </a:r>
            <a:endParaRPr lang="en-US" sz="17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C0C0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39244"/>
          </a:xfrm>
          <a:prstGeom prst="rect">
            <a:avLst/>
          </a:prstGeom>
          <a:solidFill>
            <a:srgbClr val="F3F3F7"/>
          </a:solidFill>
          <a:ln/>
        </p:spPr>
      </p:sp>
      <p:sp>
        <p:nvSpPr>
          <p:cNvPr id="4" name="Text 2"/>
          <p:cNvSpPr/>
          <p:nvPr/>
        </p:nvSpPr>
        <p:spPr>
          <a:xfrm>
            <a:off x="2100739" y="603766"/>
            <a:ext cx="10428923" cy="137207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5402"/>
              </a:lnSpc>
              <a:buNone/>
            </a:pPr>
            <a:r>
              <a:rPr lang="en-US" sz="4322" b="1" dirty="0">
                <a:solidFill>
                  <a:srgbClr val="101014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Алканы в производстве пищевых продуктов</a:t>
            </a:r>
            <a:endParaRPr lang="en-US" sz="4322" dirty="0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0739" y="2414945"/>
            <a:ext cx="3256717" cy="2012752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2100739" y="4702135"/>
            <a:ext cx="2506980" cy="343019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01"/>
              </a:lnSpc>
              <a:buNone/>
            </a:pPr>
            <a:r>
              <a:rPr lang="en-US" sz="2161" b="1" dirty="0">
                <a:solidFill>
                  <a:srgbClr val="101014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Пищевые добавки</a:t>
            </a:r>
            <a:endParaRPr lang="en-US" sz="2161" dirty="0"/>
          </a:p>
        </p:txBody>
      </p:sp>
      <p:sp>
        <p:nvSpPr>
          <p:cNvPr id="7" name="Text 4"/>
          <p:cNvSpPr/>
          <p:nvPr/>
        </p:nvSpPr>
        <p:spPr>
          <a:xfrm>
            <a:off x="2100739" y="5176838"/>
            <a:ext cx="3256717" cy="2458641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66"/>
              </a:lnSpc>
              <a:buNone/>
            </a:pPr>
            <a:r>
              <a:rPr lang="en-US" sz="1729" dirty="0">
                <a:solidFill>
                  <a:srgbClr val="39393C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Некоторые алканы, такие как гексан и пропан, используются в производстве сыров и других молочных продуктов для придания желаемого вкуса и текстуры.</a:t>
            </a:r>
            <a:endParaRPr lang="en-US" sz="1729" dirty="0"/>
          </a:p>
        </p:txBody>
      </p:sp>
      <p:pic>
        <p:nvPicPr>
          <p:cNvPr id="8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6782" y="2414945"/>
            <a:ext cx="3256717" cy="2012752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5686782" y="4702135"/>
            <a:ext cx="3256717" cy="68603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01"/>
              </a:lnSpc>
              <a:buNone/>
            </a:pPr>
            <a:r>
              <a:rPr lang="en-US" sz="2161" b="1" dirty="0">
                <a:solidFill>
                  <a:srgbClr val="101014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Консервированные продукты</a:t>
            </a:r>
            <a:endParaRPr lang="en-US" sz="2161" dirty="0"/>
          </a:p>
        </p:txBody>
      </p:sp>
      <p:sp>
        <p:nvSpPr>
          <p:cNvPr id="10" name="Text 6"/>
          <p:cNvSpPr/>
          <p:nvPr/>
        </p:nvSpPr>
        <p:spPr>
          <a:xfrm>
            <a:off x="5686782" y="5519857"/>
            <a:ext cx="3256717" cy="210740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66"/>
              </a:lnSpc>
              <a:buNone/>
            </a:pPr>
            <a:r>
              <a:rPr lang="en-US" sz="1729" dirty="0">
                <a:solidFill>
                  <a:srgbClr val="39393C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Алканы, такие как бутан, применяются в процессе консервирования овощей и фруктов, обеспечивая их длительное сохранение и свежесть.</a:t>
            </a:r>
            <a:endParaRPr lang="en-US" sz="1729" dirty="0"/>
          </a:p>
        </p:txBody>
      </p:sp>
      <p:pic>
        <p:nvPicPr>
          <p:cNvPr id="11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72826" y="2414945"/>
            <a:ext cx="3256836" cy="2012871"/>
          </a:xfrm>
          <a:prstGeom prst="rect">
            <a:avLst/>
          </a:prstGeom>
        </p:spPr>
      </p:pic>
      <p:sp>
        <p:nvSpPr>
          <p:cNvPr id="12" name="Text 7"/>
          <p:cNvSpPr/>
          <p:nvPr/>
        </p:nvSpPr>
        <p:spPr>
          <a:xfrm>
            <a:off x="9272826" y="4702254"/>
            <a:ext cx="2339340" cy="343019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01"/>
              </a:lnSpc>
              <a:buNone/>
            </a:pPr>
            <a:r>
              <a:rPr lang="en-US" sz="2161" b="1" dirty="0">
                <a:solidFill>
                  <a:srgbClr val="101014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Изделия из теста</a:t>
            </a:r>
            <a:endParaRPr lang="en-US" sz="2161" dirty="0"/>
          </a:p>
        </p:txBody>
      </p:sp>
      <p:sp>
        <p:nvSpPr>
          <p:cNvPr id="13" name="Text 8"/>
          <p:cNvSpPr/>
          <p:nvPr/>
        </p:nvSpPr>
        <p:spPr>
          <a:xfrm>
            <a:off x="9272826" y="5176957"/>
            <a:ext cx="3256836" cy="210740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66"/>
              </a:lnSpc>
              <a:buNone/>
            </a:pPr>
            <a:r>
              <a:rPr lang="en-US" sz="1729" dirty="0">
                <a:solidFill>
                  <a:srgbClr val="39393C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Алканы используются для приготовления разнообразных выпечек, таких как печенье и хлеб, придавая им необходимую структуру и текстуру.</a:t>
            </a:r>
            <a:endParaRPr lang="en-US" sz="1729" dirty="0"/>
          </a:p>
        </p:txBody>
      </p:sp>
    </p:spTree>
    <p:extLst>
      <p:ext uri="{BB962C8B-B14F-4D97-AF65-F5344CB8AC3E}">
        <p14:creationId xmlns:p14="http://schemas.microsoft.com/office/powerpoint/2010/main" val="32821495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C0C0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7"/>
          </a:solidFill>
          <a:ln/>
        </p:spPr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833199" y="2890123"/>
            <a:ext cx="6278880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b="1" dirty="0">
                <a:solidFill>
                  <a:srgbClr val="101014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Производство топлива</a:t>
            </a:r>
            <a:endParaRPr lang="en-US" sz="4374" dirty="0"/>
          </a:p>
        </p:txBody>
      </p:sp>
      <p:sp>
        <p:nvSpPr>
          <p:cNvPr id="6" name="Text 3"/>
          <p:cNvSpPr/>
          <p:nvPr/>
        </p:nvSpPr>
        <p:spPr>
          <a:xfrm>
            <a:off x="833199" y="3917752"/>
            <a:ext cx="7477601" cy="142160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39393C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Алканы играют ключевую роль в производстве топлива. Они получаются из нефти и природного газа, а затем перерабатываются в различные виды горючего, такие как бензин, дизельное топливо и керосин.</a:t>
            </a:r>
            <a:endParaRPr lang="en-US" sz="17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C0C0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7"/>
          </a:solidFill>
          <a:ln/>
        </p:spPr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72800" y="0"/>
            <a:ext cx="3657600" cy="822960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833199" y="974050"/>
            <a:ext cx="9306401" cy="13887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b="1" dirty="0">
                <a:solidFill>
                  <a:srgbClr val="101014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Применение алканов в топливной промышленности</a:t>
            </a:r>
            <a:endParaRPr lang="en-US" sz="4374" dirty="0"/>
          </a:p>
        </p:txBody>
      </p:sp>
      <p:sp>
        <p:nvSpPr>
          <p:cNvPr id="6" name="Shape 3"/>
          <p:cNvSpPr/>
          <p:nvPr/>
        </p:nvSpPr>
        <p:spPr>
          <a:xfrm>
            <a:off x="833199" y="2696051"/>
            <a:ext cx="4542115" cy="2346365"/>
          </a:xfrm>
          <a:prstGeom prst="roundRect">
            <a:avLst>
              <a:gd name="adj" fmla="val 5682"/>
            </a:avLst>
          </a:prstGeom>
          <a:solidFill>
            <a:srgbClr val="E4E4ED"/>
          </a:solidFill>
          <a:ln/>
        </p:spPr>
      </p:sp>
      <p:sp>
        <p:nvSpPr>
          <p:cNvPr id="7" name="Text 4"/>
          <p:cNvSpPr/>
          <p:nvPr/>
        </p:nvSpPr>
        <p:spPr>
          <a:xfrm>
            <a:off x="1055370" y="2918222"/>
            <a:ext cx="2221944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101014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Бензин</a:t>
            </a:r>
            <a:endParaRPr lang="en-US" sz="2187" dirty="0"/>
          </a:p>
        </p:txBody>
      </p:sp>
      <p:sp>
        <p:nvSpPr>
          <p:cNvPr id="8" name="Text 5"/>
          <p:cNvSpPr/>
          <p:nvPr/>
        </p:nvSpPr>
        <p:spPr>
          <a:xfrm>
            <a:off x="1055370" y="3398639"/>
            <a:ext cx="4097774" cy="142160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39393C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Алканы, такие как гексан и октан, являются ключевыми компонентами бензина, который служит основным видом топлива для автомобилей.</a:t>
            </a:r>
            <a:endParaRPr lang="en-US" sz="1750" dirty="0"/>
          </a:p>
        </p:txBody>
      </p:sp>
      <p:sp>
        <p:nvSpPr>
          <p:cNvPr id="9" name="Shape 6"/>
          <p:cNvSpPr/>
          <p:nvPr/>
        </p:nvSpPr>
        <p:spPr>
          <a:xfrm>
            <a:off x="5597485" y="2696051"/>
            <a:ext cx="4542115" cy="2346365"/>
          </a:xfrm>
          <a:prstGeom prst="roundRect">
            <a:avLst>
              <a:gd name="adj" fmla="val 5682"/>
            </a:avLst>
          </a:prstGeom>
          <a:solidFill>
            <a:srgbClr val="E4E4ED"/>
          </a:solidFill>
          <a:ln/>
        </p:spPr>
      </p:sp>
      <p:sp>
        <p:nvSpPr>
          <p:cNvPr id="10" name="Text 7"/>
          <p:cNvSpPr/>
          <p:nvPr/>
        </p:nvSpPr>
        <p:spPr>
          <a:xfrm>
            <a:off x="5819656" y="2918222"/>
            <a:ext cx="265938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101014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Дизельное топливо</a:t>
            </a:r>
            <a:endParaRPr lang="en-US" sz="2187" dirty="0"/>
          </a:p>
        </p:txBody>
      </p:sp>
      <p:sp>
        <p:nvSpPr>
          <p:cNvPr id="11" name="Text 8"/>
          <p:cNvSpPr/>
          <p:nvPr/>
        </p:nvSpPr>
        <p:spPr>
          <a:xfrm>
            <a:off x="5819656" y="3398639"/>
            <a:ext cx="4097774" cy="142160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39393C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Алканы с более длинными цепями, например, декан и гексадекан, используются в качестве основных компонентов дизельного топлива.</a:t>
            </a:r>
            <a:endParaRPr lang="en-US" sz="1750" dirty="0"/>
          </a:p>
        </p:txBody>
      </p:sp>
      <p:sp>
        <p:nvSpPr>
          <p:cNvPr id="12" name="Shape 9"/>
          <p:cNvSpPr/>
          <p:nvPr/>
        </p:nvSpPr>
        <p:spPr>
          <a:xfrm>
            <a:off x="833199" y="5264587"/>
            <a:ext cx="9306401" cy="1990963"/>
          </a:xfrm>
          <a:prstGeom prst="roundRect">
            <a:avLst>
              <a:gd name="adj" fmla="val 6696"/>
            </a:avLst>
          </a:prstGeom>
          <a:solidFill>
            <a:srgbClr val="E4E4ED"/>
          </a:solidFill>
          <a:ln/>
        </p:spPr>
      </p:sp>
      <p:sp>
        <p:nvSpPr>
          <p:cNvPr id="13" name="Text 10"/>
          <p:cNvSpPr/>
          <p:nvPr/>
        </p:nvSpPr>
        <p:spPr>
          <a:xfrm>
            <a:off x="1055370" y="5486757"/>
            <a:ext cx="2221944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101014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Газ</a:t>
            </a:r>
            <a:endParaRPr lang="en-US" sz="2187" dirty="0"/>
          </a:p>
        </p:txBody>
      </p:sp>
      <p:sp>
        <p:nvSpPr>
          <p:cNvPr id="14" name="Text 11"/>
          <p:cNvSpPr/>
          <p:nvPr/>
        </p:nvSpPr>
        <p:spPr>
          <a:xfrm>
            <a:off x="1055370" y="5967174"/>
            <a:ext cx="8862060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39393C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Короткоцепочечные алканы, такие как метан и пропан, упакованы в газовые баллоны и используются для приготовления пищи и обогрева в домашних условиях.</a:t>
            </a:r>
            <a:endParaRPr lang="en-US" sz="1750" dirty="0"/>
          </a:p>
        </p:txBody>
      </p:sp>
      <p:pic>
        <p:nvPicPr>
          <p:cNvPr id="16" name="Image 0">
            <a:extLst>
              <a:ext uri="{FF2B5EF4-FFF2-40B4-BE49-F238E27FC236}">
                <a16:creationId xmlns:a16="http://schemas.microsoft.com/office/drawing/2014/main" xmlns="" id="{0D14C7B0-64F2-74EB-B5BF-A243AB42C57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72800" y="0"/>
            <a:ext cx="5472545" cy="822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2383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C0C0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7"/>
          </a:solidFill>
          <a:ln/>
        </p:spPr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833199" y="2720697"/>
            <a:ext cx="7477601" cy="13887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b="1" dirty="0">
                <a:solidFill>
                  <a:srgbClr val="101014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Использование в бытовой химии</a:t>
            </a:r>
            <a:endParaRPr lang="en-US" sz="4374" dirty="0"/>
          </a:p>
        </p:txBody>
      </p:sp>
      <p:sp>
        <p:nvSpPr>
          <p:cNvPr id="6" name="Text 3"/>
          <p:cNvSpPr/>
          <p:nvPr/>
        </p:nvSpPr>
        <p:spPr>
          <a:xfrm>
            <a:off x="833199" y="4442698"/>
            <a:ext cx="7477601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39393C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Алканы широко применяются в бытовой химии для создания моющих и чистящих средств. Их низкая токсичность и стабильность делают их идеальным выбором для повседневного использования.</a:t>
            </a:r>
            <a:endParaRPr lang="en-US" sz="17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C0C0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31505"/>
          </a:xfrm>
          <a:prstGeom prst="rect">
            <a:avLst/>
          </a:prstGeom>
          <a:solidFill>
            <a:srgbClr val="F3F3F7"/>
          </a:solidFill>
          <a:ln/>
        </p:spPr>
      </p:sp>
      <p:pic>
        <p:nvPicPr>
          <p:cNvPr id="4" name="Image 0">
            <a:extLst>
              <a:ext uri="{C183D7F6-B498-43B3-948B-1728B52AA6E4}">
                <adec:decorative xmlns:adec="http://schemas.microsoft.com/office/drawing/2017/decorative" xmlns="" val="0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xmlns="" r:id="rId4"/>
              </a:ext>
            </a:extLst>
          </a:blip>
          <a:stretch>
            <a:fillRect/>
          </a:stretch>
        </p:blipFill>
        <p:spPr>
          <a:xfrm>
            <a:off x="5035289" y="0"/>
            <a:ext cx="4559822" cy="1983819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3545800" y="2420183"/>
            <a:ext cx="7538799" cy="99202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3905"/>
              </a:lnSpc>
              <a:buNone/>
            </a:pPr>
            <a:r>
              <a:rPr lang="en-US" sz="3124" b="1" dirty="0">
                <a:solidFill>
                  <a:srgbClr val="101014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Алканы в бытовой химии и уходе за домом</a:t>
            </a:r>
            <a:endParaRPr lang="en-US" sz="3124" dirty="0"/>
          </a:p>
        </p:txBody>
      </p:sp>
      <p:sp>
        <p:nvSpPr>
          <p:cNvPr id="6" name="Shape 3"/>
          <p:cNvSpPr/>
          <p:nvPr/>
        </p:nvSpPr>
        <p:spPr>
          <a:xfrm>
            <a:off x="7299365" y="3650218"/>
            <a:ext cx="31671" cy="4144923"/>
          </a:xfrm>
          <a:prstGeom prst="rect">
            <a:avLst/>
          </a:prstGeom>
          <a:solidFill>
            <a:srgbClr val="E4E4ED"/>
          </a:solidFill>
          <a:ln/>
        </p:spPr>
      </p:sp>
      <p:sp>
        <p:nvSpPr>
          <p:cNvPr id="7" name="Shape 4"/>
          <p:cNvSpPr/>
          <p:nvPr/>
        </p:nvSpPr>
        <p:spPr>
          <a:xfrm>
            <a:off x="7493734" y="3936802"/>
            <a:ext cx="555427" cy="31671"/>
          </a:xfrm>
          <a:prstGeom prst="rect">
            <a:avLst/>
          </a:prstGeom>
          <a:solidFill>
            <a:srgbClr val="E4E4ED"/>
          </a:solidFill>
          <a:ln/>
        </p:spPr>
      </p:sp>
      <p:sp>
        <p:nvSpPr>
          <p:cNvPr id="8" name="Shape 5"/>
          <p:cNvSpPr/>
          <p:nvPr/>
        </p:nvSpPr>
        <p:spPr>
          <a:xfrm>
            <a:off x="7136666" y="3774162"/>
            <a:ext cx="357068" cy="357068"/>
          </a:xfrm>
          <a:prstGeom prst="roundRect">
            <a:avLst>
              <a:gd name="adj" fmla="val 26670"/>
            </a:avLst>
          </a:prstGeom>
          <a:solidFill>
            <a:srgbClr val="E4E4ED"/>
          </a:solidFill>
          <a:ln/>
        </p:spPr>
      </p:sp>
      <p:sp>
        <p:nvSpPr>
          <p:cNvPr id="9" name="Text 6"/>
          <p:cNvSpPr/>
          <p:nvPr/>
        </p:nvSpPr>
        <p:spPr>
          <a:xfrm>
            <a:off x="7269420" y="3803809"/>
            <a:ext cx="91440" cy="29765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343"/>
              </a:lnSpc>
              <a:buNone/>
            </a:pPr>
            <a:r>
              <a:rPr lang="en-US" sz="1875" b="1" dirty="0">
                <a:solidFill>
                  <a:srgbClr val="101014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1</a:t>
            </a:r>
            <a:endParaRPr lang="en-US" sz="1875" dirty="0"/>
          </a:p>
        </p:txBody>
      </p:sp>
      <p:sp>
        <p:nvSpPr>
          <p:cNvPr id="10" name="Text 7"/>
          <p:cNvSpPr/>
          <p:nvPr/>
        </p:nvSpPr>
        <p:spPr>
          <a:xfrm>
            <a:off x="8188047" y="3808928"/>
            <a:ext cx="2354580" cy="247888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1953"/>
              </a:lnSpc>
              <a:buNone/>
            </a:pPr>
            <a:r>
              <a:rPr lang="en-US" sz="1562" b="1" dirty="0">
                <a:solidFill>
                  <a:srgbClr val="101014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Пластиковые продукты</a:t>
            </a:r>
            <a:endParaRPr lang="en-US" sz="1562" dirty="0"/>
          </a:p>
        </p:txBody>
      </p:sp>
      <p:sp>
        <p:nvSpPr>
          <p:cNvPr id="11" name="Text 8"/>
          <p:cNvSpPr/>
          <p:nvPr/>
        </p:nvSpPr>
        <p:spPr>
          <a:xfrm>
            <a:off x="8188047" y="4151947"/>
            <a:ext cx="2896553" cy="126920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39393C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Алканы используются для производства пластиковых изделий, таких как контейнеры для хранения продуктов, пластиковые посуда и упаковка.</a:t>
            </a:r>
            <a:endParaRPr lang="en-US" sz="1250" dirty="0"/>
          </a:p>
        </p:txBody>
      </p:sp>
      <p:sp>
        <p:nvSpPr>
          <p:cNvPr id="12" name="Shape 9"/>
          <p:cNvSpPr/>
          <p:nvPr/>
        </p:nvSpPr>
        <p:spPr>
          <a:xfrm>
            <a:off x="6581239" y="4730353"/>
            <a:ext cx="555427" cy="31671"/>
          </a:xfrm>
          <a:prstGeom prst="rect">
            <a:avLst/>
          </a:prstGeom>
          <a:solidFill>
            <a:srgbClr val="E4E4ED"/>
          </a:solidFill>
          <a:ln/>
        </p:spPr>
      </p:sp>
      <p:sp>
        <p:nvSpPr>
          <p:cNvPr id="13" name="Shape 10"/>
          <p:cNvSpPr/>
          <p:nvPr/>
        </p:nvSpPr>
        <p:spPr>
          <a:xfrm>
            <a:off x="7136666" y="4567714"/>
            <a:ext cx="357068" cy="357068"/>
          </a:xfrm>
          <a:prstGeom prst="roundRect">
            <a:avLst>
              <a:gd name="adj" fmla="val 26670"/>
            </a:avLst>
          </a:prstGeom>
          <a:solidFill>
            <a:srgbClr val="E4E4ED"/>
          </a:solidFill>
          <a:ln/>
        </p:spPr>
      </p:sp>
      <p:sp>
        <p:nvSpPr>
          <p:cNvPr id="14" name="Text 11"/>
          <p:cNvSpPr/>
          <p:nvPr/>
        </p:nvSpPr>
        <p:spPr>
          <a:xfrm>
            <a:off x="7254180" y="4597360"/>
            <a:ext cx="121920" cy="29765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343"/>
              </a:lnSpc>
              <a:buNone/>
            </a:pPr>
            <a:r>
              <a:rPr lang="en-US" sz="1875" b="1" dirty="0">
                <a:solidFill>
                  <a:srgbClr val="101014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2</a:t>
            </a:r>
            <a:endParaRPr lang="en-US" sz="1875" dirty="0"/>
          </a:p>
        </p:txBody>
      </p:sp>
      <p:sp>
        <p:nvSpPr>
          <p:cNvPr id="15" name="Text 12"/>
          <p:cNvSpPr/>
          <p:nvPr/>
        </p:nvSpPr>
        <p:spPr>
          <a:xfrm>
            <a:off x="4674513" y="4602480"/>
            <a:ext cx="1767840" cy="247888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r">
              <a:lnSpc>
                <a:spcPts val="1953"/>
              </a:lnSpc>
              <a:buNone/>
            </a:pPr>
            <a:r>
              <a:rPr lang="en-US" sz="1562" b="1" dirty="0">
                <a:solidFill>
                  <a:srgbClr val="101014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Моющие средства</a:t>
            </a:r>
            <a:endParaRPr lang="en-US" sz="1562" dirty="0"/>
          </a:p>
        </p:txBody>
      </p:sp>
      <p:sp>
        <p:nvSpPr>
          <p:cNvPr id="16" name="Text 13"/>
          <p:cNvSpPr/>
          <p:nvPr/>
        </p:nvSpPr>
        <p:spPr>
          <a:xfrm>
            <a:off x="3545800" y="4945499"/>
            <a:ext cx="2896553" cy="152304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r">
              <a:lnSpc>
                <a:spcPts val="2000"/>
              </a:lnSpc>
              <a:buNone/>
            </a:pPr>
            <a:r>
              <a:rPr lang="en-US" sz="1250" dirty="0">
                <a:solidFill>
                  <a:srgbClr val="39393C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Некоторые алканы, в частности, алкилбензолы, используются в составе мыла, моющих порошков и жидкостей, обеспечивая эффективную уборку и дезинфекцию.</a:t>
            </a:r>
            <a:endParaRPr lang="en-US" sz="1250" dirty="0"/>
          </a:p>
        </p:txBody>
      </p:sp>
      <p:sp>
        <p:nvSpPr>
          <p:cNvPr id="17" name="Shape 14"/>
          <p:cNvSpPr/>
          <p:nvPr/>
        </p:nvSpPr>
        <p:spPr>
          <a:xfrm>
            <a:off x="7493734" y="6025158"/>
            <a:ext cx="555427" cy="31671"/>
          </a:xfrm>
          <a:prstGeom prst="rect">
            <a:avLst/>
          </a:prstGeom>
          <a:solidFill>
            <a:srgbClr val="E4E4ED"/>
          </a:solidFill>
          <a:ln/>
        </p:spPr>
      </p:sp>
      <p:sp>
        <p:nvSpPr>
          <p:cNvPr id="18" name="Shape 15"/>
          <p:cNvSpPr/>
          <p:nvPr/>
        </p:nvSpPr>
        <p:spPr>
          <a:xfrm>
            <a:off x="7136666" y="5862518"/>
            <a:ext cx="357068" cy="357068"/>
          </a:xfrm>
          <a:prstGeom prst="roundRect">
            <a:avLst>
              <a:gd name="adj" fmla="val 26670"/>
            </a:avLst>
          </a:prstGeom>
          <a:solidFill>
            <a:srgbClr val="E4E4ED"/>
          </a:solidFill>
          <a:ln/>
        </p:spPr>
      </p:sp>
      <p:sp>
        <p:nvSpPr>
          <p:cNvPr id="19" name="Text 16"/>
          <p:cNvSpPr/>
          <p:nvPr/>
        </p:nvSpPr>
        <p:spPr>
          <a:xfrm>
            <a:off x="7257990" y="5892165"/>
            <a:ext cx="114300" cy="29765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343"/>
              </a:lnSpc>
              <a:buNone/>
            </a:pPr>
            <a:r>
              <a:rPr lang="en-US" sz="1875" b="1" dirty="0">
                <a:solidFill>
                  <a:srgbClr val="101014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3</a:t>
            </a:r>
            <a:endParaRPr lang="en-US" sz="1875" dirty="0"/>
          </a:p>
        </p:txBody>
      </p:sp>
      <p:sp>
        <p:nvSpPr>
          <p:cNvPr id="20" name="Text 17"/>
          <p:cNvSpPr/>
          <p:nvPr/>
        </p:nvSpPr>
        <p:spPr>
          <a:xfrm>
            <a:off x="8188047" y="5897285"/>
            <a:ext cx="1587103" cy="247888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1953"/>
              </a:lnSpc>
              <a:buNone/>
            </a:pPr>
            <a:r>
              <a:rPr lang="en-US" sz="1562" b="1" dirty="0">
                <a:solidFill>
                  <a:srgbClr val="101014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Растворители</a:t>
            </a:r>
            <a:endParaRPr lang="en-US" sz="1562" dirty="0"/>
          </a:p>
        </p:txBody>
      </p:sp>
      <p:sp>
        <p:nvSpPr>
          <p:cNvPr id="21" name="Text 18"/>
          <p:cNvSpPr/>
          <p:nvPr/>
        </p:nvSpPr>
        <p:spPr>
          <a:xfrm>
            <a:off x="8188047" y="6240304"/>
            <a:ext cx="2896553" cy="126920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39393C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Алканы играют важную роль в составе растворителей, используемых для очистки и удаления загрязнений различных поверхностей.</a:t>
            </a:r>
            <a:endParaRPr lang="en-US" sz="1250" dirty="0"/>
          </a:p>
        </p:txBody>
      </p:sp>
    </p:spTree>
    <p:extLst>
      <p:ext uri="{BB962C8B-B14F-4D97-AF65-F5344CB8AC3E}">
        <p14:creationId xmlns:p14="http://schemas.microsoft.com/office/powerpoint/2010/main" val="2501793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C0C0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7"/>
          </a:solidFill>
          <a:ln/>
        </p:spPr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833199" y="2542937"/>
            <a:ext cx="7477601" cy="13887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b="1" dirty="0">
                <a:solidFill>
                  <a:srgbClr val="101014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Применение в косметике и фармацевтике</a:t>
            </a:r>
            <a:endParaRPr lang="en-US" sz="4374" dirty="0"/>
          </a:p>
        </p:txBody>
      </p:sp>
      <p:sp>
        <p:nvSpPr>
          <p:cNvPr id="6" name="Text 3"/>
          <p:cNvSpPr/>
          <p:nvPr/>
        </p:nvSpPr>
        <p:spPr>
          <a:xfrm>
            <a:off x="833199" y="4264938"/>
            <a:ext cx="7477601" cy="142160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39393C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Алканы также используются в косметической и фармацевтической промышленности. Они используются в качестве эмолентов, смягчающих и увлажняющих, в различных продуктах, таких как кремы, бальзамы и мази.</a:t>
            </a:r>
            <a:endParaRPr lang="en-US" sz="17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C0C0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7"/>
          </a:solidFill>
          <a:ln/>
        </p:spPr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6319599" y="2018228"/>
            <a:ext cx="7477601" cy="13887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b="1" dirty="0">
                <a:solidFill>
                  <a:srgbClr val="101014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Преимущества использования алканов</a:t>
            </a:r>
            <a:endParaRPr lang="en-US" sz="4374" dirty="0"/>
          </a:p>
        </p:txBody>
      </p:sp>
      <p:sp>
        <p:nvSpPr>
          <p:cNvPr id="6" name="Text 3"/>
          <p:cNvSpPr/>
          <p:nvPr/>
        </p:nvSpPr>
        <p:spPr>
          <a:xfrm>
            <a:off x="6319599" y="3740229"/>
            <a:ext cx="7477601" cy="35540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39393C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Использование алканов предоставляет ряд преимуществ:</a:t>
            </a:r>
            <a:endParaRPr lang="en-US" sz="1750" dirty="0"/>
          </a:p>
        </p:txBody>
      </p:sp>
      <p:sp>
        <p:nvSpPr>
          <p:cNvPr id="7" name="Text 4"/>
          <p:cNvSpPr/>
          <p:nvPr/>
        </p:nvSpPr>
        <p:spPr>
          <a:xfrm>
            <a:off x="6675001" y="4345543"/>
            <a:ext cx="7122200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 algn="l">
              <a:lnSpc>
                <a:spcPts val="2799"/>
              </a:lnSpc>
              <a:buSzPct val="100000"/>
              <a:buChar char="•"/>
            </a:pPr>
            <a:r>
              <a:rPr lang="en-US" sz="1750" dirty="0">
                <a:solidFill>
                  <a:srgbClr val="39393C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Экологическая безопасность: Алканы являются биоразлагаемыми и не загрязняют окружающую среду.</a:t>
            </a:r>
            <a:endParaRPr lang="en-US" sz="1750" dirty="0"/>
          </a:p>
        </p:txBody>
      </p:sp>
      <p:sp>
        <p:nvSpPr>
          <p:cNvPr id="8" name="Text 5"/>
          <p:cNvSpPr/>
          <p:nvPr/>
        </p:nvSpPr>
        <p:spPr>
          <a:xfrm>
            <a:off x="6675001" y="5145167"/>
            <a:ext cx="7122200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 algn="l">
              <a:lnSpc>
                <a:spcPts val="2799"/>
              </a:lnSpc>
              <a:buSzPct val="100000"/>
              <a:buChar char="•"/>
            </a:pPr>
            <a:r>
              <a:rPr lang="en-US" sz="1750" dirty="0">
                <a:solidFill>
                  <a:srgbClr val="39393C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Эффективность и энергоэкономичность: Алканы обладают высокой энергетической эффективностью и помогают сократить расход ресурсов.</a:t>
            </a:r>
            <a:endParaRPr lang="en-US" sz="17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695</Words>
  <Application>Microsoft Office PowerPoint</Application>
  <PresentationFormat>Произвольный</PresentationFormat>
  <Paragraphs>72</Paragraphs>
  <Slides>14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PptxGenJS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Пользователь Windows</cp:lastModifiedBy>
  <cp:revision>43</cp:revision>
  <dcterms:created xsi:type="dcterms:W3CDTF">2023-12-12T17:48:40Z</dcterms:created>
  <dcterms:modified xsi:type="dcterms:W3CDTF">2023-12-13T09:07:40Z</dcterms:modified>
</cp:coreProperties>
</file>