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7" r:id="rId4"/>
    <p:sldId id="261" r:id="rId5"/>
    <p:sldId id="260" r:id="rId6"/>
    <p:sldId id="258" r:id="rId7"/>
    <p:sldId id="263" r:id="rId8"/>
    <p:sldId id="286" r:id="rId9"/>
    <p:sldId id="279" r:id="rId10"/>
    <p:sldId id="289" r:id="rId11"/>
    <p:sldId id="266" r:id="rId12"/>
    <p:sldId id="262" r:id="rId13"/>
    <p:sldId id="265" r:id="rId14"/>
    <p:sldId id="272" r:id="rId15"/>
    <p:sldId id="291" r:id="rId16"/>
    <p:sldId id="293" r:id="rId17"/>
    <p:sldId id="295" r:id="rId18"/>
    <p:sldId id="296" r:id="rId19"/>
    <p:sldId id="297" r:id="rId20"/>
    <p:sldId id="298" r:id="rId21"/>
    <p:sldId id="278" r:id="rId22"/>
    <p:sldId id="306" r:id="rId23"/>
    <p:sldId id="281" r:id="rId24"/>
    <p:sldId id="299" r:id="rId2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410.spb.ru/lessons-constructor/page-onz-etap-1-motivation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410.spb.ru/lessons-constructor/page-onz-etap-2-aktualizacii-i-probnogo-uchebnogo-dejstviya.ht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410.spb.ru/lessons-constructor/page-onz-etap-4-postroeniya-proekta-vyhoda-iz-zatrudneniya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410.spb.ru/lessons-constructor/page-onz-etap-6-pervychnogo-zakrepleniya-s-progovarivaniem-vo-vneshnej-rechi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410.spb.ru/lessons-constructor/page-onz-etap-7-samostoyatelnoj-raboty-s-samoproverkoj-po-etalonu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410.spb.ru/lessons-constructor/page-onz-etap-8-vklyucheniya-v-sistemu-znanij-i-povtoreniya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410.spb.ru/lessons-constructor/page-onz-etap-9-refleksii-uchebnoj-deyatelnosti.html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latin typeface="Georgia" pitchFamily="18" charset="0"/>
              </a:rPr>
              <a:t>Реализация</a:t>
            </a:r>
            <a:br>
              <a:rPr lang="ru-RU" sz="3600" b="1" i="1" dirty="0" smtClean="0">
                <a:latin typeface="Georgia" pitchFamily="18" charset="0"/>
              </a:rPr>
            </a:br>
            <a:r>
              <a:rPr lang="ru-RU" sz="3600" b="1" i="1" dirty="0" smtClean="0">
                <a:latin typeface="Georgia" pitchFamily="18" charset="0"/>
              </a:rPr>
              <a:t> системно-</a:t>
            </a:r>
            <a:r>
              <a:rPr lang="ru-RU" sz="3600" b="1" i="1" dirty="0" err="1" smtClean="0">
                <a:latin typeface="Georgia" pitchFamily="18" charset="0"/>
              </a:rPr>
              <a:t>деятельностного</a:t>
            </a:r>
            <a:r>
              <a:rPr lang="ru-RU" sz="3600" b="1" i="1" dirty="0" smtClean="0">
                <a:latin typeface="Georgia" pitchFamily="18" charset="0"/>
              </a:rPr>
              <a:t> подхода</a:t>
            </a:r>
            <a:br>
              <a:rPr lang="ru-RU" sz="3600" b="1" i="1" dirty="0" smtClean="0">
                <a:latin typeface="Georgia" pitchFamily="18" charset="0"/>
              </a:rPr>
            </a:br>
            <a:r>
              <a:rPr lang="ru-RU" sz="3600" b="1" i="1" dirty="0" smtClean="0">
                <a:latin typeface="Georgia" pitchFamily="18" charset="0"/>
              </a:rPr>
              <a:t> в </a:t>
            </a:r>
            <a:r>
              <a:rPr lang="ru-RU" sz="3600" b="1" i="1" dirty="0" smtClean="0">
                <a:latin typeface="Georgia" pitchFamily="18" charset="0"/>
              </a:rPr>
              <a:t>начальной </a:t>
            </a:r>
            <a:r>
              <a:rPr lang="ru-RU" sz="3600" b="1" i="1" dirty="0" smtClean="0">
                <a:latin typeface="Georgia" pitchFamily="18" charset="0"/>
              </a:rPr>
              <a:t>школе</a:t>
            </a:r>
            <a:endParaRPr lang="ru-RU" sz="3600" b="1" i="1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858000" cy="1752600"/>
          </a:xfrm>
        </p:spPr>
        <p:txBody>
          <a:bodyPr>
            <a:normAutofit/>
          </a:bodyPr>
          <a:lstStyle/>
          <a:p>
            <a:r>
              <a:rPr lang="ru-RU" sz="1900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Савина Татьяна Михайловна,</a:t>
            </a:r>
          </a:p>
          <a:p>
            <a:r>
              <a:rPr lang="ru-RU" sz="1900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учитель – дефектолог, </a:t>
            </a:r>
            <a:r>
              <a:rPr lang="ru-RU" sz="1900" i="1" dirty="0" err="1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олигофренопедагог</a:t>
            </a:r>
            <a:r>
              <a:rPr lang="ru-RU" sz="1900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, </a:t>
            </a:r>
          </a:p>
          <a:p>
            <a:r>
              <a:rPr lang="ru-RU" sz="1900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высшая квалификационная категория.</a:t>
            </a:r>
          </a:p>
          <a:p>
            <a:r>
              <a:rPr lang="ru-RU" sz="1900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ГКОУ </a:t>
            </a:r>
            <a:r>
              <a:rPr lang="ru-RU" sz="1900" i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школа-интернат № 2 г. Сочи</a:t>
            </a:r>
          </a:p>
          <a:p>
            <a:endParaRPr lang="ru-RU" sz="2800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  <a:p>
            <a:endParaRPr lang="ru-RU" sz="2800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304800"/>
            <a:ext cx="4040188" cy="18700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2174875"/>
            <a:ext cx="3582988" cy="3951288"/>
          </a:xfrm>
        </p:spPr>
        <p:txBody>
          <a:bodyPr/>
          <a:lstStyle/>
          <a:p>
            <a:r>
              <a:rPr lang="ru-RU" i="1" dirty="0" smtClean="0">
                <a:latin typeface="Georgia" pitchFamily="18" charset="0"/>
                <a:cs typeface="Arial" pitchFamily="34" charset="0"/>
              </a:rPr>
              <a:t>игровая</a:t>
            </a:r>
          </a:p>
          <a:p>
            <a:r>
              <a:rPr lang="ru-RU" i="1" dirty="0" smtClean="0">
                <a:latin typeface="Georgia" pitchFamily="18" charset="0"/>
                <a:cs typeface="Arial" pitchFamily="34" charset="0"/>
              </a:rPr>
              <a:t>исследовательская</a:t>
            </a:r>
          </a:p>
          <a:p>
            <a:r>
              <a:rPr lang="ru-RU" i="1" dirty="0" smtClean="0">
                <a:latin typeface="Georgia" pitchFamily="18" charset="0"/>
                <a:cs typeface="Arial" pitchFamily="34" charset="0"/>
              </a:rPr>
              <a:t>проектная</a:t>
            </a:r>
          </a:p>
          <a:p>
            <a:r>
              <a:rPr lang="ru-RU" i="1" dirty="0" smtClean="0">
                <a:latin typeface="Georgia" pitchFamily="18" charset="0"/>
                <a:cs typeface="Arial" pitchFamily="34" charset="0"/>
              </a:rPr>
              <a:t>рефлексивная</a:t>
            </a:r>
          </a:p>
          <a:p>
            <a:r>
              <a:rPr lang="ru-RU" i="1" dirty="0" smtClean="0">
                <a:latin typeface="Georgia" pitchFamily="18" charset="0"/>
                <a:cs typeface="Arial" pitchFamily="34" charset="0"/>
              </a:rPr>
              <a:t>контрольно-оценочная</a:t>
            </a:r>
          </a:p>
          <a:p>
            <a:r>
              <a:rPr lang="ru-RU" i="1" dirty="0" smtClean="0">
                <a:latin typeface="Georgia" pitchFamily="18" charset="0"/>
                <a:cs typeface="Arial" pitchFamily="34" charset="0"/>
              </a:rPr>
              <a:t>творческая </a:t>
            </a:r>
          </a:p>
          <a:p>
            <a:r>
              <a:rPr lang="ru-RU" i="1" dirty="0" smtClean="0">
                <a:latin typeface="Georgia" pitchFamily="18" charset="0"/>
                <a:cs typeface="Arial" pitchFamily="34" charset="0"/>
              </a:rPr>
              <a:t>практическая 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304801"/>
            <a:ext cx="3584575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i="1" dirty="0" smtClean="0">
                <a:latin typeface="Georgia" pitchFamily="18" charset="0"/>
                <a:cs typeface="Arial" pitchFamily="34" charset="0"/>
              </a:rPr>
              <a:t>групповая</a:t>
            </a:r>
          </a:p>
          <a:p>
            <a:r>
              <a:rPr lang="ru-RU" i="1" dirty="0" smtClean="0">
                <a:latin typeface="Georgia" pitchFamily="18" charset="0"/>
                <a:cs typeface="Arial" pitchFamily="34" charset="0"/>
              </a:rPr>
              <a:t>парная</a:t>
            </a:r>
          </a:p>
          <a:p>
            <a:r>
              <a:rPr lang="ru-RU" i="1" dirty="0" smtClean="0">
                <a:latin typeface="Georgia" pitchFamily="18" charset="0"/>
                <a:cs typeface="Arial" pitchFamily="34" charset="0"/>
              </a:rPr>
              <a:t>индивидуальная</a:t>
            </a:r>
          </a:p>
          <a:p>
            <a:r>
              <a:rPr lang="ru-RU" i="1" dirty="0" smtClean="0">
                <a:latin typeface="Georgia" pitchFamily="18" charset="0"/>
                <a:cs typeface="Arial" pitchFamily="34" charset="0"/>
              </a:rPr>
              <a:t>фронтальная</a:t>
            </a:r>
            <a:endParaRPr lang="ru-RU" i="1" dirty="0" smtClean="0">
              <a:latin typeface="Georgia" pitchFamily="18" charset="0"/>
            </a:endParaRPr>
          </a:p>
          <a:p>
            <a:endParaRPr lang="ru-RU" i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304800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Виды деятельности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76800" y="304800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Формы деятельности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315200" cy="1295400"/>
          </a:xfrm>
        </p:spPr>
        <p:txBody>
          <a:bodyPr>
            <a:normAutofit fontScale="90000"/>
          </a:bodyPr>
          <a:lstStyle/>
          <a:p>
            <a:r>
              <a:rPr lang="ru-RU" sz="3100" b="1" i="1" kern="0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/>
            </a:r>
            <a:br>
              <a:rPr lang="ru-RU" sz="3100" b="1" i="1" kern="0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3100" b="1" i="1" kern="0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Типология уроков </a:t>
            </a:r>
            <a:br>
              <a:rPr lang="ru-RU" sz="3100" b="1" i="1" kern="0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3100" b="1" i="1" kern="0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в дидактической системе </a:t>
            </a:r>
            <a:r>
              <a:rPr lang="ru-RU" sz="3100" b="1" i="1" kern="0" dirty="0" err="1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деятельностного</a:t>
            </a:r>
            <a:r>
              <a:rPr lang="ru-RU" sz="3100" b="1" i="1" kern="0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 метода </a:t>
            </a:r>
            <a:r>
              <a:rPr lang="ru-RU" b="1" i="1" kern="0" dirty="0" smtClean="0">
                <a:solidFill>
                  <a:schemeClr val="accent6">
                    <a:lumMod val="50000"/>
                  </a:schemeClr>
                </a:solidFill>
                <a:latin typeface="Arial"/>
              </a:rPr>
              <a:t/>
            </a:r>
            <a:br>
              <a:rPr lang="ru-RU" b="1" i="1" kern="0" dirty="0" smtClean="0">
                <a:solidFill>
                  <a:schemeClr val="accent6">
                    <a:lumMod val="50000"/>
                  </a:schemeClr>
                </a:solidFill>
                <a:latin typeface="Arial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00200"/>
            <a:ext cx="7315200" cy="4525963"/>
          </a:xfrm>
        </p:spPr>
        <p:txBody>
          <a:bodyPr/>
          <a:lstStyle/>
          <a:p>
            <a:pPr eaLnBrk="1" hangingPunct="1"/>
            <a:r>
              <a:rPr lang="ru-RU" i="1" dirty="0" smtClean="0">
                <a:latin typeface="Georgia" pitchFamily="18" charset="0"/>
                <a:cs typeface="Times New Roman" pitchFamily="18" charset="0"/>
              </a:rPr>
              <a:t>уроки «открытия» нового знания</a:t>
            </a:r>
          </a:p>
          <a:p>
            <a:pPr eaLnBrk="1" hangingPunct="1"/>
            <a:r>
              <a:rPr lang="ru-RU" i="1" dirty="0" smtClean="0">
                <a:latin typeface="Georgia" pitchFamily="18" charset="0"/>
                <a:cs typeface="Times New Roman" pitchFamily="18" charset="0"/>
              </a:rPr>
              <a:t>уроки рефлексии</a:t>
            </a:r>
          </a:p>
          <a:p>
            <a:pPr eaLnBrk="1" hangingPunct="1"/>
            <a:r>
              <a:rPr lang="ru-RU" i="1" dirty="0" smtClean="0">
                <a:latin typeface="Georgia" pitchFamily="18" charset="0"/>
                <a:cs typeface="Times New Roman" pitchFamily="18" charset="0"/>
              </a:rPr>
              <a:t>уроки общеметодологической направленности</a:t>
            </a:r>
          </a:p>
          <a:p>
            <a:pPr eaLnBrk="1" hangingPunct="1"/>
            <a:r>
              <a:rPr lang="ru-RU" i="1" dirty="0" smtClean="0">
                <a:latin typeface="Georgia" pitchFamily="18" charset="0"/>
                <a:cs typeface="Times New Roman" pitchFamily="18" charset="0"/>
              </a:rPr>
              <a:t>уроки развивающего контроля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239000" cy="1325562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  <a:ea typeface="+mn-ea"/>
                <a:cs typeface="+mn-cs"/>
              </a:rPr>
              <a:t>Основные положения </a:t>
            </a:r>
            <a:b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  <a:ea typeface="+mn-ea"/>
                <a:cs typeface="+mn-cs"/>
              </a:rPr>
            </a:b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  <a:ea typeface="+mn-ea"/>
                <a:cs typeface="+mn-cs"/>
              </a:rPr>
              <a:t>технологии  </a:t>
            </a:r>
            <a:r>
              <a:rPr lang="ru-RU" sz="2400" b="1" i="1" dirty="0" err="1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  <a:ea typeface="+mn-ea"/>
                <a:cs typeface="+mn-cs"/>
              </a:rPr>
              <a:t>деятельностного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  <a:ea typeface="+mn-ea"/>
                <a:cs typeface="+mn-cs"/>
              </a:rPr>
              <a:t>  метода обучения. </a:t>
            </a:r>
            <a:r>
              <a:rPr lang="ru-RU" sz="2400" b="1" i="1" dirty="0" smtClean="0">
                <a:solidFill>
                  <a:srgbClr val="336666"/>
                </a:solidFill>
                <a:latin typeface="Georgia" pitchFamily="18" charset="0"/>
                <a:ea typeface="+mn-ea"/>
                <a:cs typeface="+mn-cs"/>
              </a:rPr>
              <a:t/>
            </a:r>
            <a:br>
              <a:rPr lang="ru-RU" sz="2400" b="1" i="1" dirty="0" smtClean="0">
                <a:solidFill>
                  <a:srgbClr val="336666"/>
                </a:solidFill>
                <a:latin typeface="Georgia" pitchFamily="18" charset="0"/>
                <a:ea typeface="+mn-ea"/>
                <a:cs typeface="+mn-cs"/>
              </a:rPr>
            </a:b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1524000"/>
            <a:ext cx="731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i="1" dirty="0" smtClean="0">
              <a:solidFill>
                <a:srgbClr val="0000FF"/>
              </a:solidFill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i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1676400"/>
            <a:ext cx="2057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solidFill>
                  <a:srgbClr val="CC0000"/>
                </a:solidFill>
                <a:latin typeface="Georgia" pitchFamily="18" charset="0"/>
              </a:rPr>
              <a:t>Процесс обучения есть</a:t>
            </a:r>
          </a:p>
          <a:p>
            <a:pPr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solidFill>
                  <a:srgbClr val="CC0000"/>
                </a:solidFill>
                <a:latin typeface="Georgia" pitchFamily="18" charset="0"/>
              </a:rPr>
              <a:t>всегда обучение</a:t>
            </a:r>
          </a:p>
          <a:p>
            <a:pPr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solidFill>
                  <a:srgbClr val="CC0000"/>
                </a:solidFill>
                <a:latin typeface="Georgia" pitchFamily="18" charset="0"/>
              </a:rPr>
              <a:t>деятельности</a:t>
            </a:r>
            <a:endParaRPr lang="ru-RU" b="1" dirty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1752600"/>
            <a:ext cx="2514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Обучение деятельности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предполагает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совместную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учебно-познавательную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 деятельность группы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учащихся под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руководством учителя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867400" y="1828800"/>
            <a:ext cx="220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Сам процесс учения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должен быть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творческим</a:t>
            </a:r>
            <a:endParaRPr lang="ru-RU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Характерная черта технологии 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22532" name="Picture 4" descr="http://sochi-schools.ru/pro85/im/n_295f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257800"/>
            <a:ext cx="2117876" cy="1295400"/>
          </a:xfrm>
          <a:prstGeom prst="rect">
            <a:avLst/>
          </a:prstGeom>
          <a:noFill/>
        </p:spPr>
      </p:pic>
      <p:pic>
        <p:nvPicPr>
          <p:cNvPr id="22534" name="Picture 6" descr="http://www.funlib.ru/cimg/2014/101906/22189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4953000"/>
            <a:ext cx="1586992" cy="16764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990600" y="1828800"/>
            <a:ext cx="7239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i="1" dirty="0" smtClean="0">
                <a:solidFill>
                  <a:srgbClr val="0000CC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</a:rPr>
              <a:t>способность  ученика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</a:rPr>
              <a:t> проектировать 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</a:rPr>
              <a:t>  предстоящую деятельность, 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</a:rPr>
              <a:t> быть ее субъектом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0"/>
            <a:ext cx="7391400" cy="1143000"/>
          </a:xfrm>
        </p:spPr>
        <p:txBody>
          <a:bodyPr>
            <a:normAutofit/>
          </a:bodyPr>
          <a:lstStyle/>
          <a:p>
            <a:pPr algn="l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МОТИВАЦИИ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990600" y="1295400"/>
            <a:ext cx="7162800" cy="483076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i="1" dirty="0" smtClean="0">
                <a:latin typeface="Georgia" pitchFamily="18" charset="0"/>
              </a:rPr>
              <a:t>Приёмы</a:t>
            </a:r>
          </a:p>
          <a:p>
            <a:pPr lvl="0"/>
            <a:r>
              <a:rPr lang="ru-RU" i="1" u="sng" dirty="0" smtClean="0">
                <a:latin typeface="Georgia" pitchFamily="18" charset="0"/>
                <a:hlinkClick r:id="rId2"/>
              </a:rPr>
              <a:t>"Побуждение"</a:t>
            </a:r>
            <a:endParaRPr lang="ru-RU" i="1" u="sng" dirty="0" smtClean="0">
              <a:latin typeface="Georgia" pitchFamily="18" charset="0"/>
            </a:endParaRPr>
          </a:p>
          <a:p>
            <a:pPr lvl="0"/>
            <a:r>
              <a:rPr lang="ru-RU" i="1" u="sng" dirty="0" smtClean="0">
                <a:latin typeface="Georgia" pitchFamily="18" charset="0"/>
                <a:hlinkClick r:id="rId2"/>
              </a:rPr>
              <a:t>"Психологический тренинг"</a:t>
            </a:r>
            <a:endParaRPr lang="ru-RU" i="1" u="sng" dirty="0" smtClean="0">
              <a:latin typeface="Georgia" pitchFamily="18" charset="0"/>
            </a:endParaRPr>
          </a:p>
          <a:p>
            <a:pPr lvl="0"/>
            <a:r>
              <a:rPr lang="ru-RU" i="1" u="sng" dirty="0" smtClean="0">
                <a:latin typeface="Georgia" pitchFamily="18" charset="0"/>
                <a:hlinkClick r:id="rId2"/>
              </a:rPr>
              <a:t>"Фантастическая добавка"</a:t>
            </a:r>
            <a:endParaRPr lang="ru-RU" i="1" u="sng" dirty="0" smtClean="0">
              <a:latin typeface="Georgia" pitchFamily="18" charset="0"/>
            </a:endParaRPr>
          </a:p>
          <a:p>
            <a:pPr lvl="0"/>
            <a:r>
              <a:rPr lang="ru-RU" i="1" u="sng" dirty="0" smtClean="0">
                <a:latin typeface="Georgia" pitchFamily="18" charset="0"/>
                <a:hlinkClick r:id="rId2"/>
              </a:rPr>
              <a:t>"Удивляй"</a:t>
            </a:r>
            <a:endParaRPr lang="ru-RU" i="1" u="sng" dirty="0" smtClean="0">
              <a:latin typeface="Georgia" pitchFamily="18" charset="0"/>
            </a:endParaRPr>
          </a:p>
          <a:p>
            <a:pPr lvl="0"/>
            <a:r>
              <a:rPr lang="ru-RU" i="1" u="sng" dirty="0" smtClean="0">
                <a:latin typeface="Georgia" pitchFamily="18" charset="0"/>
                <a:hlinkClick r:id="rId2"/>
              </a:rPr>
              <a:t>"Привлекательная цель"</a:t>
            </a:r>
            <a:endParaRPr lang="ru-RU" i="1" u="sng" dirty="0" smtClean="0">
              <a:latin typeface="Georgia" pitchFamily="18" charset="0"/>
            </a:endParaRPr>
          </a:p>
          <a:p>
            <a:pPr lvl="0"/>
            <a:r>
              <a:rPr lang="ru-RU" i="1" u="sng" dirty="0" smtClean="0">
                <a:latin typeface="Georgia" pitchFamily="18" charset="0"/>
                <a:hlinkClick r:id="rId2"/>
              </a:rPr>
              <a:t>"Отсроченная отгадка"</a:t>
            </a:r>
            <a:endParaRPr lang="ru-RU" i="1" u="sng" dirty="0" smtClean="0">
              <a:latin typeface="Georgia" pitchFamily="18" charset="0"/>
            </a:endParaRPr>
          </a:p>
          <a:p>
            <a:pPr lvl="0"/>
            <a:r>
              <a:rPr lang="ru-RU" i="1" u="sng" dirty="0" smtClean="0">
                <a:latin typeface="Georgia" pitchFamily="18" charset="0"/>
                <a:hlinkClick r:id="rId2"/>
              </a:rPr>
              <a:t>"Проблемная ситуация"</a:t>
            </a:r>
            <a:endParaRPr lang="ru-RU" i="1" u="sng" dirty="0" smtClean="0">
              <a:latin typeface="Georgia" pitchFamily="18" charset="0"/>
            </a:endParaRPr>
          </a:p>
          <a:p>
            <a:pPr lvl="0"/>
            <a:r>
              <a:rPr lang="ru-RU" i="1" u="sng" dirty="0" smtClean="0">
                <a:latin typeface="Georgia" pitchFamily="18" charset="0"/>
                <a:hlinkClick r:id="rId2"/>
              </a:rPr>
              <a:t>"Театрализация"</a:t>
            </a:r>
            <a:endParaRPr lang="ru-RU" i="1" u="sng" dirty="0" smtClean="0">
              <a:latin typeface="Georgia" pitchFamily="18" charset="0"/>
            </a:endParaRPr>
          </a:p>
          <a:p>
            <a:pPr lvl="0"/>
            <a:r>
              <a:rPr lang="ru-RU" i="1" u="sng" dirty="0" smtClean="0">
                <a:latin typeface="Georgia" pitchFamily="18" charset="0"/>
                <a:hlinkClick r:id="rId2"/>
              </a:rPr>
              <a:t>"Рифмованное начало уроков"</a:t>
            </a:r>
            <a:endParaRPr lang="ru-RU" i="1" u="sng" dirty="0" smtClean="0">
              <a:latin typeface="Georgia" pitchFamily="18" charset="0"/>
            </a:endParaRPr>
          </a:p>
          <a:p>
            <a:pPr lvl="0"/>
            <a:r>
              <a:rPr lang="ru-RU" i="1" u="sng" dirty="0" smtClean="0">
                <a:latin typeface="Georgia" pitchFamily="18" charset="0"/>
                <a:hlinkClick r:id="rId2"/>
              </a:rPr>
              <a:t>"Эпиграф к уроку"</a:t>
            </a:r>
            <a:endParaRPr lang="ru-RU" i="1" u="sng" dirty="0" smtClean="0">
              <a:latin typeface="Georgia" pitchFamily="18" charset="0"/>
            </a:endParaRPr>
          </a:p>
          <a:p>
            <a:pPr lvl="0"/>
            <a:r>
              <a:rPr lang="ru-RU" i="1" u="sng" dirty="0" smtClean="0">
                <a:latin typeface="Georgia" pitchFamily="18" charset="0"/>
                <a:hlinkClick r:id="rId2"/>
              </a:rPr>
              <a:t>"Оратор"</a:t>
            </a:r>
            <a:endParaRPr lang="ru-RU" i="1" u="sng" dirty="0" smtClean="0">
              <a:latin typeface="Georgia" pitchFamily="18" charset="0"/>
            </a:endParaRPr>
          </a:p>
          <a:p>
            <a:pPr lvl="0"/>
            <a:r>
              <a:rPr lang="ru-RU" i="1" u="sng" dirty="0" smtClean="0">
                <a:latin typeface="Georgia" pitchFamily="18" charset="0"/>
                <a:hlinkClick r:id="rId2"/>
              </a:rPr>
              <a:t>"Фантазёр"</a:t>
            </a:r>
            <a:endParaRPr lang="ru-RU" i="1" u="sng" dirty="0" smtClean="0">
              <a:latin typeface="Georgia" pitchFamily="18" charset="0"/>
            </a:endParaRPr>
          </a:p>
          <a:p>
            <a:pPr lvl="0"/>
            <a:r>
              <a:rPr lang="ru-RU" i="1" u="sng" dirty="0" smtClean="0">
                <a:latin typeface="Georgia" pitchFamily="18" charset="0"/>
                <a:hlinkClick r:id="rId2"/>
              </a:rPr>
              <a:t>"Индуктор"</a:t>
            </a:r>
            <a:endParaRPr lang="ru-RU" i="1" u="sng" dirty="0" smtClean="0">
              <a:latin typeface="Georgia" pitchFamily="18" charset="0"/>
            </a:endParaRPr>
          </a:p>
          <a:p>
            <a:pPr lvl="0"/>
            <a:r>
              <a:rPr lang="ru-RU" i="1" u="sng" dirty="0" smtClean="0">
                <a:latin typeface="Georgia" pitchFamily="18" charset="0"/>
                <a:hlinkClick r:id="rId2"/>
              </a:rPr>
              <a:t>"Ассоциативный ряд"</a:t>
            </a:r>
            <a:endParaRPr lang="ru-RU" i="1" u="sng" dirty="0" smtClean="0">
              <a:latin typeface="Georgia" pitchFamily="18" charset="0"/>
            </a:endParaRPr>
          </a:p>
          <a:p>
            <a:r>
              <a:rPr lang="ru-RU" i="1" dirty="0" smtClean="0">
                <a:latin typeface="Georgia" pitchFamily="18" charset="0"/>
              </a:rPr>
              <a:t> </a:t>
            </a:r>
          </a:p>
          <a:p>
            <a:endParaRPr lang="ru-RU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6910" y="0"/>
            <a:ext cx="7315200" cy="1143000"/>
          </a:xfrm>
        </p:spPr>
        <p:txBody>
          <a:bodyPr>
            <a:noAutofit/>
          </a:bodyPr>
          <a:lstStyle/>
          <a:p>
            <a:pPr algn="l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АКТУАЛИЗАЦИИ  УЧЕБНОГО ДЕЙСТВИЯ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371600"/>
            <a:ext cx="7315200" cy="47545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6400" b="1" i="1" dirty="0" smtClean="0">
                <a:latin typeface="Georgia" pitchFamily="18" charset="0"/>
              </a:rPr>
              <a:t>Приёмы</a:t>
            </a:r>
          </a:p>
          <a:p>
            <a:pPr lvl="0"/>
            <a:r>
              <a:rPr lang="ru-RU" sz="6400" i="1" u="sng" dirty="0" smtClean="0">
                <a:latin typeface="Georgia" pitchFamily="18" charset="0"/>
                <a:hlinkClick r:id="rId2"/>
              </a:rPr>
              <a:t>"Столкновение противоречий"</a:t>
            </a:r>
            <a:endParaRPr lang="ru-RU" sz="6400" i="1" dirty="0" smtClean="0">
              <a:latin typeface="Georgia" pitchFamily="18" charset="0"/>
            </a:endParaRPr>
          </a:p>
          <a:p>
            <a:pPr lvl="0"/>
            <a:r>
              <a:rPr lang="ru-RU" sz="6400" i="1" u="sng" dirty="0" smtClean="0">
                <a:latin typeface="Georgia" pitchFamily="18" charset="0"/>
                <a:hlinkClick r:id="rId2"/>
              </a:rPr>
              <a:t>"Вопросы, требующие установления сходства и различия."</a:t>
            </a:r>
            <a:endParaRPr lang="ru-RU" sz="6400" i="1" dirty="0" smtClean="0">
              <a:latin typeface="Georgia" pitchFamily="18" charset="0"/>
            </a:endParaRPr>
          </a:p>
          <a:p>
            <a:pPr lvl="0"/>
            <a:r>
              <a:rPr lang="ru-RU" sz="6400" i="1" u="sng" dirty="0" smtClean="0">
                <a:latin typeface="Georgia" pitchFamily="18" charset="0"/>
                <a:hlinkClick r:id="rId2"/>
              </a:rPr>
              <a:t>"Вопросы по установлению причинно–следственных связей."</a:t>
            </a:r>
            <a:endParaRPr lang="ru-RU" sz="6400" i="1" dirty="0" smtClean="0">
              <a:latin typeface="Georgia" pitchFamily="18" charset="0"/>
            </a:endParaRPr>
          </a:p>
          <a:p>
            <a:pPr lvl="0"/>
            <a:r>
              <a:rPr lang="ru-RU" sz="6400" i="1" u="sng" dirty="0" smtClean="0">
                <a:latin typeface="Georgia" pitchFamily="18" charset="0"/>
                <a:hlinkClick r:id="rId2"/>
              </a:rPr>
              <a:t>"Вопрос к тексту"</a:t>
            </a:r>
            <a:endParaRPr lang="ru-RU" sz="6400" i="1" dirty="0" smtClean="0">
              <a:latin typeface="Georgia" pitchFamily="18" charset="0"/>
            </a:endParaRPr>
          </a:p>
          <a:p>
            <a:pPr lvl="0"/>
            <a:r>
              <a:rPr lang="ru-RU" sz="6400" i="1" u="sng" dirty="0" smtClean="0">
                <a:latin typeface="Georgia" pitchFamily="18" charset="0"/>
                <a:hlinkClick r:id="rId2"/>
              </a:rPr>
              <a:t>"Лови ошибку"</a:t>
            </a:r>
            <a:endParaRPr lang="ru-RU" sz="6400" i="1" dirty="0" smtClean="0">
              <a:latin typeface="Georgia" pitchFamily="18" charset="0"/>
            </a:endParaRPr>
          </a:p>
          <a:p>
            <a:pPr lvl="0"/>
            <a:r>
              <a:rPr lang="ru-RU" sz="6400" i="1" u="sng" dirty="0" smtClean="0">
                <a:latin typeface="Georgia" pitchFamily="18" charset="0"/>
                <a:hlinkClick r:id="rId2"/>
              </a:rPr>
              <a:t>"Мозговой штурм"</a:t>
            </a:r>
            <a:endParaRPr lang="ru-RU" sz="6400" i="1" dirty="0" smtClean="0">
              <a:latin typeface="Georgia" pitchFamily="18" charset="0"/>
            </a:endParaRPr>
          </a:p>
          <a:p>
            <a:pPr lvl="0"/>
            <a:r>
              <a:rPr lang="ru-RU" sz="6400" i="1" u="sng" dirty="0" smtClean="0">
                <a:latin typeface="Georgia" pitchFamily="18" charset="0"/>
                <a:hlinkClick r:id="rId2"/>
              </a:rPr>
              <a:t>"Почини цепочку"</a:t>
            </a:r>
            <a:endParaRPr lang="ru-RU" sz="6400" i="1" dirty="0" smtClean="0">
              <a:latin typeface="Georgia" pitchFamily="18" charset="0"/>
            </a:endParaRPr>
          </a:p>
          <a:p>
            <a:pPr lvl="0"/>
            <a:r>
              <a:rPr lang="ru-RU" sz="6400" i="1" u="sng" dirty="0" smtClean="0">
                <a:latin typeface="Georgia" pitchFamily="18" charset="0"/>
                <a:hlinkClick r:id="rId2"/>
              </a:rPr>
              <a:t>"</a:t>
            </a:r>
            <a:r>
              <a:rPr lang="ru-RU" sz="6400" i="1" u="sng" dirty="0" err="1" smtClean="0">
                <a:latin typeface="Georgia" pitchFamily="18" charset="0"/>
                <a:hlinkClick r:id="rId2"/>
              </a:rPr>
              <a:t>Да-нетка</a:t>
            </a:r>
            <a:r>
              <a:rPr lang="ru-RU" sz="6400" i="1" u="sng" dirty="0" smtClean="0">
                <a:latin typeface="Georgia" pitchFamily="18" charset="0"/>
                <a:hlinkClick r:id="rId2"/>
              </a:rPr>
              <a:t>"</a:t>
            </a:r>
            <a:endParaRPr lang="ru-RU" sz="6400" i="1" dirty="0" smtClean="0">
              <a:latin typeface="Georgia" pitchFamily="18" charset="0"/>
            </a:endParaRPr>
          </a:p>
          <a:p>
            <a:pPr lvl="0"/>
            <a:r>
              <a:rPr lang="ru-RU" sz="6400" i="1" u="sng" dirty="0" smtClean="0">
                <a:latin typeface="Georgia" pitchFamily="18" charset="0"/>
                <a:hlinkClick r:id="rId2"/>
              </a:rPr>
              <a:t>"Пресс - конференция"</a:t>
            </a:r>
            <a:endParaRPr lang="ru-RU" sz="6400" i="1" dirty="0" smtClean="0">
              <a:latin typeface="Georgia" pitchFamily="18" charset="0"/>
            </a:endParaRPr>
          </a:p>
          <a:p>
            <a:pPr lvl="0"/>
            <a:r>
              <a:rPr lang="ru-RU" sz="6400" i="1" u="sng" dirty="0" smtClean="0">
                <a:latin typeface="Georgia" pitchFamily="18" charset="0"/>
                <a:hlinkClick r:id="rId2"/>
              </a:rPr>
              <a:t>"Просмотр видеофрагментов по изучаемым темам"</a:t>
            </a:r>
            <a:endParaRPr lang="ru-RU" sz="6400" i="1" dirty="0" smtClean="0">
              <a:latin typeface="Georgia" pitchFamily="18" charset="0"/>
            </a:endParaRPr>
          </a:p>
          <a:p>
            <a:pPr lvl="0"/>
            <a:r>
              <a:rPr lang="ru-RU" sz="6400" i="1" u="sng" dirty="0" smtClean="0">
                <a:latin typeface="Georgia" pitchFamily="18" charset="0"/>
                <a:hlinkClick r:id="rId2"/>
              </a:rPr>
              <a:t>"Сравнение"</a:t>
            </a:r>
            <a:endParaRPr lang="ru-RU" sz="6400" i="1" dirty="0" smtClean="0">
              <a:latin typeface="Georgia" pitchFamily="18" charset="0"/>
            </a:endParaRPr>
          </a:p>
          <a:p>
            <a:pPr lvl="0"/>
            <a:r>
              <a:rPr lang="ru-RU" sz="6400" i="1" u="sng" dirty="0" smtClean="0">
                <a:latin typeface="Georgia" pitchFamily="18" charset="0"/>
                <a:hlinkClick r:id="rId2"/>
              </a:rPr>
              <a:t>"Проведи исследование"</a:t>
            </a:r>
            <a:endParaRPr lang="ru-RU" sz="6400" i="1" dirty="0" smtClean="0">
              <a:latin typeface="Georgia" pitchFamily="18" charset="0"/>
            </a:endParaRPr>
          </a:p>
          <a:p>
            <a:pPr lvl="0"/>
            <a:r>
              <a:rPr lang="ru-RU" sz="6400" i="1" u="sng" dirty="0" smtClean="0">
                <a:latin typeface="Georgia" pitchFamily="18" charset="0"/>
                <a:hlinkClick r:id="rId2"/>
              </a:rPr>
              <a:t>"Раздели на группы"</a:t>
            </a:r>
            <a:endParaRPr lang="ru-RU" sz="6400" i="1" dirty="0" smtClean="0">
              <a:latin typeface="Georgia" pitchFamily="18" charset="0"/>
            </a:endParaRPr>
          </a:p>
          <a:p>
            <a:pPr lvl="0"/>
            <a:r>
              <a:rPr lang="ru-RU" sz="6400" i="1" u="sng" dirty="0" smtClean="0">
                <a:latin typeface="Georgia" pitchFamily="18" charset="0"/>
                <a:hlinkClick r:id="rId2"/>
              </a:rPr>
              <a:t>"Дай информацию"</a:t>
            </a:r>
            <a:endParaRPr lang="ru-RU" sz="6400" i="1" dirty="0" smtClean="0">
              <a:latin typeface="Georgia" pitchFamily="18" charset="0"/>
            </a:endParaRPr>
          </a:p>
          <a:p>
            <a:pPr lvl="0"/>
            <a:r>
              <a:rPr lang="ru-RU" sz="6400" i="1" u="sng" dirty="0" smtClean="0">
                <a:latin typeface="Georgia" pitchFamily="18" charset="0"/>
                <a:hlinkClick r:id="rId2"/>
              </a:rPr>
              <a:t>"Слепой текст"</a:t>
            </a:r>
            <a:endParaRPr lang="ru-RU" sz="6400" i="1" dirty="0" smtClean="0">
              <a:latin typeface="Georgia" pitchFamily="18" charset="0"/>
            </a:endParaRPr>
          </a:p>
          <a:p>
            <a:pPr lvl="0"/>
            <a:r>
              <a:rPr lang="ru-RU" sz="6400" i="1" u="sng" dirty="0" smtClean="0">
                <a:latin typeface="Georgia" pitchFamily="18" charset="0"/>
                <a:hlinkClick r:id="rId2"/>
              </a:rPr>
              <a:t>"Придумай название"</a:t>
            </a:r>
            <a:endParaRPr lang="ru-RU" sz="6400" i="1" dirty="0" smtClean="0">
              <a:latin typeface="Georgia" pitchFamily="18" charset="0"/>
            </a:endParaRPr>
          </a:p>
          <a:p>
            <a:pPr lvl="0"/>
            <a:r>
              <a:rPr lang="ru-RU" sz="6400" i="1" u="sng" dirty="0" smtClean="0">
                <a:latin typeface="Georgia" pitchFamily="18" charset="0"/>
                <a:hlinkClick r:id="rId2"/>
              </a:rPr>
              <a:t>"Игры в случайность"</a:t>
            </a:r>
            <a:endParaRPr lang="ru-RU" sz="6400" i="1" dirty="0" smtClean="0">
              <a:latin typeface="Georgia" pitchFamily="18" charset="0"/>
            </a:endParaRPr>
          </a:p>
          <a:p>
            <a:pPr lvl="0"/>
            <a:r>
              <a:rPr lang="ru-RU" sz="6400" i="1" u="sng" dirty="0" smtClean="0">
                <a:latin typeface="Georgia" pitchFamily="18" charset="0"/>
                <a:hlinkClick r:id="rId2"/>
              </a:rPr>
              <a:t>"Идеал"</a:t>
            </a:r>
            <a:endParaRPr lang="ru-RU" sz="6400" i="1" dirty="0" smtClean="0"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785"/>
            <a:ext cx="73152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27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7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7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ПОСТРОЕНИЯ ПРОЕКТА ВЫХОДА </a:t>
            </a:r>
            <a:br>
              <a:rPr lang="ru-RU" sz="27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7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ИЗ ЗАТРУДНЕНИЯ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1600200"/>
            <a:ext cx="7239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smtClean="0">
                <a:latin typeface="Georgia" pitchFamily="18" charset="0"/>
              </a:rPr>
              <a:t>Приёмы</a:t>
            </a:r>
          </a:p>
          <a:p>
            <a:pPr lvl="0"/>
            <a:r>
              <a:rPr lang="ru-RU" sz="2000" i="1" dirty="0" smtClean="0">
                <a:latin typeface="Georgia" pitchFamily="18" charset="0"/>
                <a:hlinkClick r:id="rId2"/>
              </a:rPr>
              <a:t>"Яркое пятно"</a:t>
            </a:r>
            <a:endParaRPr lang="ru-RU" sz="2000" i="1" dirty="0" smtClean="0">
              <a:latin typeface="Georgia" pitchFamily="18" charset="0"/>
            </a:endParaRPr>
          </a:p>
          <a:p>
            <a:pPr lvl="0"/>
            <a:r>
              <a:rPr lang="ru-RU" sz="2000" i="1" dirty="0" smtClean="0">
                <a:latin typeface="Georgia" pitchFamily="18" charset="0"/>
                <a:hlinkClick r:id="rId2"/>
              </a:rPr>
              <a:t>"Разрешение парадоксов"</a:t>
            </a:r>
            <a:endParaRPr lang="ru-RU" sz="2000" i="1" dirty="0" smtClean="0">
              <a:latin typeface="Georgia" pitchFamily="18" charset="0"/>
            </a:endParaRPr>
          </a:p>
          <a:p>
            <a:pPr lvl="0"/>
            <a:r>
              <a:rPr lang="ru-RU" sz="2000" i="1" dirty="0" smtClean="0">
                <a:latin typeface="Georgia" pitchFamily="18" charset="0"/>
                <a:hlinkClick r:id="rId2"/>
              </a:rPr>
              <a:t>"Помощники"</a:t>
            </a:r>
            <a:endParaRPr lang="ru-RU" sz="2000" i="1" dirty="0" smtClean="0">
              <a:latin typeface="Georgia" pitchFamily="18" charset="0"/>
            </a:endParaRPr>
          </a:p>
          <a:p>
            <a:pPr lvl="0"/>
            <a:r>
              <a:rPr lang="ru-RU" sz="2000" i="1" dirty="0" smtClean="0">
                <a:latin typeface="Georgia" pitchFamily="18" charset="0"/>
                <a:hlinkClick r:id="rId2"/>
              </a:rPr>
              <a:t>"Тема в виде проблемного вопроса"</a:t>
            </a:r>
            <a:endParaRPr lang="ru-RU" sz="2000" i="1" dirty="0" smtClean="0">
              <a:latin typeface="Georgia" pitchFamily="18" charset="0"/>
            </a:endParaRPr>
          </a:p>
          <a:p>
            <a:pPr lvl="0"/>
            <a:r>
              <a:rPr lang="ru-RU" sz="2000" i="1" dirty="0" smtClean="0">
                <a:latin typeface="Georgia" pitchFamily="18" charset="0"/>
                <a:hlinkClick r:id="rId2"/>
              </a:rPr>
              <a:t>"Отгадай ребус, загадку, шараду…"</a:t>
            </a:r>
            <a:endParaRPr lang="ru-RU" sz="2000" i="1" dirty="0" smtClean="0">
              <a:latin typeface="Georgia" pitchFamily="18" charset="0"/>
            </a:endParaRPr>
          </a:p>
          <a:p>
            <a:pPr lvl="0"/>
            <a:r>
              <a:rPr lang="ru-RU" sz="2000" i="1" dirty="0" smtClean="0">
                <a:latin typeface="Georgia" pitchFamily="18" charset="0"/>
                <a:hlinkClick r:id="rId2"/>
              </a:rPr>
              <a:t>"Проблемная ситуация"</a:t>
            </a:r>
            <a:endParaRPr lang="ru-RU" sz="2000" i="1" dirty="0" smtClean="0">
              <a:latin typeface="Georgia" pitchFamily="18" charset="0"/>
            </a:endParaRPr>
          </a:p>
          <a:p>
            <a:pPr lvl="0"/>
            <a:r>
              <a:rPr lang="ru-RU" sz="2000" i="1" dirty="0" smtClean="0">
                <a:latin typeface="Georgia" pitchFamily="18" charset="0"/>
                <a:hlinkClick r:id="rId2"/>
              </a:rPr>
              <a:t>"Подводящий диалог "</a:t>
            </a:r>
            <a:endParaRPr lang="ru-RU" sz="2000" i="1" dirty="0" smtClean="0">
              <a:latin typeface="Georgia" pitchFamily="18" charset="0"/>
            </a:endParaRPr>
          </a:p>
          <a:p>
            <a:pPr lvl="0"/>
            <a:r>
              <a:rPr lang="ru-RU" sz="2000" i="1" dirty="0" smtClean="0">
                <a:latin typeface="Georgia" pitchFamily="18" charset="0"/>
                <a:hlinkClick r:id="rId2"/>
              </a:rPr>
              <a:t>"Работа над понятием"</a:t>
            </a:r>
            <a:endParaRPr lang="ru-RU" sz="2000" i="1" dirty="0" smtClean="0">
              <a:latin typeface="Georgia" pitchFamily="18" charset="0"/>
            </a:endParaRPr>
          </a:p>
          <a:p>
            <a:pPr lvl="0"/>
            <a:r>
              <a:rPr lang="ru-RU" sz="2000" i="1" dirty="0" smtClean="0">
                <a:latin typeface="Georgia" pitchFamily="18" charset="0"/>
                <a:hlinkClick r:id="rId2"/>
              </a:rPr>
              <a:t>"Группировка"</a:t>
            </a:r>
            <a:endParaRPr lang="ru-RU" sz="2000" i="1" dirty="0" smtClean="0"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239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i="1" dirty="0" smtClean="0">
                <a:latin typeface="Georgia" pitchFamily="18" charset="0"/>
              </a:rPr>
              <a:t/>
            </a:r>
            <a:br>
              <a:rPr lang="ru-RU" sz="2700" b="1" i="1" dirty="0" smtClean="0">
                <a:latin typeface="Georgia" pitchFamily="18" charset="0"/>
              </a:rPr>
            </a:br>
            <a:r>
              <a:rPr lang="ru-RU" sz="22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2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2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ПЕРВИЧНОГО ЗАКРЕПЛЕНИЯ С ПРОГОВАРИВАНИЕМ ВО ВНЕШНЕЙ РЕЧИ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00200"/>
            <a:ext cx="73152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smtClean="0">
                <a:latin typeface="Georgia" pitchFamily="18" charset="0"/>
              </a:rPr>
              <a:t>Приёмы</a:t>
            </a:r>
          </a:p>
          <a:p>
            <a:pPr lvl="0"/>
            <a:r>
              <a:rPr lang="ru-RU" sz="2000" i="1" u="sng" dirty="0" smtClean="0">
                <a:latin typeface="Georgia" pitchFamily="18" charset="0"/>
                <a:hlinkClick r:id="rId2"/>
              </a:rPr>
              <a:t>"Составь меню"</a:t>
            </a:r>
            <a:endParaRPr lang="ru-RU" sz="2000" i="1" dirty="0" smtClean="0">
              <a:latin typeface="Georgia" pitchFamily="18" charset="0"/>
            </a:endParaRPr>
          </a:p>
          <a:p>
            <a:pPr lvl="0"/>
            <a:r>
              <a:rPr lang="ru-RU" sz="2000" i="1" u="sng" dirty="0" smtClean="0">
                <a:latin typeface="Georgia" pitchFamily="18" charset="0"/>
                <a:hlinkClick r:id="rId2"/>
              </a:rPr>
              <a:t>"Аукцион"</a:t>
            </a:r>
            <a:endParaRPr lang="ru-RU" sz="2000" i="1" dirty="0" smtClean="0">
              <a:latin typeface="Georgia" pitchFamily="18" charset="0"/>
            </a:endParaRPr>
          </a:p>
          <a:p>
            <a:pPr lvl="0"/>
            <a:r>
              <a:rPr lang="ru-RU" sz="2000" i="1" u="sng" dirty="0" smtClean="0">
                <a:latin typeface="Georgia" pitchFamily="18" charset="0"/>
                <a:hlinkClick r:id="rId2"/>
              </a:rPr>
              <a:t>"Феномен"</a:t>
            </a:r>
            <a:endParaRPr lang="ru-RU" sz="2000" i="1" dirty="0" smtClean="0">
              <a:latin typeface="Georgia" pitchFamily="18" charset="0"/>
            </a:endParaRPr>
          </a:p>
          <a:p>
            <a:pPr lvl="0"/>
            <a:r>
              <a:rPr lang="ru-RU" sz="2000" i="1" u="sng" dirty="0" smtClean="0">
                <a:latin typeface="Georgia" pitchFamily="18" charset="0"/>
                <a:hlinkClick r:id="rId2"/>
              </a:rPr>
              <a:t>"Чего больше?"</a:t>
            </a:r>
            <a:endParaRPr lang="ru-RU" sz="2000" i="1" dirty="0" smtClean="0">
              <a:latin typeface="Georgia" pitchFamily="18" charset="0"/>
            </a:endParaRPr>
          </a:p>
          <a:p>
            <a:pPr lvl="0"/>
            <a:r>
              <a:rPr lang="ru-RU" sz="2000" i="1" u="sng" dirty="0" smtClean="0">
                <a:latin typeface="Georgia" pitchFamily="18" charset="0"/>
                <a:hlinkClick r:id="rId2"/>
              </a:rPr>
              <a:t>"Реклама"</a:t>
            </a:r>
            <a:endParaRPr lang="ru-RU" sz="2000" i="1" dirty="0" smtClean="0">
              <a:latin typeface="Georgia" pitchFamily="18" charset="0"/>
            </a:endParaRPr>
          </a:p>
          <a:p>
            <a:pPr lvl="0"/>
            <a:r>
              <a:rPr lang="ru-RU" sz="2000" i="1" u="sng" dirty="0" smtClean="0">
                <a:latin typeface="Georgia" pitchFamily="18" charset="0"/>
                <a:hlinkClick r:id="rId2"/>
              </a:rPr>
              <a:t>"Учимся сообща"</a:t>
            </a:r>
            <a:endParaRPr lang="ru-RU" sz="2000" i="1" dirty="0" smtClean="0">
              <a:latin typeface="Georgia" pitchFamily="18" charset="0"/>
            </a:endParaRPr>
          </a:p>
          <a:p>
            <a:pPr lvl="0"/>
            <a:r>
              <a:rPr lang="ru-RU" sz="2000" i="1" u="sng" dirty="0" smtClean="0">
                <a:latin typeface="Georgia" pitchFamily="18" charset="0"/>
                <a:hlinkClick r:id="rId2"/>
              </a:rPr>
              <a:t>"Я беру тебя с собой"</a:t>
            </a:r>
            <a:endParaRPr lang="ru-RU" sz="20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121693"/>
            <a:ext cx="7239000" cy="1143000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САМОСТОЯТЕЛЬНОЙ РАБОТЫ С САМОПРОВЕРКОЙ ПО ЭТАЛОНУ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295400"/>
            <a:ext cx="7391400" cy="4830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i="1" dirty="0" smtClean="0">
                <a:latin typeface="Georgia" pitchFamily="18" charset="0"/>
              </a:rPr>
              <a:t>Приёмы</a:t>
            </a:r>
            <a:endParaRPr lang="ru-RU" sz="1800" i="1" dirty="0" smtClean="0">
              <a:latin typeface="Georgia" pitchFamily="18" charset="0"/>
            </a:endParaRPr>
          </a:p>
          <a:p>
            <a:pPr lvl="0"/>
            <a:r>
              <a:rPr lang="ru-RU" sz="1800" i="1" u="sng" dirty="0" smtClean="0">
                <a:latin typeface="Georgia" pitchFamily="18" charset="0"/>
                <a:hlinkClick r:id="rId2"/>
              </a:rPr>
              <a:t>"</a:t>
            </a:r>
            <a:r>
              <a:rPr lang="ru-RU" sz="1800" i="1" u="sng" dirty="0" err="1" smtClean="0">
                <a:latin typeface="Georgia" pitchFamily="18" charset="0"/>
                <a:hlinkClick r:id="rId2"/>
              </a:rPr>
              <a:t>Фактологический</a:t>
            </a:r>
            <a:r>
              <a:rPr lang="ru-RU" sz="1800" i="1" u="sng" dirty="0" smtClean="0">
                <a:latin typeface="Georgia" pitchFamily="18" charset="0"/>
                <a:hlinkClick r:id="rId2"/>
              </a:rPr>
              <a:t> диктант"</a:t>
            </a:r>
            <a:endParaRPr lang="ru-RU" sz="1800" i="1" dirty="0" smtClean="0">
              <a:latin typeface="Georgia" pitchFamily="18" charset="0"/>
            </a:endParaRPr>
          </a:p>
          <a:p>
            <a:pPr lvl="0"/>
            <a:r>
              <a:rPr lang="ru-RU" sz="1800" i="1" u="sng" dirty="0" smtClean="0">
                <a:latin typeface="Georgia" pitchFamily="18" charset="0"/>
                <a:hlinkClick r:id="rId2"/>
              </a:rPr>
              <a:t>"Цифровой диктант"</a:t>
            </a:r>
            <a:endParaRPr lang="ru-RU" sz="1800" i="1" dirty="0" smtClean="0">
              <a:latin typeface="Georgia" pitchFamily="18" charset="0"/>
            </a:endParaRPr>
          </a:p>
          <a:p>
            <a:pPr lvl="0"/>
            <a:r>
              <a:rPr lang="ru-RU" sz="1800" i="1" u="sng" dirty="0" smtClean="0">
                <a:latin typeface="Georgia" pitchFamily="18" charset="0"/>
                <a:hlinkClick r:id="rId2"/>
              </a:rPr>
              <a:t>"Буквенный диктант"</a:t>
            </a:r>
            <a:endParaRPr lang="ru-RU" sz="1800" i="1" dirty="0" smtClean="0">
              <a:latin typeface="Georgia" pitchFamily="18" charset="0"/>
            </a:endParaRPr>
          </a:p>
          <a:p>
            <a:pPr lvl="0"/>
            <a:r>
              <a:rPr lang="ru-RU" sz="1800" i="1" u="sng" dirty="0" smtClean="0">
                <a:latin typeface="Georgia" pitchFamily="18" charset="0"/>
                <a:hlinkClick r:id="rId2"/>
              </a:rPr>
              <a:t>"Тренировочная к/</a:t>
            </a:r>
            <a:r>
              <a:rPr lang="ru-RU" sz="1800" i="1" u="sng" dirty="0" err="1" smtClean="0">
                <a:latin typeface="Georgia" pitchFamily="18" charset="0"/>
                <a:hlinkClick r:id="rId2"/>
              </a:rPr>
              <a:t>р</a:t>
            </a:r>
            <a:r>
              <a:rPr lang="ru-RU" sz="1800" i="1" u="sng" dirty="0" smtClean="0">
                <a:latin typeface="Georgia" pitchFamily="18" charset="0"/>
                <a:hlinkClick r:id="rId2"/>
              </a:rPr>
              <a:t>"</a:t>
            </a:r>
            <a:endParaRPr lang="ru-RU" sz="1800" i="1" dirty="0" smtClean="0">
              <a:latin typeface="Georgia" pitchFamily="18" charset="0"/>
            </a:endParaRPr>
          </a:p>
          <a:p>
            <a:pPr lvl="0"/>
            <a:r>
              <a:rPr lang="ru-RU" sz="1800" i="1" u="sng" dirty="0" smtClean="0">
                <a:latin typeface="Georgia" pitchFamily="18" charset="0"/>
                <a:hlinkClick r:id="rId2"/>
              </a:rPr>
              <a:t>"</a:t>
            </a:r>
            <a:r>
              <a:rPr lang="ru-RU" sz="1800" i="1" u="sng" dirty="0" err="1" smtClean="0">
                <a:latin typeface="Georgia" pitchFamily="18" charset="0"/>
                <a:hlinkClick r:id="rId2"/>
              </a:rPr>
              <a:t>Блиц-контрольная</a:t>
            </a:r>
            <a:r>
              <a:rPr lang="ru-RU" sz="1800" i="1" u="sng" dirty="0" smtClean="0">
                <a:latin typeface="Georgia" pitchFamily="18" charset="0"/>
                <a:hlinkClick r:id="rId2"/>
              </a:rPr>
              <a:t>"</a:t>
            </a:r>
            <a:endParaRPr lang="ru-RU" sz="1800" i="1" dirty="0" smtClean="0">
              <a:latin typeface="Georgia" pitchFamily="18" charset="0"/>
            </a:endParaRPr>
          </a:p>
          <a:p>
            <a:pPr lvl="0"/>
            <a:r>
              <a:rPr lang="ru-RU" sz="1800" i="1" u="sng" dirty="0" smtClean="0">
                <a:latin typeface="Georgia" pitchFamily="18" charset="0"/>
                <a:hlinkClick r:id="rId2"/>
              </a:rPr>
              <a:t>"Творческий тест"</a:t>
            </a:r>
            <a:endParaRPr lang="ru-RU" sz="1800" i="1" dirty="0" smtClean="0">
              <a:latin typeface="Georgia" pitchFamily="18" charset="0"/>
            </a:endParaRPr>
          </a:p>
          <a:p>
            <a:pPr lvl="0"/>
            <a:r>
              <a:rPr lang="ru-RU" sz="1800" i="1" u="sng" dirty="0" smtClean="0">
                <a:latin typeface="Georgia" pitchFamily="18" charset="0"/>
                <a:hlinkClick r:id="rId2"/>
              </a:rPr>
              <a:t>"Соответствие фактов и понятий"</a:t>
            </a:r>
            <a:endParaRPr lang="ru-RU" sz="1800" i="1" dirty="0" smtClean="0">
              <a:latin typeface="Georgia" pitchFamily="18" charset="0"/>
            </a:endParaRPr>
          </a:p>
          <a:p>
            <a:pPr lvl="0"/>
            <a:r>
              <a:rPr lang="ru-RU" sz="1800" i="1" u="sng" dirty="0" smtClean="0">
                <a:latin typeface="Georgia" pitchFamily="18" charset="0"/>
                <a:hlinkClick r:id="rId2"/>
              </a:rPr>
              <a:t>"Рядом с художником"</a:t>
            </a:r>
            <a:endParaRPr lang="ru-RU" sz="18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2125" y="76200"/>
            <a:ext cx="7315200" cy="1143000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31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7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7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7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ВКЛЮЧЕНИЯ В СИСТЕМУ ЗНАНИЙ </a:t>
            </a:r>
            <a:br>
              <a:rPr lang="ru-RU" sz="27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7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И ПОВТОРЕНИЯ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00200"/>
            <a:ext cx="7315200" cy="45259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7200" b="1" i="1" dirty="0" smtClean="0">
                <a:latin typeface="Georgia" pitchFamily="18" charset="0"/>
              </a:rPr>
              <a:t>Приёмы</a:t>
            </a:r>
            <a:endParaRPr lang="ru-RU" sz="7200" i="1" dirty="0" smtClean="0">
              <a:latin typeface="Georgia" pitchFamily="18" charset="0"/>
            </a:endParaRPr>
          </a:p>
          <a:p>
            <a:pPr lvl="0"/>
            <a:r>
              <a:rPr lang="ru-RU" sz="7200" i="1" u="sng" dirty="0" smtClean="0">
                <a:latin typeface="Georgia" pitchFamily="18" charset="0"/>
                <a:hlinkClick r:id="rId2"/>
              </a:rPr>
              <a:t>"Создай презентацию"</a:t>
            </a:r>
            <a:endParaRPr lang="ru-RU" sz="7200" i="1" dirty="0" smtClean="0">
              <a:latin typeface="Georgia" pitchFamily="18" charset="0"/>
            </a:endParaRPr>
          </a:p>
          <a:p>
            <a:pPr lvl="0"/>
            <a:r>
              <a:rPr lang="ru-RU" sz="7200" i="1" u="sng" dirty="0" smtClean="0">
                <a:latin typeface="Georgia" pitchFamily="18" charset="0"/>
                <a:hlinkClick r:id="rId2"/>
              </a:rPr>
              <a:t>"Своя опора"</a:t>
            </a:r>
            <a:endParaRPr lang="ru-RU" sz="7200" i="1" dirty="0" smtClean="0">
              <a:latin typeface="Georgia" pitchFamily="18" charset="0"/>
            </a:endParaRPr>
          </a:p>
          <a:p>
            <a:pPr lvl="0"/>
            <a:r>
              <a:rPr lang="ru-RU" sz="7200" i="1" u="sng" dirty="0" smtClean="0">
                <a:latin typeface="Georgia" pitchFamily="18" charset="0"/>
                <a:hlinkClick r:id="rId2"/>
              </a:rPr>
              <a:t>"Повторяем с контролем"</a:t>
            </a:r>
            <a:endParaRPr lang="ru-RU" sz="7200" i="1" dirty="0" smtClean="0">
              <a:latin typeface="Georgia" pitchFamily="18" charset="0"/>
            </a:endParaRPr>
          </a:p>
          <a:p>
            <a:pPr lvl="0"/>
            <a:r>
              <a:rPr lang="ru-RU" sz="7200" i="1" u="sng" dirty="0" smtClean="0">
                <a:latin typeface="Georgia" pitchFamily="18" charset="0"/>
                <a:hlinkClick r:id="rId2"/>
              </a:rPr>
              <a:t>"Приведи примеры"</a:t>
            </a:r>
            <a:endParaRPr lang="ru-RU" sz="7200" i="1" dirty="0" smtClean="0">
              <a:latin typeface="Georgia" pitchFamily="18" charset="0"/>
            </a:endParaRPr>
          </a:p>
          <a:p>
            <a:pPr lvl="0"/>
            <a:r>
              <a:rPr lang="ru-RU" sz="7200" i="1" u="sng" dirty="0" smtClean="0">
                <a:latin typeface="Georgia" pitchFamily="18" charset="0"/>
                <a:hlinkClick r:id="rId2"/>
              </a:rPr>
              <a:t>"Составление текста"</a:t>
            </a:r>
            <a:endParaRPr lang="ru-RU" sz="7200" i="1" dirty="0" smtClean="0">
              <a:latin typeface="Georgia" pitchFamily="18" charset="0"/>
            </a:endParaRPr>
          </a:p>
          <a:p>
            <a:pPr lvl="0"/>
            <a:r>
              <a:rPr lang="ru-RU" sz="7200" i="1" u="sng" dirty="0" smtClean="0">
                <a:latin typeface="Georgia" pitchFamily="18" charset="0"/>
                <a:hlinkClick r:id="rId2"/>
              </a:rPr>
              <a:t>"Починить цепочку"</a:t>
            </a:r>
            <a:endParaRPr lang="ru-RU" sz="7200" i="1" dirty="0" smtClean="0">
              <a:latin typeface="Georgia" pitchFamily="18" charset="0"/>
            </a:endParaRPr>
          </a:p>
          <a:p>
            <a:pPr lvl="0"/>
            <a:r>
              <a:rPr lang="ru-RU" sz="7200" i="1" u="sng" dirty="0" smtClean="0">
                <a:latin typeface="Georgia" pitchFamily="18" charset="0"/>
                <a:hlinkClick r:id="rId2"/>
              </a:rPr>
              <a:t>"Раздели на группы"</a:t>
            </a:r>
            <a:endParaRPr lang="ru-RU" sz="7200" i="1" dirty="0" smtClean="0">
              <a:latin typeface="Georgia" pitchFamily="18" charset="0"/>
            </a:endParaRPr>
          </a:p>
          <a:p>
            <a:pPr lvl="0"/>
            <a:r>
              <a:rPr lang="ru-RU" sz="7200" i="1" u="sng" dirty="0" smtClean="0">
                <a:latin typeface="Georgia" pitchFamily="18" charset="0"/>
                <a:hlinkClick r:id="rId2"/>
              </a:rPr>
              <a:t>"Уравнение"</a:t>
            </a:r>
            <a:endParaRPr lang="ru-RU" sz="7200" i="1" dirty="0" smtClean="0">
              <a:latin typeface="Georgia" pitchFamily="18" charset="0"/>
            </a:endParaRPr>
          </a:p>
          <a:p>
            <a:pPr lvl="0"/>
            <a:r>
              <a:rPr lang="ru-RU" sz="7200" i="1" u="sng" dirty="0" smtClean="0">
                <a:latin typeface="Georgia" pitchFamily="18" charset="0"/>
                <a:hlinkClick r:id="rId2"/>
              </a:rPr>
              <a:t>"Дай информацию"</a:t>
            </a:r>
            <a:endParaRPr lang="ru-RU" sz="7200" i="1" dirty="0" smtClean="0">
              <a:latin typeface="Georgia" pitchFamily="18" charset="0"/>
            </a:endParaRPr>
          </a:p>
          <a:p>
            <a:pPr lvl="0"/>
            <a:r>
              <a:rPr lang="ru-RU" sz="7200" i="1" u="sng" dirty="0" smtClean="0">
                <a:latin typeface="Georgia" pitchFamily="18" charset="0"/>
                <a:hlinkClick r:id="rId2"/>
              </a:rPr>
              <a:t>"Восстанови текст"</a:t>
            </a:r>
            <a:endParaRPr lang="ru-RU" sz="7200" i="1" dirty="0" smtClean="0">
              <a:latin typeface="Georgia" pitchFamily="18" charset="0"/>
            </a:endParaRPr>
          </a:p>
          <a:p>
            <a:pPr lvl="0"/>
            <a:r>
              <a:rPr lang="ru-RU" sz="7200" i="1" u="sng" dirty="0" smtClean="0">
                <a:latin typeface="Georgia" pitchFamily="18" charset="0"/>
                <a:hlinkClick r:id="rId2"/>
              </a:rPr>
              <a:t>"Назвать, одним слово"</a:t>
            </a:r>
            <a:endParaRPr lang="ru-RU" sz="7200" i="1" dirty="0" smtClean="0">
              <a:latin typeface="Georgia" pitchFamily="18" charset="0"/>
            </a:endParaRPr>
          </a:p>
          <a:p>
            <a:pPr lvl="0"/>
            <a:r>
              <a:rPr lang="ru-RU" sz="7200" i="1" u="sng" dirty="0" smtClean="0">
                <a:latin typeface="Georgia" pitchFamily="18" charset="0"/>
                <a:hlinkClick r:id="rId2"/>
              </a:rPr>
              <a:t>"Кроссворд"</a:t>
            </a:r>
            <a:endParaRPr lang="ru-RU" sz="7200" i="1" dirty="0" smtClean="0">
              <a:latin typeface="Georgia" pitchFamily="18" charset="0"/>
            </a:endParaRPr>
          </a:p>
          <a:p>
            <a:pPr lvl="0"/>
            <a:r>
              <a:rPr lang="ru-RU" sz="7200" i="1" u="sng" dirty="0" smtClean="0">
                <a:latin typeface="Georgia" pitchFamily="18" charset="0"/>
                <a:hlinkClick r:id="rId2"/>
              </a:rPr>
              <a:t>"Немая схема"</a:t>
            </a:r>
            <a:endParaRPr lang="ru-RU" sz="7200" i="1" dirty="0" smtClean="0">
              <a:latin typeface="Georgia" pitchFamily="18" charset="0"/>
            </a:endParaRPr>
          </a:p>
          <a:p>
            <a:pPr lvl="0"/>
            <a:r>
              <a:rPr lang="ru-RU" sz="7200" i="1" u="sng" dirty="0" smtClean="0">
                <a:latin typeface="Georgia" pitchFamily="18" charset="0"/>
                <a:hlinkClick r:id="rId2"/>
              </a:rPr>
              <a:t>"«Магический» квадрат"</a:t>
            </a:r>
            <a:endParaRPr lang="ru-RU" sz="7200" i="1" dirty="0" smtClean="0">
              <a:latin typeface="Georgia" pitchFamily="18" charset="0"/>
            </a:endParaRPr>
          </a:p>
          <a:p>
            <a:pPr lvl="0"/>
            <a:r>
              <a:rPr lang="ru-RU" sz="7200" i="1" u="sng" dirty="0" smtClean="0">
                <a:latin typeface="Georgia" pitchFamily="18" charset="0"/>
                <a:hlinkClick r:id="rId2"/>
              </a:rPr>
              <a:t>"Составь"</a:t>
            </a:r>
            <a:endParaRPr lang="ru-RU" sz="7200" i="1" dirty="0" smtClean="0"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Система-деятельность-подход</a:t>
            </a:r>
            <a:endParaRPr lang="ru-RU" sz="2800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1600201"/>
            <a:ext cx="7239000" cy="4419600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latin typeface="Georgia" pitchFamily="18" charset="0"/>
              </a:rPr>
              <a:t>Система</a:t>
            </a:r>
            <a:r>
              <a:rPr lang="ru-RU" sz="2000" i="1" dirty="0" smtClean="0">
                <a:latin typeface="Georgia" pitchFamily="18" charset="0"/>
              </a:rPr>
              <a:t>- множество элементов, находящихся в отношениях и связях друг с другом, которое образует определенную целостность, единство.</a:t>
            </a:r>
          </a:p>
          <a:p>
            <a:r>
              <a:rPr lang="ru-RU" sz="2000" b="1" i="1" dirty="0" smtClean="0">
                <a:latin typeface="Georgia" pitchFamily="18" charset="0"/>
              </a:rPr>
              <a:t>Деятельность </a:t>
            </a:r>
            <a:r>
              <a:rPr lang="ru-RU" sz="2000" i="1" dirty="0" smtClean="0">
                <a:latin typeface="Georgia" pitchFamily="18" charset="0"/>
              </a:rPr>
              <a:t>– человеческая форма активного отношения к окружающему миру.</a:t>
            </a:r>
          </a:p>
          <a:p>
            <a:r>
              <a:rPr lang="ru-RU" sz="2000" b="1" i="1" dirty="0" smtClean="0">
                <a:latin typeface="Georgia" pitchFamily="18" charset="0"/>
              </a:rPr>
              <a:t>Подход-</a:t>
            </a:r>
            <a:r>
              <a:rPr lang="ru-RU" sz="2000" i="1" dirty="0" smtClean="0">
                <a:latin typeface="Georgia" pitchFamily="18" charset="0"/>
              </a:rPr>
              <a:t> совокупность приемов и способов в воздействии на кого-то (что-то), либо или в изучении чего-либо для получения определенного результата.</a:t>
            </a:r>
            <a:endParaRPr lang="ru-RU" sz="20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7146" y="0"/>
            <a:ext cx="73152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7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7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РЕФЛЕКСИИ УЧЕБНОЙ ДЕЯТЕЛЬНОСТИ</a:t>
            </a:r>
            <a:r>
              <a:rPr lang="ru-RU" sz="2700" b="1" i="1" dirty="0" smtClean="0">
                <a:latin typeface="Georgia" pitchFamily="18" charset="0"/>
              </a:rPr>
              <a:t/>
            </a:r>
            <a:br>
              <a:rPr lang="ru-RU" sz="2700" b="1" i="1" dirty="0" smtClean="0">
                <a:latin typeface="Georgia" pitchFamily="18" charset="0"/>
              </a:rPr>
            </a:br>
            <a:endParaRPr lang="ru-RU" sz="2700" b="1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00200"/>
            <a:ext cx="7239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i="1" dirty="0" smtClean="0">
                <a:latin typeface="Georgia" pitchFamily="18" charset="0"/>
              </a:rPr>
              <a:t>Приёмы</a:t>
            </a:r>
            <a:endParaRPr lang="ru-RU" sz="1800" i="1" dirty="0" smtClean="0">
              <a:latin typeface="Georgia" pitchFamily="18" charset="0"/>
            </a:endParaRPr>
          </a:p>
          <a:p>
            <a:pPr lvl="0"/>
            <a:r>
              <a:rPr lang="ru-RU" sz="1800" i="1" u="sng" dirty="0" smtClean="0">
                <a:latin typeface="Georgia" pitchFamily="18" charset="0"/>
                <a:hlinkClick r:id="rId2"/>
              </a:rPr>
              <a:t>"Опрос – итог</a:t>
            </a:r>
            <a:r>
              <a:rPr lang="ru-RU" sz="1800" i="1" dirty="0" smtClean="0">
                <a:latin typeface="Georgia" pitchFamily="18" charset="0"/>
              </a:rPr>
              <a:t>"</a:t>
            </a:r>
          </a:p>
          <a:p>
            <a:pPr lvl="0"/>
            <a:r>
              <a:rPr lang="ru-RU" sz="1800" i="1" u="sng" dirty="0" smtClean="0">
                <a:latin typeface="Georgia" pitchFamily="18" charset="0"/>
                <a:hlinkClick r:id="rId2"/>
              </a:rPr>
              <a:t>"Пантомима</a:t>
            </a:r>
            <a:r>
              <a:rPr lang="ru-RU" sz="1800" i="1" dirty="0" smtClean="0">
                <a:latin typeface="Georgia" pitchFamily="18" charset="0"/>
              </a:rPr>
              <a:t>"</a:t>
            </a:r>
          </a:p>
          <a:p>
            <a:pPr lvl="0"/>
            <a:r>
              <a:rPr lang="ru-RU" sz="1800" i="1" u="sng" dirty="0" smtClean="0">
                <a:latin typeface="Georgia" pitchFamily="18" charset="0"/>
                <a:hlinkClick r:id="rId2"/>
              </a:rPr>
              <a:t>"Азбука</a:t>
            </a:r>
            <a:r>
              <a:rPr lang="ru-RU" sz="1800" i="1" dirty="0" smtClean="0">
                <a:latin typeface="Georgia" pitchFamily="18" charset="0"/>
              </a:rPr>
              <a:t>"</a:t>
            </a:r>
          </a:p>
          <a:p>
            <a:pPr lvl="0"/>
            <a:r>
              <a:rPr lang="ru-RU" sz="1800" i="1" u="sng" dirty="0" smtClean="0">
                <a:latin typeface="Georgia" pitchFamily="18" charset="0"/>
                <a:hlinkClick r:id="rId2"/>
              </a:rPr>
              <a:t>"Анкета</a:t>
            </a:r>
            <a:r>
              <a:rPr lang="ru-RU" sz="1800" i="1" dirty="0" smtClean="0">
                <a:latin typeface="Georgia" pitchFamily="18" charset="0"/>
              </a:rPr>
              <a:t>"</a:t>
            </a:r>
          </a:p>
          <a:p>
            <a:pPr lvl="0"/>
            <a:r>
              <a:rPr lang="ru-RU" sz="1800" i="1" u="sng" dirty="0" smtClean="0">
                <a:latin typeface="Georgia" pitchFamily="18" charset="0"/>
                <a:hlinkClick r:id="rId2"/>
              </a:rPr>
              <a:t>"Цветные поля"</a:t>
            </a:r>
            <a:endParaRPr lang="ru-RU" sz="1800" i="1" dirty="0" smtClean="0">
              <a:latin typeface="Georgia" pitchFamily="18" charset="0"/>
            </a:endParaRPr>
          </a:p>
          <a:p>
            <a:pPr lvl="0"/>
            <a:r>
              <a:rPr lang="ru-RU" sz="1800" i="1" u="sng" dirty="0" smtClean="0">
                <a:latin typeface="Georgia" pitchFamily="18" charset="0"/>
                <a:hlinkClick r:id="rId2"/>
              </a:rPr>
              <a:t>"Увеличение – уменьшение</a:t>
            </a:r>
            <a:r>
              <a:rPr lang="ru-RU" sz="1800" i="1" dirty="0" smtClean="0">
                <a:latin typeface="Georgia" pitchFamily="18" charset="0"/>
              </a:rPr>
              <a:t>"</a:t>
            </a:r>
          </a:p>
          <a:p>
            <a:pPr lvl="0"/>
            <a:r>
              <a:rPr lang="ru-RU" sz="1800" i="1" u="sng" dirty="0" smtClean="0">
                <a:latin typeface="Georgia" pitchFamily="18" charset="0"/>
                <a:hlinkClick r:id="rId2"/>
              </a:rPr>
              <a:t>"</a:t>
            </a:r>
            <a:r>
              <a:rPr lang="ru-RU" sz="1800" i="1" u="sng" dirty="0" err="1" smtClean="0">
                <a:latin typeface="Georgia" pitchFamily="18" charset="0"/>
                <a:hlinkClick r:id="rId2"/>
              </a:rPr>
              <a:t>Синквейн</a:t>
            </a:r>
            <a:r>
              <a:rPr lang="ru-RU" sz="1800" i="1" u="sng" dirty="0" smtClean="0">
                <a:latin typeface="Georgia" pitchFamily="18" charset="0"/>
                <a:hlinkClick r:id="rId2"/>
              </a:rPr>
              <a:t>"</a:t>
            </a:r>
            <a:endParaRPr lang="ru-RU" sz="1800" i="1" dirty="0" smtClean="0">
              <a:latin typeface="Georgia" pitchFamily="18" charset="0"/>
            </a:endParaRPr>
          </a:p>
          <a:p>
            <a:pPr lvl="0"/>
            <a:r>
              <a:rPr lang="ru-RU" sz="1800" i="1" u="sng" dirty="0" smtClean="0">
                <a:latin typeface="Georgia" pitchFamily="18" charset="0"/>
                <a:hlinkClick r:id="rId2"/>
              </a:rPr>
              <a:t>"Толстый и тонкий вопрос</a:t>
            </a:r>
            <a:r>
              <a:rPr lang="ru-RU" sz="1800" i="1" dirty="0" smtClean="0">
                <a:latin typeface="Georgia" pitchFamily="18" charset="0"/>
              </a:rPr>
              <a:t>"</a:t>
            </a:r>
          </a:p>
          <a:p>
            <a:pPr lvl="0"/>
            <a:r>
              <a:rPr lang="ru-RU" sz="1800" i="1" u="sng" dirty="0" smtClean="0">
                <a:latin typeface="Georgia" pitchFamily="18" charset="0"/>
                <a:hlinkClick r:id="rId2"/>
              </a:rPr>
              <a:t>"Телеграмма"</a:t>
            </a:r>
            <a:endParaRPr lang="ru-RU" sz="1800" i="1" dirty="0" smtClean="0">
              <a:latin typeface="Georgia" pitchFamily="18" charset="0"/>
            </a:endParaRPr>
          </a:p>
          <a:p>
            <a:pPr lvl="0"/>
            <a:r>
              <a:rPr lang="ru-RU" sz="1800" i="1" u="sng" dirty="0" smtClean="0">
                <a:latin typeface="Georgia" pitchFamily="18" charset="0"/>
                <a:hlinkClick r:id="rId2"/>
              </a:rPr>
              <a:t>"Шкатулка"</a:t>
            </a:r>
            <a:endParaRPr lang="ru-RU" sz="1800" i="1" dirty="0" smtClean="0"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Позиция учителя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00200"/>
            <a:ext cx="7315200" cy="4525963"/>
          </a:xfrm>
        </p:spPr>
        <p:txBody>
          <a:bodyPr>
            <a:normAutofit fontScale="92500" lnSpcReduction="10000"/>
          </a:bodyPr>
          <a:lstStyle/>
          <a:p>
            <a:pPr lvl="0" fontAlgn="base">
              <a:lnSpc>
                <a:spcPct val="90000"/>
              </a:lnSpc>
              <a:spcAft>
                <a:spcPct val="0"/>
              </a:spcAft>
              <a:buClr>
                <a:srgbClr val="99FF33"/>
              </a:buClr>
              <a:buSzPct val="80000"/>
              <a:buNone/>
            </a:pPr>
            <a:r>
              <a:rPr lang="ru-RU" i="1" kern="0" dirty="0" smtClean="0">
                <a:latin typeface="Georgia" pitchFamily="18" charset="0"/>
              </a:rPr>
              <a:t>Подари ребенку радость творчества, осознание авторского голоса</a:t>
            </a:r>
          </a:p>
          <a:p>
            <a:pPr lvl="0" fontAlgn="base">
              <a:lnSpc>
                <a:spcPct val="90000"/>
              </a:lnSpc>
              <a:spcAft>
                <a:spcPct val="0"/>
              </a:spcAft>
              <a:buClr>
                <a:srgbClr val="99FF33"/>
              </a:buClr>
              <a:buSzPct val="80000"/>
              <a:buNone/>
            </a:pPr>
            <a:r>
              <a:rPr lang="ru-RU" i="1" kern="0" dirty="0" smtClean="0">
                <a:latin typeface="Georgia" pitchFamily="18" charset="0"/>
              </a:rPr>
              <a:t>Веди ученика от собственного опыта к общественному</a:t>
            </a:r>
          </a:p>
          <a:p>
            <a:pPr lvl="0" fontAlgn="base">
              <a:lnSpc>
                <a:spcPct val="90000"/>
              </a:lnSpc>
              <a:spcAft>
                <a:spcPct val="0"/>
              </a:spcAft>
              <a:buClr>
                <a:srgbClr val="99FF33"/>
              </a:buClr>
              <a:buSzPct val="80000"/>
              <a:buNone/>
            </a:pPr>
            <a:r>
              <a:rPr lang="ru-RU" i="1" kern="0" dirty="0" smtClean="0">
                <a:latin typeface="Georgia" pitchFamily="18" charset="0"/>
              </a:rPr>
              <a:t>Будь не «НАД», а «РЯДОМ»</a:t>
            </a:r>
          </a:p>
          <a:p>
            <a:pPr lvl="0" fontAlgn="base">
              <a:lnSpc>
                <a:spcPct val="90000"/>
              </a:lnSpc>
              <a:spcAft>
                <a:spcPct val="0"/>
              </a:spcAft>
              <a:buClr>
                <a:srgbClr val="99FF33"/>
              </a:buClr>
              <a:buSzPct val="80000"/>
              <a:buNone/>
            </a:pPr>
            <a:r>
              <a:rPr lang="ru-RU" i="1" kern="0" dirty="0" smtClean="0">
                <a:latin typeface="Georgia" pitchFamily="18" charset="0"/>
              </a:rPr>
              <a:t>Радуйся вопросу, но отвечать не спеши</a:t>
            </a:r>
          </a:p>
          <a:p>
            <a:pPr lvl="0" fontAlgn="base">
              <a:lnSpc>
                <a:spcPct val="90000"/>
              </a:lnSpc>
              <a:spcAft>
                <a:spcPct val="0"/>
              </a:spcAft>
              <a:buClr>
                <a:srgbClr val="99FF33"/>
              </a:buClr>
              <a:buSzPct val="80000"/>
              <a:buNone/>
            </a:pPr>
            <a:r>
              <a:rPr lang="ru-RU" i="1" kern="0" dirty="0" smtClean="0">
                <a:latin typeface="Georgia" pitchFamily="18" charset="0"/>
              </a:rPr>
              <a:t>Учи анализировать каждый этап работы</a:t>
            </a:r>
          </a:p>
          <a:p>
            <a:pPr lvl="0" fontAlgn="base">
              <a:lnSpc>
                <a:spcPct val="90000"/>
              </a:lnSpc>
              <a:spcAft>
                <a:spcPct val="0"/>
              </a:spcAft>
              <a:buClr>
                <a:srgbClr val="99FF33"/>
              </a:buClr>
              <a:buSzPct val="80000"/>
              <a:buNone/>
            </a:pPr>
            <a:r>
              <a:rPr lang="ru-RU" i="1" kern="0" dirty="0" smtClean="0">
                <a:latin typeface="Georgia" pitchFamily="18" charset="0"/>
              </a:rPr>
              <a:t>Критикуя, стимулируй ученика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162800" cy="1143000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Таким образом,</a:t>
            </a:r>
            <a:endParaRPr lang="ru-RU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143000"/>
            <a:ext cx="7315200" cy="49831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  </a:t>
            </a:r>
            <a:r>
              <a:rPr lang="ru-RU" sz="2800" i="1" dirty="0" smtClean="0">
                <a:solidFill>
                  <a:srgbClr val="FF0000"/>
                </a:solidFill>
                <a:latin typeface="Georgia" pitchFamily="18" charset="0"/>
              </a:rPr>
              <a:t>гипотеза </a:t>
            </a:r>
            <a:r>
              <a:rPr lang="ru-RU" sz="2800" i="1" dirty="0" smtClean="0">
                <a:latin typeface="Georgia" pitchFamily="18" charset="0"/>
              </a:rPr>
              <a:t>о том, </a:t>
            </a:r>
          </a:p>
          <a:p>
            <a:pPr>
              <a:buNone/>
            </a:pPr>
            <a:r>
              <a:rPr lang="ru-RU" sz="2800" i="1" dirty="0" smtClean="0">
                <a:latin typeface="Georgia" pitchFamily="18" charset="0"/>
              </a:rPr>
              <a:t>    что целенаправленное и планомерное применение </a:t>
            </a:r>
            <a:r>
              <a:rPr lang="ru-RU" sz="2800" i="1" dirty="0">
                <a:latin typeface="Georgia" pitchFamily="18" charset="0"/>
              </a:rPr>
              <a:t>в практической</a:t>
            </a:r>
          </a:p>
          <a:p>
            <a:pPr>
              <a:buNone/>
            </a:pPr>
            <a:r>
              <a:rPr lang="ru-RU" sz="2800" i="1" dirty="0" smtClean="0">
                <a:latin typeface="Georgia" pitchFamily="18" charset="0"/>
              </a:rPr>
              <a:t>    деятельности </a:t>
            </a:r>
            <a:r>
              <a:rPr lang="ru-RU" sz="2800" i="1" dirty="0" err="1" smtClean="0">
                <a:latin typeface="Georgia" pitchFamily="18" charset="0"/>
              </a:rPr>
              <a:t>системно-деятельностного</a:t>
            </a:r>
            <a:r>
              <a:rPr lang="ru-RU" sz="2800" i="1" dirty="0" smtClean="0">
                <a:latin typeface="Georgia" pitchFamily="18" charset="0"/>
              </a:rPr>
              <a:t> подхода  </a:t>
            </a:r>
            <a:r>
              <a:rPr lang="ru-RU" sz="2800" i="1" dirty="0">
                <a:solidFill>
                  <a:srgbClr val="FF0000"/>
                </a:solidFill>
                <a:latin typeface="Georgia" pitchFamily="18" charset="0"/>
              </a:rPr>
              <a:t>значительно повышает </a:t>
            </a:r>
            <a:r>
              <a:rPr lang="ru-RU" sz="2800" i="1" dirty="0">
                <a:latin typeface="Georgia" pitchFamily="18" charset="0"/>
              </a:rPr>
              <a:t>уровень качества </a:t>
            </a:r>
            <a:r>
              <a:rPr lang="ru-RU" sz="2800" i="1" dirty="0" err="1">
                <a:latin typeface="Georgia" pitchFamily="18" charset="0"/>
              </a:rPr>
              <a:t>обученности</a:t>
            </a:r>
            <a:r>
              <a:rPr lang="ru-RU" sz="2800" i="1" dirty="0">
                <a:latin typeface="Georgia" pitchFamily="18" charset="0"/>
              </a:rPr>
              <a:t> младшего школьника, </a:t>
            </a:r>
            <a:r>
              <a:rPr lang="ru-RU" sz="2800" i="1" dirty="0">
                <a:solidFill>
                  <a:srgbClr val="FF0000"/>
                </a:solidFill>
                <a:latin typeface="Georgia" pitchFamily="18" charset="0"/>
              </a:rPr>
              <a:t>стимулирует</a:t>
            </a:r>
            <a:r>
              <a:rPr lang="ru-RU" sz="2800" i="1" dirty="0">
                <a:latin typeface="Georgia" pitchFamily="18" charset="0"/>
              </a:rPr>
              <a:t> их познавательную самостоятельность, проявляющуюся как на уроках, так и во внеурочной </a:t>
            </a:r>
            <a:r>
              <a:rPr lang="ru-RU" sz="2800" i="1" dirty="0" smtClean="0">
                <a:latin typeface="Georgia" pitchFamily="18" charset="0"/>
              </a:rPr>
              <a:t>деятельности, </a:t>
            </a:r>
          </a:p>
          <a:p>
            <a:pPr>
              <a:buNone/>
            </a:pPr>
            <a:r>
              <a:rPr lang="ru-RU" sz="2800" b="1" i="1" dirty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</a:rPr>
              <a:t>    </a:t>
            </a:r>
            <a:r>
              <a:rPr lang="ru-RU" sz="3500" b="1" i="1" dirty="0" smtClean="0">
                <a:solidFill>
                  <a:srgbClr val="FF0000"/>
                </a:solidFill>
                <a:latin typeface="Georgia" pitchFamily="18" charset="0"/>
              </a:rPr>
              <a:t>нашла своё подтверждение.</a:t>
            </a:r>
            <a:endParaRPr lang="ru-RU" sz="3500" b="1" i="1" dirty="0">
              <a:solidFill>
                <a:srgbClr val="FF0000"/>
              </a:solidFill>
              <a:latin typeface="Georgia" pitchFamily="18" charset="0"/>
            </a:endParaRPr>
          </a:p>
          <a:p>
            <a:endParaRPr lang="ru-RU" sz="3500" dirty="0"/>
          </a:p>
        </p:txBody>
      </p:sp>
    </p:spTree>
    <p:extLst>
      <p:ext uri="{BB962C8B-B14F-4D97-AF65-F5344CB8AC3E}">
        <p14:creationId xmlns:p14="http://schemas.microsoft.com/office/powerpoint/2010/main" val="305018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8167" t="34046" r="-46"/>
          <a:stretch>
            <a:fillRect/>
          </a:stretch>
        </p:blipFill>
        <p:spPr bwMode="auto">
          <a:xfrm>
            <a:off x="914400" y="1066800"/>
            <a:ext cx="7315201" cy="4147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38600" y="4648200"/>
            <a:ext cx="297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/>
              <a:t>Уильям Артур Уорд, писатель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599" y="4406900"/>
            <a:ext cx="7239001" cy="1362075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Спасибо  за  внимание!</a:t>
            </a:r>
            <a:endParaRPr lang="ru-RU" sz="3200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2466" name="AutoShape 2" descr="https://im3-tub-ru.yandex.net/i?id=32c216ede2b36f41e1a8afdeda852d7d&amp;n=33&amp;h=190&amp;w=35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2468" name="Picture 4" descr="https://im3-tub-ru.yandex.net/i?id=f7b7dc950a06fe057f8197e62cf2047d&amp;n=33&amp;h=190&amp;w=3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533400"/>
            <a:ext cx="5405286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Начальная школа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554162"/>
            <a:ext cx="82296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b="1" i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2800" b="1" i="1" dirty="0">
              <a:solidFill>
                <a:srgbClr val="FF0000"/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2800" b="1" i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marL="0" indent="0">
              <a:buNone/>
            </a:pPr>
            <a:r>
              <a:rPr lang="ru-RU" sz="2800" dirty="0"/>
              <a:t>В</a:t>
            </a:r>
            <a:r>
              <a:rPr lang="ru-RU" sz="2800" dirty="0" smtClean="0"/>
              <a:t> </a:t>
            </a:r>
            <a:r>
              <a:rPr lang="ru-RU" sz="2800" dirty="0"/>
              <a:t>прошлом главной целью </a:t>
            </a:r>
            <a:r>
              <a:rPr lang="ru-RU" sz="2800" dirty="0" smtClean="0"/>
              <a:t>   Сегодня-формирование</a:t>
            </a:r>
          </a:p>
          <a:p>
            <a:pPr marL="0" indent="0">
              <a:buNone/>
            </a:pPr>
            <a:r>
              <a:rPr lang="ru-RU" sz="2800" dirty="0" smtClean="0"/>
              <a:t>начального </a:t>
            </a:r>
            <a:r>
              <a:rPr lang="ru-RU" sz="2800" dirty="0"/>
              <a:t>образования </a:t>
            </a:r>
            <a:r>
              <a:rPr lang="ru-RU" sz="2800" dirty="0" smtClean="0"/>
              <a:t>      универсальных учебных</a:t>
            </a:r>
          </a:p>
          <a:p>
            <a:pPr marL="0" indent="0">
              <a:buNone/>
            </a:pPr>
            <a:r>
              <a:rPr lang="ru-RU" sz="2800" dirty="0" smtClean="0"/>
              <a:t>считали </a:t>
            </a:r>
            <a:r>
              <a:rPr lang="ru-RU" sz="2800" dirty="0"/>
              <a:t>обучение чтению, </a:t>
            </a:r>
            <a:r>
              <a:rPr lang="ru-RU" sz="2800" dirty="0" smtClean="0"/>
              <a:t>   действий.</a:t>
            </a:r>
            <a:endParaRPr lang="ru-RU" sz="2800" dirty="0" smtClean="0">
              <a:latin typeface="+mj-lt"/>
            </a:endParaRPr>
          </a:p>
          <a:p>
            <a:pPr marL="0" indent="0">
              <a:buNone/>
            </a:pPr>
            <a:r>
              <a:rPr lang="ru-RU" sz="2800" dirty="0" smtClean="0"/>
              <a:t>        письму</a:t>
            </a:r>
            <a:r>
              <a:rPr lang="ru-RU" sz="2800" dirty="0"/>
              <a:t>, </a:t>
            </a:r>
            <a:r>
              <a:rPr lang="ru-RU" sz="2800" dirty="0" smtClean="0"/>
              <a:t>счёту.                                    (</a:t>
            </a:r>
            <a:r>
              <a:rPr lang="ru-RU" sz="2800" b="1" i="1" dirty="0">
                <a:solidFill>
                  <a:srgbClr val="FF0000"/>
                </a:solidFill>
                <a:latin typeface="Georgia" pitchFamily="18" charset="0"/>
              </a:rPr>
              <a:t>УУД)</a:t>
            </a:r>
            <a:r>
              <a:rPr lang="ru-RU" sz="2800" dirty="0"/>
              <a:t>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b="1" i="1" dirty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</a:rPr>
              <a:t>          (ЗУН)                  </a:t>
            </a:r>
            <a:endParaRPr lang="ru-RU" sz="28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                                                        </a:t>
            </a:r>
            <a:endParaRPr lang="ru-RU" sz="2800" dirty="0">
              <a:latin typeface="Calibri" panose="020F0502020204030204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362200" y="1219200"/>
            <a:ext cx="2209800" cy="1905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0" y="1219200"/>
            <a:ext cx="2819400" cy="1905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2754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2390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304800"/>
            <a:ext cx="7315200" cy="5821363"/>
          </a:xfrm>
        </p:spPr>
        <p:txBody>
          <a:bodyPr/>
          <a:lstStyle/>
          <a:p>
            <a:pPr marL="0" indent="0">
              <a:buNone/>
            </a:pP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Эпиграф</a:t>
            </a:r>
          </a:p>
          <a:p>
            <a:pPr marL="0" indent="0">
              <a:buNone/>
            </a:pPr>
            <a:endParaRPr lang="ru-RU" sz="3600" b="1" dirty="0"/>
          </a:p>
          <a:p>
            <a:pPr marL="0" indent="0">
              <a:buNone/>
            </a:pPr>
            <a:r>
              <a:rPr lang="ru-RU" sz="3600" b="1" i="1" dirty="0" smtClean="0">
                <a:latin typeface="Georgia" pitchFamily="18" charset="0"/>
              </a:rPr>
              <a:t>Я слышу – я забываю,</a:t>
            </a:r>
          </a:p>
          <a:p>
            <a:pPr marL="0" indent="0">
              <a:buNone/>
            </a:pPr>
            <a:r>
              <a:rPr lang="ru-RU" sz="3600" b="1" i="1" dirty="0">
                <a:latin typeface="Georgia" pitchFamily="18" charset="0"/>
              </a:rPr>
              <a:t>я</a:t>
            </a:r>
            <a:r>
              <a:rPr lang="ru-RU" sz="3600" b="1" i="1" dirty="0" smtClean="0">
                <a:latin typeface="Georgia" pitchFamily="18" charset="0"/>
              </a:rPr>
              <a:t> вижу – я запоминаю,</a:t>
            </a:r>
          </a:p>
          <a:p>
            <a:pPr marL="0" indent="0">
              <a:buNone/>
            </a:pPr>
            <a:r>
              <a:rPr lang="ru-RU" sz="3600" b="1" i="1" dirty="0">
                <a:latin typeface="Georgia" pitchFamily="18" charset="0"/>
              </a:rPr>
              <a:t>я</a:t>
            </a:r>
            <a:r>
              <a:rPr lang="ru-RU" sz="3600" b="1" i="1" dirty="0" smtClean="0">
                <a:latin typeface="Georgia" pitchFamily="18" charset="0"/>
              </a:rPr>
              <a:t> делаю – я усваиваю.</a:t>
            </a:r>
          </a:p>
          <a:p>
            <a:pPr marL="0" indent="0" algn="r">
              <a:buNone/>
            </a:pPr>
            <a:r>
              <a:rPr lang="ru-RU" i="1" dirty="0" smtClean="0">
                <a:latin typeface="Georgia" pitchFamily="18" charset="0"/>
              </a:rPr>
              <a:t>Китайская мудрость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239000" cy="114300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Что же такое</a:t>
            </a:r>
            <a:b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2800" b="1" i="1" dirty="0" err="1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системно-деятельностный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подход  обучения?</a:t>
            </a:r>
            <a:endParaRPr lang="ru-RU" sz="2800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00200"/>
            <a:ext cx="7315200" cy="4525963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r>
              <a:rPr lang="ru-RU" sz="2800" b="1" i="1" dirty="0" smtClean="0">
                <a:latin typeface="Georgia" pitchFamily="18" charset="0"/>
                <a:cs typeface="Times New Roman" pitchFamily="18" charset="0"/>
              </a:rPr>
              <a:t>Подход в обучении, при котором ребенок </a:t>
            </a: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сам добывает  </a:t>
            </a:r>
            <a:r>
              <a:rPr lang="ru-RU" sz="2800" b="1" i="1" dirty="0" smtClean="0">
                <a:latin typeface="Georgia" pitchFamily="18" charset="0"/>
                <a:cs typeface="Times New Roman" pitchFamily="18" charset="0"/>
              </a:rPr>
              <a:t>знания в процессе </a:t>
            </a: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собственной учебно-познавательной деятельности </a:t>
            </a:r>
            <a:r>
              <a:rPr lang="ru-RU" sz="2800" b="1" i="1" dirty="0" smtClean="0">
                <a:latin typeface="Georgia" pitchFamily="18" charset="0"/>
                <a:cs typeface="Times New Roman" pitchFamily="18" charset="0"/>
              </a:rPr>
              <a:t>называется      </a:t>
            </a:r>
          </a:p>
          <a:p>
            <a:pPr marL="0" indent="0">
              <a:buFont typeface="Wingdings" pitchFamily="2" charset="2"/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системно – </a:t>
            </a:r>
            <a:r>
              <a:rPr lang="ru-RU" sz="2800" b="1" i="1" dirty="0" err="1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деятельностным</a:t>
            </a: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.</a:t>
            </a:r>
            <a:endParaRPr lang="ru-RU" sz="2800" i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2162"/>
          </a:xfrm>
        </p:spPr>
        <p:txBody>
          <a:bodyPr>
            <a:normAutofit/>
          </a:bodyPr>
          <a:lstStyle/>
          <a:p>
            <a:pPr algn="l"/>
            <a:endParaRPr lang="ru-RU" sz="3600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914400"/>
            <a:ext cx="7315200" cy="521176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://lusana.ru/files/23547/653/6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9" b="5725"/>
          <a:stretch/>
        </p:blipFill>
        <p:spPr bwMode="auto">
          <a:xfrm>
            <a:off x="914400" y="274639"/>
            <a:ext cx="7315199" cy="55165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315200" cy="792162"/>
          </a:xfrm>
        </p:spPr>
        <p:txBody>
          <a:bodyPr>
            <a:noAutofit/>
          </a:bodyPr>
          <a:lstStyle/>
          <a:p>
            <a:pPr algn="l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Система дидактических принципов</a:t>
            </a:r>
            <a:endParaRPr lang="ru-RU" sz="3200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1524000" y="1295400"/>
            <a:ext cx="2057400" cy="1828799"/>
          </a:xfrm>
          <a:prstGeom prst="ellipse">
            <a:avLst/>
          </a:prstGeom>
          <a:solidFill>
            <a:srgbClr val="92D05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>
                <a:solidFill>
                  <a:srgbClr val="000000"/>
                </a:solidFill>
                <a:latin typeface="Georgia" pitchFamily="18" charset="0"/>
              </a:rPr>
              <a:t>Принцип </a:t>
            </a:r>
            <a:endParaRPr lang="ru-RU" sz="1400" b="1" i="1" u="sng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деятельности</a:t>
            </a:r>
            <a:r>
              <a:rPr lang="ru-RU" sz="1400" b="1" u="sng" dirty="0" smtClean="0">
                <a:solidFill>
                  <a:srgbClr val="000000"/>
                </a:solidFill>
              </a:rPr>
              <a:t>.</a:t>
            </a:r>
            <a:endParaRPr lang="ru-RU" sz="1400" b="1" u="sng" dirty="0">
              <a:solidFill>
                <a:srgbClr val="000000"/>
              </a:solidFill>
            </a:endParaRPr>
          </a:p>
        </p:txBody>
      </p:sp>
      <p:sp>
        <p:nvSpPr>
          <p:cNvPr id="8" name="Oval 7"/>
          <p:cNvSpPr>
            <a:spLocks noGrp="1" noChangeArrowheads="1"/>
          </p:cNvSpPr>
          <p:nvPr>
            <p:ph idx="1"/>
          </p:nvPr>
        </p:nvSpPr>
        <p:spPr bwMode="auto">
          <a:xfrm>
            <a:off x="3581400" y="914400"/>
            <a:ext cx="2057400" cy="19812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ru-RU" sz="1400" b="1" i="1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itchFamily="18" charset="0"/>
              </a:rPr>
              <a:t>Принцип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ru-RU" sz="1400" b="1" i="1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itchFamily="18" charset="0"/>
              </a:rPr>
              <a:t>творчества </a:t>
            </a:r>
            <a:endParaRPr kumimoji="0" lang="ru-RU" sz="1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itchFamily="18" charset="0"/>
            </a:endParaRPr>
          </a:p>
        </p:txBody>
      </p:sp>
      <p:sp>
        <p:nvSpPr>
          <p:cNvPr id="9" name="Oval 6"/>
          <p:cNvSpPr>
            <a:spLocks noChangeArrowheads="1"/>
          </p:cNvSpPr>
          <p:nvPr/>
        </p:nvSpPr>
        <p:spPr bwMode="auto">
          <a:xfrm>
            <a:off x="5638800" y="1143000"/>
            <a:ext cx="2133600" cy="2057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>
                <a:solidFill>
                  <a:srgbClr val="000000"/>
                </a:solidFill>
                <a:latin typeface="Georgia" pitchFamily="18" charset="0"/>
              </a:rPr>
              <a:t>Принцип </a:t>
            </a:r>
            <a:endParaRPr lang="ru-RU" sz="1400" b="1" i="1" u="sng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вариативности</a:t>
            </a:r>
            <a:endParaRPr lang="ru-RU" sz="1400" b="1" i="1" u="sng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000" dirty="0">
              <a:solidFill>
                <a:srgbClr val="000000"/>
              </a:solidFill>
            </a:endParaRPr>
          </a:p>
        </p:txBody>
      </p:sp>
      <p:sp>
        <p:nvSpPr>
          <p:cNvPr id="10" name="Oval 2"/>
          <p:cNvSpPr>
            <a:spLocks noChangeArrowheads="1"/>
          </p:cNvSpPr>
          <p:nvPr/>
        </p:nvSpPr>
        <p:spPr bwMode="auto">
          <a:xfrm>
            <a:off x="914400" y="3048000"/>
            <a:ext cx="2127250" cy="2057400"/>
          </a:xfrm>
          <a:prstGeom prst="ellipse">
            <a:avLst/>
          </a:prstGeom>
          <a:solidFill>
            <a:srgbClr val="FF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Принцип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ru-RU" sz="1400" b="1" i="1" u="sng" dirty="0">
                <a:solidFill>
                  <a:srgbClr val="000000"/>
                </a:solidFill>
                <a:latin typeface="Georgia" pitchFamily="18" charset="0"/>
              </a:rPr>
              <a:t>целостного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>
                <a:solidFill>
                  <a:srgbClr val="000000"/>
                </a:solidFill>
                <a:latin typeface="Georgia" pitchFamily="18" charset="0"/>
              </a:rPr>
              <a:t>представления </a:t>
            </a:r>
            <a:endParaRPr lang="ru-RU" sz="1400" b="1" i="1" u="sng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о </a:t>
            </a:r>
            <a:r>
              <a:rPr lang="ru-RU" sz="1400" b="1" i="1" u="sng" dirty="0">
                <a:solidFill>
                  <a:srgbClr val="000000"/>
                </a:solidFill>
                <a:latin typeface="Georgia" pitchFamily="18" charset="0"/>
              </a:rPr>
              <a:t>мире</a:t>
            </a: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.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i="1" dirty="0" smtClean="0">
                <a:solidFill>
                  <a:srgbClr val="000000"/>
                </a:solidFill>
                <a:latin typeface="Georgia" pitchFamily="18" charset="0"/>
              </a:rPr>
              <a:t>. </a:t>
            </a:r>
            <a:endParaRPr lang="ru-RU" sz="1400" i="1" dirty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11" name="Oval 3"/>
          <p:cNvSpPr>
            <a:spLocks noChangeArrowheads="1"/>
          </p:cNvSpPr>
          <p:nvPr/>
        </p:nvSpPr>
        <p:spPr bwMode="auto">
          <a:xfrm>
            <a:off x="2438400" y="4495800"/>
            <a:ext cx="2120900" cy="2108200"/>
          </a:xfrm>
          <a:prstGeom prst="ellipse">
            <a:avLst/>
          </a:prstGeom>
          <a:solidFill>
            <a:srgbClr val="92D05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Принцип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ru-RU" sz="1400" b="1" i="1" u="sng" dirty="0">
                <a:solidFill>
                  <a:srgbClr val="000000"/>
                </a:solidFill>
                <a:latin typeface="Georgia" pitchFamily="18" charset="0"/>
              </a:rPr>
              <a:t>непрерывности</a:t>
            </a:r>
            <a:r>
              <a:rPr lang="ru-RU" sz="1400" i="1" u="sng" dirty="0">
                <a:solidFill>
                  <a:srgbClr val="000000"/>
                </a:solidFill>
                <a:latin typeface="Georgia" pitchFamily="18" charset="0"/>
              </a:rPr>
              <a:t>.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i="1" dirty="0" smtClean="0">
                <a:solidFill>
                  <a:srgbClr val="000000"/>
                </a:solidFill>
                <a:latin typeface="Georgia" pitchFamily="18" charset="0"/>
              </a:rPr>
              <a:t>.</a:t>
            </a:r>
            <a:endParaRPr lang="ru-RU" sz="1400" i="1" dirty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12" name="Oval 4"/>
          <p:cNvSpPr>
            <a:spLocks noChangeArrowheads="1"/>
          </p:cNvSpPr>
          <p:nvPr/>
        </p:nvSpPr>
        <p:spPr bwMode="auto">
          <a:xfrm>
            <a:off x="6248400" y="3124201"/>
            <a:ext cx="2057400" cy="1981200"/>
          </a:xfrm>
          <a:prstGeom prst="ellipse">
            <a:avLst/>
          </a:prstGeom>
          <a:solidFill>
            <a:srgbClr val="FFFF66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>
                <a:solidFill>
                  <a:srgbClr val="000000"/>
                </a:solidFill>
                <a:latin typeface="Georgia" pitchFamily="18" charset="0"/>
              </a:rPr>
              <a:t>Принцип </a:t>
            </a:r>
            <a:endParaRPr lang="ru-RU" sz="1400" b="1" i="1" u="sng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минимакса.</a:t>
            </a:r>
            <a:endParaRPr lang="ru-RU" sz="1400" b="1" i="1" u="sng" dirty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4572000" y="4495800"/>
            <a:ext cx="2209800" cy="19812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>
                <a:solidFill>
                  <a:srgbClr val="000000"/>
                </a:solidFill>
                <a:latin typeface="Georgia" pitchFamily="18" charset="0"/>
              </a:rPr>
              <a:t>Принцип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>
                <a:solidFill>
                  <a:srgbClr val="000000"/>
                </a:solidFill>
                <a:latin typeface="Georgia" pitchFamily="18" charset="0"/>
              </a:rPr>
              <a:t> психологической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>
                <a:solidFill>
                  <a:srgbClr val="000000"/>
                </a:solidFill>
                <a:latin typeface="Georgia" pitchFamily="18" charset="0"/>
              </a:rPr>
              <a:t>комфортности</a:t>
            </a: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.</a:t>
            </a:r>
            <a:endParaRPr lang="ru-RU" sz="1400" b="1" i="1" u="sng" dirty="0">
              <a:solidFill>
                <a:srgbClr val="000000"/>
              </a:solidFill>
              <a:latin typeface="Georgia" pitchFamily="18" charset="0"/>
            </a:endParaRPr>
          </a:p>
        </p:txBody>
      </p:sp>
      <p:pic>
        <p:nvPicPr>
          <p:cNvPr id="1028" name="Picture 4" descr="http://school69nn.ucoz.ru/glavnaja/sm_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819400"/>
            <a:ext cx="1676400" cy="18106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315200" cy="114300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Составляющие </a:t>
            </a:r>
            <a:r>
              <a:rPr lang="ru-RU" sz="3600" b="1" i="1" dirty="0" err="1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деятельностного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подхода</a:t>
            </a:r>
            <a:endParaRPr lang="ru-RU" sz="3600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600200"/>
            <a:ext cx="73152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1. Учебный материал </a:t>
            </a:r>
            <a:r>
              <a:rPr lang="ru-RU" i="1" dirty="0" err="1" smtClean="0">
                <a:latin typeface="Georgia" pitchFamily="18" charset="0"/>
              </a:rPr>
              <a:t>предтавляется</a:t>
            </a:r>
            <a:r>
              <a:rPr lang="ru-RU" i="1" dirty="0" smtClean="0">
                <a:latin typeface="Georgia" pitchFamily="18" charset="0"/>
              </a:rPr>
              <a:t> в виде последовательных задач, которые решаются совместно с учащимися, формируются выводы, осуществляются на различных этапах логически допустимые обобщения и делается переход к следующим задачам.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2. Поэлементное формирование у учащихся умений осуществлять то или иное мыслительное или практическое действие.</a:t>
            </a:r>
            <a:endParaRPr lang="ru-RU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507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304800"/>
            <a:ext cx="7315200" cy="58213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Позиция учителя: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i="1" dirty="0" smtClean="0">
                <a:solidFill>
                  <a:srgbClr val="000000"/>
                </a:solidFill>
                <a:latin typeface="Georgia" pitchFamily="18" charset="0"/>
              </a:rPr>
              <a:t>к классу не с ответом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i="1" dirty="0" smtClean="0">
                <a:solidFill>
                  <a:srgbClr val="000000"/>
                </a:solidFill>
                <a:latin typeface="Georgia" pitchFamily="18" charset="0"/>
              </a:rPr>
              <a:t>(готовые знания, умения, навыки),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i="1" dirty="0" smtClean="0">
                <a:solidFill>
                  <a:srgbClr val="000000"/>
                </a:solidFill>
                <a:latin typeface="Georgia" pitchFamily="18" charset="0"/>
              </a:rPr>
              <a:t>а с вопросом.</a:t>
            </a:r>
          </a:p>
          <a:p>
            <a:pPr eaLnBrk="1" hangingPunct="1">
              <a:buFont typeface="Wingdings" pitchFamily="2" charset="2"/>
              <a:buNone/>
            </a:pPr>
            <a:endParaRPr lang="ru-RU" sz="900" i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Позиция ученика: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i="1" dirty="0" smtClean="0">
                <a:solidFill>
                  <a:srgbClr val="000000"/>
                </a:solidFill>
                <a:latin typeface="Georgia" pitchFamily="18" charset="0"/>
              </a:rPr>
              <a:t>за познание мира,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i="1" dirty="0" smtClean="0">
                <a:solidFill>
                  <a:srgbClr val="000000"/>
                </a:solidFill>
                <a:latin typeface="Georgia" pitchFamily="18" charset="0"/>
              </a:rPr>
              <a:t> (в специально организованных для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i="1" dirty="0" smtClean="0">
                <a:solidFill>
                  <a:srgbClr val="000000"/>
                </a:solidFill>
                <a:latin typeface="Georgia" pitchFamily="18" charset="0"/>
              </a:rPr>
              <a:t>этого условиях).</a:t>
            </a:r>
            <a:endParaRPr lang="ru-RU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</TotalTime>
  <Words>788</Words>
  <Application>Microsoft Office PowerPoint</Application>
  <PresentationFormat>Экран (4:3)</PresentationFormat>
  <Paragraphs>211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Office Theme</vt:lpstr>
      <vt:lpstr>Реализация  системно-деятельностного подхода  в начальной школе</vt:lpstr>
      <vt:lpstr>Система-деятельность-подход</vt:lpstr>
      <vt:lpstr>Начальная школа</vt:lpstr>
      <vt:lpstr>Презентация PowerPoint</vt:lpstr>
      <vt:lpstr>Что же такое  системно-деятельностный подход  обучения?</vt:lpstr>
      <vt:lpstr>Презентация PowerPoint</vt:lpstr>
      <vt:lpstr>Система дидактических принципов</vt:lpstr>
      <vt:lpstr>Составляющие деятельностного подхода</vt:lpstr>
      <vt:lpstr>Презентация PowerPoint</vt:lpstr>
      <vt:lpstr>Презентация PowerPoint</vt:lpstr>
      <vt:lpstr> Типология уроков  в дидактической системе деятельностного метода  </vt:lpstr>
      <vt:lpstr>Основные положения  технологии  деятельностного  метода обучения.  </vt:lpstr>
      <vt:lpstr>Характерная черта технологии </vt:lpstr>
      <vt:lpstr> МОТИВАЦИИ</vt:lpstr>
      <vt:lpstr> АКТУАЛИЗАЦИИ  УЧЕБНОГО ДЕЙСТВИЯ</vt:lpstr>
      <vt:lpstr>   ПОСТРОЕНИЯ ПРОЕКТА ВЫХОДА  ИЗ ЗАТРУДНЕНИЯ </vt:lpstr>
      <vt:lpstr>  ПЕРВИЧНОГО ЗАКРЕПЛЕНИЯ С ПРОГОВАРИВАНИЕМ ВО ВНЕШНЕЙ РЕЧИ </vt:lpstr>
      <vt:lpstr> САМОСТОЯТЕЛЬНОЙ РАБОТЫ С САМОПРОВЕРКОЙ ПО ЭТАЛОНУ </vt:lpstr>
      <vt:lpstr>   ВКЛЮЧЕНИЯ В СИСТЕМУ ЗНАНИЙ  И ПОВТОРЕНИЯ </vt:lpstr>
      <vt:lpstr>    РЕФЛЕКСИИ УЧЕБНОЙ ДЕЯТЕЛЬНОСТИ </vt:lpstr>
      <vt:lpstr>Позиция учителя</vt:lpstr>
      <vt:lpstr>Таким образом,</vt:lpstr>
      <vt:lpstr>Презентация PowerPoint</vt:lpstr>
      <vt:lpstr>Спасибо  за 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Катенок</dc:creator>
  <cp:lastModifiedBy>Савина ТМ</cp:lastModifiedBy>
  <cp:revision>34</cp:revision>
  <dcterms:created xsi:type="dcterms:W3CDTF">2013-10-20T14:54:06Z</dcterms:created>
  <dcterms:modified xsi:type="dcterms:W3CDTF">2023-12-08T08:15:13Z</dcterms:modified>
</cp:coreProperties>
</file>