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93" r:id="rId2"/>
    <p:sldId id="294" r:id="rId3"/>
    <p:sldId id="295" r:id="rId4"/>
    <p:sldId id="309" r:id="rId5"/>
    <p:sldId id="296" r:id="rId6"/>
    <p:sldId id="306" r:id="rId7"/>
    <p:sldId id="297" r:id="rId8"/>
    <p:sldId id="298" r:id="rId9"/>
    <p:sldId id="307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8" r:id="rId18"/>
    <p:sldId id="31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1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C599E-34B7-4556-936E-E799510469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6EE9EF-76D8-41A6-BC31-3B244D6D3902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pPr algn="ctr" rtl="0"/>
          <a:r>
            <a:rPr lang="ru-RU" sz="6000" baseline="0" dirty="0" smtClean="0">
              <a:solidFill>
                <a:schemeClr val="bg1"/>
              </a:solidFill>
            </a:rPr>
            <a:t>Гидролиз солей</a:t>
          </a:r>
          <a:endParaRPr lang="ru-RU" sz="6000" dirty="0">
            <a:solidFill>
              <a:schemeClr val="bg1"/>
            </a:solidFill>
          </a:endParaRPr>
        </a:p>
      </dgm:t>
    </dgm:pt>
    <dgm:pt modelId="{70CA5B7B-49FE-488B-AFFA-91D5A3B9F80A}" type="parTrans" cxnId="{08433333-30D3-4893-ABDB-9497E34BB845}">
      <dgm:prSet/>
      <dgm:spPr/>
      <dgm:t>
        <a:bodyPr/>
        <a:lstStyle/>
        <a:p>
          <a:endParaRPr lang="ru-RU"/>
        </a:p>
      </dgm:t>
    </dgm:pt>
    <dgm:pt modelId="{7DC10ADD-F9ED-466B-A151-5ADFAE246E6D}" type="sibTrans" cxnId="{08433333-30D3-4893-ABDB-9497E34BB845}">
      <dgm:prSet/>
      <dgm:spPr/>
      <dgm:t>
        <a:bodyPr/>
        <a:lstStyle/>
        <a:p>
          <a:endParaRPr lang="ru-RU"/>
        </a:p>
      </dgm:t>
    </dgm:pt>
    <dgm:pt modelId="{BAF95E3A-7567-4CAA-9A06-9548AA7915A5}" type="pres">
      <dgm:prSet presAssocID="{990C599E-34B7-4556-936E-E799510469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96F14E-F3BF-4D61-83CE-FD6DDAFE0F3F}" type="pres">
      <dgm:prSet presAssocID="{696EE9EF-76D8-41A6-BC31-3B244D6D3902}" presName="parentText" presStyleLbl="node1" presStyleIdx="0" presStyleCnt="1" custLinFactNeighborX="-13845" custLinFactNeighborY="-221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870DF7-C93B-4D72-BC7C-B0B18FDE6C0D}" type="presOf" srcId="{696EE9EF-76D8-41A6-BC31-3B244D6D3902}" destId="{9496F14E-F3BF-4D61-83CE-FD6DDAFE0F3F}" srcOrd="0" destOrd="0" presId="urn:microsoft.com/office/officeart/2005/8/layout/vList2"/>
    <dgm:cxn modelId="{0D8AB136-2A52-44A7-881D-997E9684E83C}" type="presOf" srcId="{990C599E-34B7-4556-936E-E799510469F3}" destId="{BAF95E3A-7567-4CAA-9A06-9548AA7915A5}" srcOrd="0" destOrd="0" presId="urn:microsoft.com/office/officeart/2005/8/layout/vList2"/>
    <dgm:cxn modelId="{08433333-30D3-4893-ABDB-9497E34BB845}" srcId="{990C599E-34B7-4556-936E-E799510469F3}" destId="{696EE9EF-76D8-41A6-BC31-3B244D6D3902}" srcOrd="0" destOrd="0" parTransId="{70CA5B7B-49FE-488B-AFFA-91D5A3B9F80A}" sibTransId="{7DC10ADD-F9ED-466B-A151-5ADFAE246E6D}"/>
    <dgm:cxn modelId="{28DFE07E-F804-4835-B0DE-E73A68F3B136}" type="presParOf" srcId="{BAF95E3A-7567-4CAA-9A06-9548AA7915A5}" destId="{9496F14E-F3BF-4D61-83CE-FD6DDAFE0F3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F14E-F3BF-4D61-83CE-FD6DDAFE0F3F}">
      <dsp:nvSpPr>
        <dsp:cNvPr id="0" name=""/>
        <dsp:cNvSpPr/>
      </dsp:nvSpPr>
      <dsp:spPr>
        <a:xfrm>
          <a:off x="0" y="0"/>
          <a:ext cx="8377918" cy="1444949"/>
        </a:xfrm>
        <a:prstGeom prst="roundRect">
          <a:avLst/>
        </a:prstGeom>
        <a:solidFill>
          <a:schemeClr val="tx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baseline="0" dirty="0" smtClean="0">
              <a:solidFill>
                <a:schemeClr val="bg1"/>
              </a:solidFill>
            </a:rPr>
            <a:t>Гидролиз солей</a:t>
          </a:r>
          <a:endParaRPr lang="ru-RU" sz="6000" kern="1200" dirty="0">
            <a:solidFill>
              <a:schemeClr val="bg1"/>
            </a:solidFill>
          </a:endParaRPr>
        </a:p>
      </dsp:txBody>
      <dsp:txXfrm>
        <a:off x="70537" y="70537"/>
        <a:ext cx="8236844" cy="1303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61CE6-E6BE-4A94-9195-E5EECB74F570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791B2-69B9-4780-9CFC-E607A9CFE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28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09454750"/>
              </p:ext>
            </p:extLst>
          </p:nvPr>
        </p:nvGraphicFramePr>
        <p:xfrm>
          <a:off x="3032339" y="3071018"/>
          <a:ext cx="8377918" cy="1476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068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6999" y="1736229"/>
            <a:ext cx="92371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по катиону и аниону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идет, если соль образована катионом слабого основания и анионом слабой кислоты. Например, соль 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образована слабым основанием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слабой кислотой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СООН. Гидролиз идет по катиону 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аниону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Водные растворы такого типа солей, в зависимости от степени диссоциации образующихся слабых электролитов имеют нейтральную, слабокислую или слабощелочную среду. </a:t>
            </a:r>
          </a:p>
        </p:txBody>
      </p:sp>
    </p:spTree>
    <p:extLst>
      <p:ext uri="{BB962C8B-B14F-4D97-AF65-F5344CB8AC3E}">
        <p14:creationId xmlns:p14="http://schemas.microsoft.com/office/powerpoint/2010/main" val="476169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867" y="1293336"/>
            <a:ext cx="97027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Соли, образованные сильным основанием и сильной кислотой, гидролизу не подвергаются</a:t>
            </a:r>
            <a:r>
              <a:rPr lang="ru-RU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так как ни один из ионов соли не образует с ионами Н</a:t>
            </a:r>
            <a:r>
              <a:rPr lang="ru-RU" spc="-1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ОН</a:t>
            </a:r>
            <a:r>
              <a:rPr lang="ru-RU" spc="-1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воды слабых электролитов.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Среда растворов таких солей нейтральная (рН=7).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2866" y="2388545"/>
            <a:ext cx="984673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гидролизуются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соли –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NaCl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RbBr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Cs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KClO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 т.п.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растворе эти соли только 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диссоциируют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Cs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Cs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altLang="ru-RU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33373" y="3244334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245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183144"/>
            <a:ext cx="844973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Влияние различных факторов на гидролиз солей.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Гидролиз соли – это обратимый процесс. При изменении концентрации веществ или температуры гидролитическое равновесие можно сместить в сторону усиления или ослабления гидролиза в соответствии с принципом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Ле-Шателье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Влияние температуры на гидролиз солей объясняется тем, что с повышением температуры возрастает диссоциация воды, что способствует смещению равновесия в сторону усиления гидролиза. Это объясняется тем, что реакции нейтрализации протекают с выделением теплоты, а гидролиз солей – эндотермическая реакция. С повышением температуры равновесие реакции гидролиза смещается в сторону эндотермической реакции, в сторону усиления гидролиза.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При обычных условиях гидролиз солей практически протекает по первой стадии. Последующие стадии гидролиза протекают при изменении внешних условий.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74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51467" y="785336"/>
            <a:ext cx="9804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Усиление гидролиза происходит при разбавлении раствора. Например, соль SbCl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образована слабым основанием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слабой кислотой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При обычных условиях протекает первая стадия гидролиза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стадия:		Sb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SbOH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SbOHCl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разбавлением раствора, согласно принципу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Ле-Шателье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происходит усиление гидролиза, и вторая стадия гидролиза протекает с образованием осадка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SbOCl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alt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Sb(OH)</a:t>
            </a:r>
            <a:r>
              <a:rPr lang="en-US" altLang="ru-RU" baseline="-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Cl</a:t>
            </a:r>
            <a:r>
              <a:rPr lang="ru-RU" alt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 </a:t>
            </a:r>
            <a:r>
              <a:rPr lang="en-US" alt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SbOCl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ru-RU" altLang="ru-RU" baseline="-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</a:t>
            </a: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приготовлении раствора соли сурьмы для подавления гидролиза добавляют кислоту, которая смещает равновесие реакции гидролиза в сторону его подавления.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08667" y="3738615"/>
            <a:ext cx="557075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стадия:		SbOH</a:t>
            </a:r>
            <a:r>
              <a:rPr kumimoji="0" lang="ru-RU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Sb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OH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kumimoji="0" lang="ru-RU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ru-RU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kumimoji="0" lang="ru-RU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	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SbOHCl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H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Sb(OH)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Cl + </a:t>
            </a:r>
            <a:r>
              <a:rPr kumimoji="0" lang="en-US" alt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HCl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4948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4467" y="736939"/>
            <a:ext cx="95503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Усилению гидролиза способствует добавление веществ, которые взаимодействуют с продуктами гидролиза.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соль CrCl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образована слабым основанием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сильной кислотой. Гидролиз этой соли протекает по катиону при обычных условиях по первой стадии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стадия: 	Cr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CrOHCl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гидролиза, согласно принципу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Ле-Шателье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способствует добавление веществ, которые взаимодействуют с продуктами гидролиза – ионами 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Так, при добавлении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раствору соли CrCl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происходит взаимодействие металла с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кислотой</a:t>
            </a:r>
          </a:p>
          <a:p>
            <a:pPr marL="1346200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46200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+ 2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MgCl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9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2201" y="1016969"/>
            <a:ext cx="81110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концентрация 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уменьшается и равновесие реакции гидролиза смещается в сторону образования продуктов гидролиза, что создает условия для протекания последующих стадий гидролиза:</a:t>
            </a: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стадия: 	CrOH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CrOHCl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Cr(OH)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 +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стадия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Cr(OH)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Cr(OH)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Cr(OH)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91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0800" y="713105"/>
            <a:ext cx="873760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Взаимный гидролиз двух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солей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происходит при попытке получить с помощью обменной реакции солей, которые в водном растворе полностью гидролизованы. При этом происходит взаимный гидролиз – т.е. катион металла связывает ОН-группы, а анион кислоты – 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смешивании растворов двух солей CrCl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происходит взаимное усиление гидролиза каждой из солей, так как ионы Н</a:t>
            </a:r>
            <a:r>
              <a:rPr lang="ru-RU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ОН</a:t>
            </a:r>
            <a:r>
              <a:rPr lang="ru-RU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образуют слабый электролит Н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и ионное равновесие каждой соли смещается в сторону образования конечных продуктов: гидроксида хрома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сероводородной кислоты H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Ионно-молекулярное уравнение совместного гидролиза солей:</a:t>
            </a:r>
          </a:p>
          <a:p>
            <a:pPr algn="just">
              <a:lnSpc>
                <a:spcPct val="9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lnSpc>
                <a:spcPct val="9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+ 6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95000"/>
              </a:lnSpc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Молекулярное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lang="en-US" dirty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  <a:p>
            <a:pPr algn="just">
              <a:lnSpc>
                <a:spcPct val="95000"/>
              </a:lnSpc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2CrCl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+ 3Na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+ 6H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= 2Cr(OH)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+ 3H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+ 6NaCl.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5000"/>
              </a:lnSpc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520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5867" y="834444"/>
            <a:ext cx="9440333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Соли металлов со степенью окисления +3 и соли летучих кислот (карбонаты, сульфиды, сульфиты) – при их взаимном гидролизе образуется осадок гидроксида и газ: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b="1" kern="16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b="1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2AlCl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+      3K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    +   6H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 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2Al(OH)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+  3H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S↑  +  6KCl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(Fe</a:t>
            </a:r>
            <a:r>
              <a:rPr lang="en-US" kern="16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3+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Cr</a:t>
            </a:r>
            <a:r>
              <a:rPr lang="en-US" kern="16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3+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      (SO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                                     (SO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Соли металлов со степенью окисления +2 (кроме кальция, стронция и бария) и  растворимые карбонаты также вместе </a:t>
            </a:r>
            <a:r>
              <a:rPr lang="ru-RU" kern="1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гидролизуются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 при этом образуется осадок </a:t>
            </a:r>
            <a:r>
              <a:rPr lang="ru-RU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основного карбоната металла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kern="16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en-US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CuCl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+ 2Na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H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1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CuOH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CO</a:t>
            </a:r>
            <a:r>
              <a:rPr lang="en-US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+ 4 </a:t>
            </a:r>
            <a:r>
              <a:rPr lang="en-US" kern="1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NaCl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(все 2+, кроме </a:t>
            </a:r>
            <a:r>
              <a:rPr lang="ru-RU" kern="1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Sr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941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5133" y="1125495"/>
            <a:ext cx="1052406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других соединений, не относящихся к солям.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Бинарные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соединения металлов: фосфиды, нитриды, гидриды, карбиды.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При их гидролизе образуется гидроксид металла и водородное соединение неметалла, а из гидрида – водород.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а) гидриды. СаН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+2Н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(ОН)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б) карбиды: карбиды при гидролизе могут образовывать метан (карбид алюминия, бериллия) или ацетилен (карбиды кальция, щелочных металлов):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Al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=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CaC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Ca(OH)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C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в) остальные бинарные соединения: нитриды (выделяется аммиак), фосфиды (образуется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фосфин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силициды (получается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силан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Са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6Н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2РН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3Са(ОН)</a:t>
            </a:r>
            <a:r>
              <a:rPr lang="ru-RU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948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865985"/>
            <a:ext cx="9347200" cy="377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Гидролиз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реакция ионного обмена между различными веществами и водой. Процессу гидролиза подвергаются соли, углеводы, белки, эфиры, жиры и т.д.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Гидролиз солей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химическое взаимодействие ионов соли с ионами воды, приводящее к образованию слабого электролита и сопровождающееся изменением рН раствора.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Любую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можно представить как продукт взаимодействия кислоты и основания. Тип гидролиза соли зависит от природы основания и кислоты,  образующих соль. Возможны несколько типов гидролиза солей.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солей обусловлен взаимной электролитической диссоциацией солей и воды, а также образующихся в результате гидролиза кислот, оснований и солей. Гидролиз протекает с образованием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малодиссоциированных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летучих или малорастворимых веществ. В процессе гидролиза один или оба иона незначительно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диссоциирующей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воды связываются ионами подвергающейся гидролизу соли, вследствие чего все новые и новые молекулы воды вовлекаются в реакцию.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5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433259" y="1183092"/>
            <a:ext cx="514294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Гидролизу подвергаются соли, образованные: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33259" y="1754201"/>
            <a:ext cx="7795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слабым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основанием и сильной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кислотой. Гидролиз идет по катиону.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212252"/>
              </p:ext>
            </p:extLst>
          </p:nvPr>
        </p:nvGraphicFramePr>
        <p:xfrm>
          <a:off x="1820333" y="2344858"/>
          <a:ext cx="796413" cy="356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1" name="Уравнение" r:id="rId3" imgW="482181" imgH="215713" progId="Equation.3">
                  <p:embed/>
                </p:oleObj>
              </mc:Choice>
              <mc:Fallback>
                <p:oleObj name="Уравнение" r:id="rId3" imgW="482181" imgH="215713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0333" y="2344858"/>
                        <a:ext cx="796413" cy="356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669564"/>
              </p:ext>
            </p:extLst>
          </p:nvPr>
        </p:nvGraphicFramePr>
        <p:xfrm>
          <a:off x="3090333" y="2340625"/>
          <a:ext cx="778934" cy="378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2" name="Уравнение" r:id="rId5" imgW="444114" imgH="215713" progId="Equation.3">
                  <p:embed/>
                </p:oleObj>
              </mc:Choice>
              <mc:Fallback>
                <p:oleObj name="Уравнение" r:id="rId5" imgW="444114" imgH="215713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0333" y="2340625"/>
                        <a:ext cx="778934" cy="3783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0" y="215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29530" y="2958285"/>
            <a:ext cx="74780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сильным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основанием и слабой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кислотой.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Гидролиз идет по аниону.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641424"/>
              </p:ext>
            </p:extLst>
          </p:nvPr>
        </p:nvGraphicFramePr>
        <p:xfrm>
          <a:off x="1820334" y="3683630"/>
          <a:ext cx="1269999" cy="383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3" name="Уравнение" r:id="rId7" imgW="812447" imgH="228501" progId="Equation.3">
                  <p:embed/>
                </p:oleObj>
              </mc:Choice>
              <mc:Fallback>
                <p:oleObj name="Уравнение" r:id="rId7" imgW="812447" imgH="228501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0334" y="3683630"/>
                        <a:ext cx="1269999" cy="3830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226814"/>
              </p:ext>
            </p:extLst>
          </p:nvPr>
        </p:nvGraphicFramePr>
        <p:xfrm>
          <a:off x="3805892" y="3686745"/>
          <a:ext cx="812547" cy="367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4" name="Уравнение" r:id="rId9" imgW="533160" imgH="228600" progId="Equation.3">
                  <p:embed/>
                </p:oleObj>
              </mc:Choice>
              <mc:Fallback>
                <p:oleObj name="Уравнение" r:id="rId9" imgW="533160" imgH="2286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892" y="3686745"/>
                        <a:ext cx="812547" cy="3675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1820334" y="396740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1921933" y="43349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433259" y="4285835"/>
            <a:ext cx="87411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слабым основанием и слабой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кислотой.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Гидролиз идет по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катиону и аниону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380077"/>
              </p:ext>
            </p:extLst>
          </p:nvPr>
        </p:nvGraphicFramePr>
        <p:xfrm>
          <a:off x="1930672" y="5152232"/>
          <a:ext cx="610243" cy="38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5" name="Уравнение" r:id="rId11" imgW="381000" imgH="228600" progId="Equation.3">
                  <p:embed/>
                </p:oleObj>
              </mc:Choice>
              <mc:Fallback>
                <p:oleObj name="Уравнение" r:id="rId11" imgW="381000" imgH="2286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0672" y="5152232"/>
                        <a:ext cx="610243" cy="3864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191934" y="57010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081743"/>
              </p:ext>
            </p:extLst>
          </p:nvPr>
        </p:nvGraphicFramePr>
        <p:xfrm>
          <a:off x="3361266" y="5181977"/>
          <a:ext cx="1481667" cy="396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6" name="Уравнение" r:id="rId13" imgW="901309" imgH="228501" progId="Equation.3">
                  <p:embed/>
                </p:oleObj>
              </mc:Choice>
              <mc:Fallback>
                <p:oleObj name="Уравнение" r:id="rId13" imgW="901309" imgH="228501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1266" y="5181977"/>
                        <a:ext cx="1481667" cy="3965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2771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867" y="1949364"/>
            <a:ext cx="9905999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ru-RU" b="1" u="sng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процесса гидролиза: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660">
              <a:lnSpc>
                <a:spcPct val="115000"/>
              </a:lnSpc>
              <a:spcAft>
                <a:spcPts val="0"/>
              </a:spcAft>
              <a:tabLst>
                <a:tab pos="2639695" algn="l"/>
              </a:tabLst>
            </a:pP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Процесс гидролиза является </a:t>
            </a:r>
            <a:r>
              <a:rPr lang="ru-RU" b="1" u="sng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обратимым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протекает не до конца, а только до момента РАВНОВЕСИЯ;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2) Процесс гидролиза – обратный для реакции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нейтрализации</a:t>
            </a:r>
            <a:r>
              <a:rPr lang="ru-RU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следовательно, гидролиз  - </a:t>
            </a:r>
            <a:r>
              <a:rPr lang="ru-RU" b="1" u="sng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эндотермический</a:t>
            </a:r>
            <a:r>
              <a:rPr lang="ru-RU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процесс (протекает с поглощением теплоты).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endParaRPr lang="ru-RU" b="1" kern="16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1338">
              <a:lnSpc>
                <a:spcPct val="115000"/>
              </a:lnSpc>
              <a:spcAft>
                <a:spcPts val="0"/>
              </a:spcAft>
            </a:pPr>
            <a:r>
              <a:rPr lang="en-US" b="1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KF</a:t>
            </a:r>
            <a:r>
              <a:rPr lang="ru-RU" b="1" kern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ru-RU" b="1" kern="16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ru-RU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⇄ </a:t>
            </a: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HF</a:t>
            </a:r>
            <a:r>
              <a:rPr lang="ru-RU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KOH</a:t>
            </a:r>
            <a:r>
              <a:rPr lang="ru-RU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b="1" kern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8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6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862881"/>
              </p:ext>
            </p:extLst>
          </p:nvPr>
        </p:nvGraphicFramePr>
        <p:xfrm>
          <a:off x="186267" y="-9313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5" name="Уравнение" r:id="rId3" imgW="114151" imgH="215619" progId="Equation.3">
                  <p:embed/>
                </p:oleObj>
              </mc:Choice>
              <mc:Fallback>
                <p:oleObj name="Уравнение" r:id="rId3" imgW="114151" imgH="215619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67" y="-93133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0" y="9017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625600" y="1043732"/>
            <a:ext cx="9194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по аниону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идет, если соль образована катионом сильного основания и анионом слабой кислоты.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соль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СООNa образована сильным  основанием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слабой одноосновной кислотой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СООН. Гидролизу подвергается ион слабого электролита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Ионно-молекулярное уравнение гидролиза соли: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НОН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СООН + ОН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Ионы 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воды связываются с анионами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слабый электролит СН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СООН, ионы ОН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накапливаются в растворе, создавая щелочную среду (рН&gt;7).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Молекулярное уравнение гидролиза соли: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COONa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08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729" y="560401"/>
            <a:ext cx="36616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соли </a:t>
            </a:r>
            <a:r>
              <a:rPr lang="en-US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spc="-1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ru-RU" spc="-1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6267" y="929733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Соль </a:t>
            </a:r>
            <a:r>
              <a:rPr lang="ru-RU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образована сильным основани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слабой угольной кислотой 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262" y="1508654"/>
            <a:ext cx="2600325" cy="11144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39747" y="2909926"/>
            <a:ext cx="3373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уравнение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диссоциации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-117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156028"/>
              </p:ext>
            </p:extLst>
          </p:nvPr>
        </p:nvGraphicFramePr>
        <p:xfrm>
          <a:off x="4641850" y="2976563"/>
          <a:ext cx="225583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Уравнение" r:id="rId4" imgW="1511280" imgH="241200" progId="Equation.3">
                  <p:embed/>
                </p:oleObj>
              </mc:Choice>
              <mc:Fallback>
                <p:oleObj name="Уравнение" r:id="rId4" imgW="151128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850" y="2976563"/>
                        <a:ext cx="2255838" cy="368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56732" y="3452968"/>
            <a:ext cx="9999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pc="-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водой взаимодействует остаток слабой кислоты, т.е. карбо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нат-ион по реакции: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454257"/>
              </p:ext>
            </p:extLst>
          </p:nvPr>
        </p:nvGraphicFramePr>
        <p:xfrm>
          <a:off x="1570729" y="4208989"/>
          <a:ext cx="2572194" cy="346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" name="Уравнение" r:id="rId6" imgW="1866900" imgH="241300" progId="Equation.3">
                  <p:embed/>
                </p:oleObj>
              </mc:Choice>
              <mc:Fallback>
                <p:oleObj name="Уравнение" r:id="rId6" imgW="18669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729" y="4208989"/>
                        <a:ext cx="2572194" cy="346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61533" y="4621603"/>
            <a:ext cx="106510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гидролиза образуются гидроксид-ионы, следовательно, среда в растворе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будет щелочная (рН &gt;7). </a:t>
            </a:r>
          </a:p>
          <a:p>
            <a:pPr>
              <a:spcAft>
                <a:spcPts val="0"/>
              </a:spcAft>
            </a:pPr>
            <a:r>
              <a:rPr lang="ru-RU" spc="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Распределяя катионы натрия по образующимся в ходе гидролиза анионам, получим молекулярное уравнение гидролиза: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56267" y="6076046"/>
            <a:ext cx="3510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= NaHCO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379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4317" y="692713"/>
            <a:ext cx="10512416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солей многоосновных кислот протекает по стадиям, образуя в качестве промежуточных продуктов кислые соли.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соль K</a:t>
            </a:r>
            <a:r>
              <a:rPr kumimoji="0" lang="ru-RU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образована сильным основанием КОН и слабой двухосновной кислотой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kumimoji="0" lang="ru-RU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Гидролиз этой соли протекает в две стадии.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стадия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	 S</a:t>
            </a:r>
            <a:r>
              <a:rPr kumimoji="0" lang="en-US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2–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HOH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HS</a:t>
            </a:r>
            <a:r>
              <a:rPr kumimoji="0" lang="en-US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OH</a:t>
            </a:r>
            <a:r>
              <a:rPr kumimoji="0" lang="en-US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 K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 + H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KHS + KOH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стадия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	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HS</a:t>
            </a:r>
            <a:r>
              <a:rPr kumimoji="0" lang="en-US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 HOH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kumimoji="0" lang="en-US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 + OH</a:t>
            </a:r>
            <a:r>
              <a:rPr kumimoji="0" lang="en-US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KHS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kumimoji="0" lang="ru-RU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kumimoji="0" lang="ru-RU" altLang="ru-RU" b="0" i="0" u="none" strike="noStrike" cap="none" normalizeH="0" baseline="-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+ 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KOH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Реакция среды щелочная (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pH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&gt;7), т.к. в растворе накапливаются ОН</a:t>
            </a:r>
            <a:r>
              <a:rPr kumimoji="0" lang="ru-RU" altLang="ru-RU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-ионы. Гидролиз соли идет тем сильнее, чем меньше константа диссоциации образующейся при гидролизе слабой кислоты. Таким образом, водные растворы солей, образованных сильным основанием и слабой кислотой, характеризуются щелочной реакцией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146526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6133" y="956734"/>
            <a:ext cx="9440334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по катиону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идет, если соль образована катионом слабого основания и анионом  сильной кислоты. Например, соль CuSO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образована слабым основанием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сильной кислотой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Гидролиз идет по катиону Cu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протекает в две стадии с образованием в качестве промежуточного продукта основной соли.</a:t>
            </a: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стадия:	 Cu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CuOH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2CuSO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+ 2H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CuOH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стадия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	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CuOH</a:t>
            </a:r>
            <a:r>
              <a:rPr lang="en-US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HOH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(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CuOH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+ 2H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2Cu(OH)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Ионы водорода Н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накапливаются в растворе, создавая кислую среду (рН&lt;7). Чем меньше константа диссоциации образующегося при гидролизе основания, тем сильнее идет гидролиз. Таким образом, водные растворы солей, образованных слабым основанием и сильной кислотой, характеризуются кислой реакцией среды.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578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0004" y="645068"/>
            <a:ext cx="2311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Гидролиз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соли </a:t>
            </a:r>
            <a:r>
              <a:rPr lang="en-US" spc="-1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CuSO</a:t>
            </a:r>
            <a:r>
              <a:rPr lang="ru-RU" spc="-1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3919" y="1192368"/>
            <a:ext cx="10580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Соль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образована слабым основанием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Cu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OH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и сильной кислотой H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532" y="1638730"/>
            <a:ext cx="2714625" cy="9334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3370" y="2751045"/>
            <a:ext cx="3798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Уравнение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диссоциации соли:</a:t>
            </a:r>
            <a:r>
              <a:rPr lang="ru-RU" dirty="0">
                <a:latin typeface="Arial" panose="020B0604020202020204" pitchFamily="34" charset="0"/>
                <a:ea typeface="MS Mincho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15532" y="3398385"/>
            <a:ext cx="1469720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648694"/>
              </p:ext>
            </p:extLst>
          </p:nvPr>
        </p:nvGraphicFramePr>
        <p:xfrm>
          <a:off x="1515532" y="3252202"/>
          <a:ext cx="2252134" cy="349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Уравнение" r:id="rId4" imgW="1511300" imgH="228600" progId="Equation.3">
                  <p:embed/>
                </p:oleObj>
              </mc:Choice>
              <mc:Fallback>
                <p:oleObj name="Уравнение" r:id="rId4" imgW="15113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5532" y="3252202"/>
                        <a:ext cx="2252134" cy="3496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33919" y="3653475"/>
            <a:ext cx="10123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С водой реагирует остаток слабого основания – катион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Cu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: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77332" y="164441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602388"/>
              </p:ext>
            </p:extLst>
          </p:nvPr>
        </p:nvGraphicFramePr>
        <p:xfrm>
          <a:off x="1423520" y="4074433"/>
          <a:ext cx="2806637" cy="318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0" name="Уравнение" r:id="rId6" imgW="1803400" imgH="203200" progId="Equation.3">
                  <p:embed/>
                </p:oleObj>
              </mc:Choice>
              <mc:Fallback>
                <p:oleObj name="Уравнение" r:id="rId6" imgW="1803400" imgH="203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520" y="4074433"/>
                        <a:ext cx="2806637" cy="3189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17292" y="4581236"/>
            <a:ext cx="99568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В ходе гидролиза образуются ионы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H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, следовательно, среда в растворе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CuSO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будет кислая (рН&lt;7).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Распределяя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анионы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SO</a:t>
            </a:r>
            <a:r>
              <a:rPr lang="ru-RU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4</a:t>
            </a:r>
            <a:r>
              <a:rPr lang="ru-RU" baseline="30000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2−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по образующимся в результате реакции гидролиза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катионам </a:t>
            </a:r>
            <a:r>
              <a:rPr lang="ru-RU" spc="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получим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молекулярное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уравнение гидролиза</a:t>
            </a:r>
            <a:r>
              <a:rPr lang="ru-RU" spc="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:</a:t>
            </a:r>
          </a:p>
          <a:p>
            <a:pPr indent="450215" algn="just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2CuSO</a:t>
            </a:r>
            <a:r>
              <a:rPr lang="en-US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+ 2H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= (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CuOH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81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4919</TotalTime>
  <Words>1219</Words>
  <Application>Microsoft Office PowerPoint</Application>
  <PresentationFormat>Широкоэкранный</PresentationFormat>
  <Paragraphs>139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MS Mincho</vt:lpstr>
      <vt:lpstr>Symbol</vt:lpstr>
      <vt:lpstr>Times New Roman</vt:lpstr>
      <vt:lpstr>Trebuchet MS</vt:lpstr>
      <vt:lpstr>Tw Cen MT</vt:lpstr>
      <vt:lpstr>Wingdings</vt:lpstr>
      <vt:lpstr>Контур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Органической химии</dc:title>
  <dc:creator>Ханифа</dc:creator>
  <cp:lastModifiedBy>Ханифа</cp:lastModifiedBy>
  <cp:revision>107</cp:revision>
  <dcterms:created xsi:type="dcterms:W3CDTF">2023-04-18T07:41:26Z</dcterms:created>
  <dcterms:modified xsi:type="dcterms:W3CDTF">2023-11-14T11:04:39Z</dcterms:modified>
</cp:coreProperties>
</file>