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7" r:id="rId2"/>
    <p:sldId id="256" r:id="rId3"/>
    <p:sldId id="260" r:id="rId4"/>
    <p:sldId id="264" r:id="rId5"/>
    <p:sldId id="265" r:id="rId6"/>
    <p:sldId id="295" r:id="rId7"/>
    <p:sldId id="296" r:id="rId8"/>
    <p:sldId id="268" r:id="rId9"/>
    <p:sldId id="297" r:id="rId10"/>
    <p:sldId id="298" r:id="rId11"/>
    <p:sldId id="287" r:id="rId12"/>
    <p:sldId id="299" r:id="rId13"/>
    <p:sldId id="300" r:id="rId14"/>
    <p:sldId id="309" r:id="rId15"/>
    <p:sldId id="310" r:id="rId16"/>
    <p:sldId id="301" r:id="rId17"/>
    <p:sldId id="302" r:id="rId18"/>
    <p:sldId id="303" r:id="rId19"/>
    <p:sldId id="276" r:id="rId20"/>
    <p:sldId id="304" r:id="rId21"/>
    <p:sldId id="30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К" initials="П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40" autoAdjust="0"/>
    <p:restoredTop sz="94624" autoAdjust="0"/>
  </p:normalViewPr>
  <p:slideViewPr>
    <p:cSldViewPr>
      <p:cViewPr varScale="1">
        <p:scale>
          <a:sx n="55" d="100"/>
          <a:sy n="55" d="100"/>
        </p:scale>
        <p:origin x="1248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F0143-6765-46D5-A886-22EB1D892F9D}" type="datetimeFigureOut">
              <a:rPr lang="ru-RU" smtClean="0"/>
              <a:pPr/>
              <a:t>10.05.2023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AFC78-3B3F-42E7-B365-B8074C5A8C0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2137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A98AC-A23B-4B73-9343-6C5F7A55658F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3230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4AFC78-3B3F-42E7-B365-B8074C5A8C00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10.05.2023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wmf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7" name="Rectangle 5"/>
          <p:cNvSpPr>
            <a:spLocks noChangeArrowheads="1"/>
          </p:cNvSpPr>
          <p:nvPr/>
        </p:nvSpPr>
        <p:spPr bwMode="auto">
          <a:xfrm>
            <a:off x="900113" y="188913"/>
            <a:ext cx="75596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27089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332656"/>
            <a:ext cx="7272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Математика</a:t>
            </a:r>
          </a:p>
          <a:p>
            <a:pPr algn="ctr"/>
            <a:r>
              <a:rPr lang="ru-RU" sz="7200" dirty="0" smtClean="0"/>
              <a:t>4 класс</a:t>
            </a:r>
            <a:endParaRPr lang="ru-RU" sz="7200" dirty="0"/>
          </a:p>
        </p:txBody>
      </p:sp>
      <p:pic>
        <p:nvPicPr>
          <p:cNvPr id="18436" name="Picture 4" descr="http://shkola.tsu.ru/upload/blog/30b/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762250"/>
            <a:ext cx="4495800" cy="409575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Проверь!</a:t>
            </a:r>
            <a:endParaRPr lang="ru-RU" sz="7200" dirty="0"/>
          </a:p>
        </p:txBody>
      </p:sp>
      <p:pic>
        <p:nvPicPr>
          <p:cNvPr id="2050" name="Picture 2" descr="C:\Users\User\Desktop\IMG_20220226_0031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00174"/>
            <a:ext cx="8572560" cy="515151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Прямая соединительная линия 34"/>
          <p:cNvCxnSpPr/>
          <p:nvPr/>
        </p:nvCxnSpPr>
        <p:spPr>
          <a:xfrm>
            <a:off x="2629042" y="3017198"/>
            <a:ext cx="0" cy="14401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8316416" y="3033606"/>
            <a:ext cx="0" cy="16195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7" name="Группа 46"/>
          <p:cNvGrpSpPr/>
          <p:nvPr/>
        </p:nvGrpSpPr>
        <p:grpSpPr>
          <a:xfrm>
            <a:off x="2629042" y="2348557"/>
            <a:ext cx="5760640" cy="1833368"/>
            <a:chOff x="2555776" y="2708275"/>
            <a:chExt cx="5760640" cy="1833368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2555776" y="3730420"/>
              <a:ext cx="576064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4228071" y="3460358"/>
                  <a:ext cx="4235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∎</m:t>
                        </m:r>
                      </m:oMath>
                    </m:oMathPara>
                  </a14:m>
                  <a:endParaRPr lang="ru-RU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28071" y="3460358"/>
                  <a:ext cx="423514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6300192" y="3476687"/>
                  <a:ext cx="4235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∎</m:t>
                        </m:r>
                      </m:oMath>
                    </m:oMathPara>
                  </a14:m>
                  <a:endParaRPr lang="ru-RU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0192" y="3476687"/>
                  <a:ext cx="423514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6511949" y="3212976"/>
              <a:ext cx="0" cy="432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6511949" y="3212976"/>
              <a:ext cx="43631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4439828" y="3212976"/>
              <a:ext cx="0" cy="432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 flipH="1">
              <a:off x="3923928" y="3212976"/>
              <a:ext cx="5159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456968" y="3212976"/>
              <a:ext cx="708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А</a:t>
              </a:r>
              <a:endParaRPr lang="ru-RU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93903" y="3244334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В</a:t>
              </a:r>
              <a:endParaRPr lang="ru-RU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707903" y="2708275"/>
              <a:ext cx="13914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50 км</a:t>
              </a:r>
              <a:r>
                <a:rPr lang="en-US" sz="2400" b="1" dirty="0" smtClean="0"/>
                <a:t>/</a:t>
              </a:r>
              <a:r>
                <a:rPr lang="ru-RU" sz="2400" b="1" dirty="0" smtClean="0"/>
                <a:t>ч</a:t>
              </a:r>
              <a:endParaRPr lang="ru-RU" sz="24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557900" y="2708275"/>
              <a:ext cx="1397218" cy="46166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75 км</a:t>
              </a:r>
              <a:r>
                <a:rPr lang="en-US" sz="2400" b="1" dirty="0" smtClean="0"/>
                <a:t>/</a:t>
              </a:r>
              <a:r>
                <a:rPr lang="ru-RU" sz="2400" b="1" dirty="0" smtClean="0"/>
                <a:t>ч</a:t>
              </a:r>
              <a:endParaRPr lang="ru-RU" sz="2400" b="1" dirty="0"/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>
              <a:off x="4456968" y="3661353"/>
              <a:ext cx="0" cy="4877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6511949" y="3661353"/>
              <a:ext cx="0" cy="4877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>
              <a:off x="4456968" y="3905216"/>
              <a:ext cx="2100932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5099383" y="4018423"/>
              <a:ext cx="13170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/>
                <a:t>2</a:t>
              </a:r>
              <a:r>
                <a:rPr lang="ru-RU" sz="2800" b="1" dirty="0" smtClean="0"/>
                <a:t>75 км</a:t>
              </a:r>
              <a:endParaRPr lang="ru-RU" sz="2800" b="1" dirty="0"/>
            </a:p>
          </p:txBody>
        </p:sp>
        <p:cxnSp>
          <p:nvCxnSpPr>
            <p:cNvPr id="41" name="Прямая со стрелкой 40"/>
            <p:cNvCxnSpPr/>
            <p:nvPr/>
          </p:nvCxnSpPr>
          <p:spPr>
            <a:xfrm>
              <a:off x="2555776" y="4437112"/>
              <a:ext cx="576064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>
          <a:xfrm>
            <a:off x="5238470" y="4077394"/>
            <a:ext cx="1251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4247541" y="251356"/>
            <a:ext cx="41345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200" b="1" dirty="0" smtClean="0"/>
              <a:t>Решите задачу №</a:t>
            </a:r>
            <a:r>
              <a:rPr lang="ru-RU" sz="3200" b="1" dirty="0"/>
              <a:t> </a:t>
            </a:r>
            <a:r>
              <a:rPr lang="ru-RU" sz="3200" b="1" dirty="0" smtClean="0"/>
              <a:t>183</a:t>
            </a:r>
            <a:endParaRPr lang="ru-RU" sz="32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107505" y="4653136"/>
            <a:ext cx="60732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Вопрос: На каком расстоянии друг от друга будут эти поезда через 6 часов после начала движения?</a:t>
            </a:r>
            <a:endParaRPr lang="ru-RU" sz="3200" b="1" dirty="0"/>
          </a:p>
        </p:txBody>
      </p:sp>
      <p:pic>
        <p:nvPicPr>
          <p:cNvPr id="46" name="Рисунок 45" descr="C:\Documents and Settings\Irina\Local Settings\Temporary Internet Files\Content.IE5\4PWPYWLM\MC900434403[1].wm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67169" y="4509120"/>
            <a:ext cx="219056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нжелика\Desktop\1261248023_14195_poster20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17"/>
            <a:ext cx="3781170" cy="2687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47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Самостоятельная работа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       </a:t>
            </a:r>
            <a:r>
              <a:rPr lang="en-US" sz="3600" b="1" dirty="0" smtClean="0"/>
              <a:t>I </a:t>
            </a:r>
            <a:r>
              <a:rPr lang="ru-RU" sz="3600" b="1" dirty="0" smtClean="0"/>
              <a:t>вариант                         </a:t>
            </a:r>
            <a:r>
              <a:rPr lang="en-US" sz="3600" b="1" dirty="0" smtClean="0"/>
              <a:t>II</a:t>
            </a:r>
            <a:r>
              <a:rPr lang="ru-RU" sz="3600" b="1" dirty="0" smtClean="0"/>
              <a:t> вариант</a:t>
            </a:r>
          </a:p>
          <a:p>
            <a:r>
              <a:rPr lang="ru-RU" dirty="0" smtClean="0"/>
              <a:t>  </a:t>
            </a:r>
            <a:r>
              <a:rPr lang="ru-RU" sz="3600" dirty="0" smtClean="0"/>
              <a:t>6 ∙ </a:t>
            </a:r>
            <a:r>
              <a:rPr lang="ru-RU" sz="3600" dirty="0" err="1" smtClean="0"/>
              <a:t>х</a:t>
            </a:r>
            <a:r>
              <a:rPr lang="ru-RU" sz="3600" dirty="0" smtClean="0"/>
              <a:t> = 40 ∙ 3                     210 : </a:t>
            </a:r>
            <a:r>
              <a:rPr lang="ru-RU" sz="3600" dirty="0" err="1" smtClean="0"/>
              <a:t>х</a:t>
            </a:r>
            <a:r>
              <a:rPr lang="ru-RU" sz="3600" dirty="0" smtClean="0"/>
              <a:t> = 420 : 6   </a:t>
            </a:r>
            <a:endParaRPr lang="ru-RU" sz="36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Сколько прямоугольников на чертеже?</a:t>
            </a:r>
            <a:br>
              <a:rPr lang="ru-RU" b="1" dirty="0"/>
            </a:b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9442031"/>
              </p:ext>
            </p:extLst>
          </p:nvPr>
        </p:nvGraphicFramePr>
        <p:xfrm>
          <a:off x="928662" y="1500174"/>
          <a:ext cx="7416825" cy="2828022"/>
        </p:xfrm>
        <a:graphic>
          <a:graphicData uri="http://schemas.openxmlformats.org/drawingml/2006/table">
            <a:tbl>
              <a:tblPr firstRow="1" firstCol="1" bandRow="1"/>
              <a:tblGrid>
                <a:gridCol w="2472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2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2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65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2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5157192"/>
            <a:ext cx="842493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/>
              <a:t>Представьте, что площадь этого прямоугольника 120 </a:t>
            </a:r>
            <a:r>
              <a:rPr lang="ru-RU" sz="2400" b="1" dirty="0" err="1"/>
              <a:t>кв.см</a:t>
            </a:r>
            <a:r>
              <a:rPr lang="ru-RU" sz="2400" b="1" dirty="0"/>
              <a:t> . Какую площадь будет иметь 5/6  части этого прямоугольника?</a:t>
            </a:r>
            <a:endParaRPr lang="ru-RU" b="1" dirty="0"/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7687100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59217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72217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120 :  6 ∙ 5 = </a:t>
            </a:r>
            <a:r>
              <a:rPr lang="ru-RU" sz="6600" b="1" dirty="0" smtClean="0"/>
              <a:t>100 </a:t>
            </a:r>
            <a:r>
              <a:rPr lang="ru-RU" sz="6600" b="1" dirty="0" smtClean="0"/>
              <a:t>кв.см</a:t>
            </a:r>
            <a:endParaRPr lang="ru-RU" sz="66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Закончи предложение: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 </a:t>
            </a:r>
            <a:r>
              <a:rPr lang="ru-RU" sz="4800" b="1" dirty="0">
                <a:solidFill>
                  <a:srgbClr val="00B050"/>
                </a:solidFill>
              </a:rPr>
              <a:t>На уроке я узнал ...</a:t>
            </a:r>
          </a:p>
          <a:p>
            <a:r>
              <a:rPr lang="ru-RU" sz="4800" b="1" dirty="0">
                <a:solidFill>
                  <a:srgbClr val="FF0000"/>
                </a:solidFill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На </a:t>
            </a:r>
            <a:r>
              <a:rPr lang="ru-RU" sz="4800" b="1" dirty="0">
                <a:solidFill>
                  <a:srgbClr val="FF0000"/>
                </a:solidFill>
              </a:rPr>
              <a:t>уроке я повторил ...</a:t>
            </a:r>
          </a:p>
          <a:p>
            <a:r>
              <a:rPr lang="ru-RU" sz="4800" dirty="0" smtClean="0"/>
              <a:t> </a:t>
            </a:r>
            <a:r>
              <a:rPr lang="ru-RU" sz="4400" b="1" dirty="0">
                <a:solidFill>
                  <a:srgbClr val="0070C0"/>
                </a:solidFill>
              </a:rPr>
              <a:t>На уроке я еще раз вспомнил ...</a:t>
            </a:r>
          </a:p>
          <a:p>
            <a:r>
              <a:rPr lang="ru-RU" sz="4800" dirty="0" smtClean="0"/>
              <a:t> </a:t>
            </a: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  <a:t>На уроке я научился...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039306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Домашнее задание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1). № 182 (2), № 184 с. 48</a:t>
            </a:r>
          </a:p>
          <a:p>
            <a:r>
              <a:rPr lang="ru-RU" dirty="0" smtClean="0"/>
              <a:t>2). № 182 (2), № 184 с. 48 + № 181 с. 47 (повышенный уровень сложности)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Шкала самооценки</a:t>
            </a:r>
            <a:endParaRPr lang="ru-RU" sz="4000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928662" y="3500438"/>
            <a:ext cx="721523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Минус 5"/>
          <p:cNvSpPr/>
          <p:nvPr/>
        </p:nvSpPr>
        <p:spPr>
          <a:xfrm>
            <a:off x="1357290" y="1428736"/>
            <a:ext cx="214314" cy="43577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2928926" y="1428736"/>
            <a:ext cx="214314" cy="43577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>
            <a:off x="4214810" y="1428736"/>
            <a:ext cx="214314" cy="43577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Минус 8"/>
          <p:cNvSpPr/>
          <p:nvPr/>
        </p:nvSpPr>
        <p:spPr>
          <a:xfrm>
            <a:off x="5572132" y="1428736"/>
            <a:ext cx="214314" cy="43577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Минус 9"/>
          <p:cNvSpPr/>
          <p:nvPr/>
        </p:nvSpPr>
        <p:spPr>
          <a:xfrm>
            <a:off x="6858016" y="1428736"/>
            <a:ext cx="214314" cy="43577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4500570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1      2     3     4     5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24" name="Picture 4" descr="http://www.localwin.com/julie/system/files/lu10/Homeschool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28604"/>
            <a:ext cx="3003398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14290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Математика-гимнастика ума.</a:t>
            </a:r>
            <a:endParaRPr lang="ru-RU" sz="4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4338" name="Picture 2" descr="http://www.misis.ru/Portals/0/%D0%9F%D0%9A/hu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3409240" cy="4714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0" name="Picture 4" descr="http://sman1kragan.files.wordpress.com/2009/11/mathematic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643050"/>
            <a:ext cx="4445031" cy="4719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90062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Подошел к концу урок,</a:t>
            </a:r>
            <a:br>
              <a:rPr lang="ru-RU" sz="4400" b="1" dirty="0" smtClean="0"/>
            </a:br>
            <a:r>
              <a:rPr lang="ru-RU" sz="4400" b="1" dirty="0" smtClean="0"/>
              <a:t>Прозвенел сейчас звонок,</a:t>
            </a:r>
            <a:br>
              <a:rPr lang="ru-RU" sz="4400" b="1" dirty="0" smtClean="0"/>
            </a:br>
            <a:r>
              <a:rPr lang="ru-RU" sz="4400" b="1" dirty="0" smtClean="0"/>
              <a:t>Вам девчонки и мальчишки-</a:t>
            </a:r>
            <a:br>
              <a:rPr lang="ru-RU" sz="4400" b="1" dirty="0" smtClean="0"/>
            </a:br>
            <a:r>
              <a:rPr lang="ru-RU" sz="4400" b="1" dirty="0" smtClean="0"/>
              <a:t>- Всем спасибо за урок!</a:t>
            </a:r>
            <a:br>
              <a:rPr lang="ru-RU" sz="4400" b="1" dirty="0" smtClean="0"/>
            </a:br>
            <a:endParaRPr lang="ru-RU" sz="44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"/>
            <a:ext cx="8229600" cy="21328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1500" b="1" dirty="0" smtClean="0">
                <a:solidFill>
                  <a:srgbClr val="FF0000"/>
                </a:solidFill>
              </a:rPr>
              <a:t>МОЛОДЦЫ</a:t>
            </a:r>
            <a:r>
              <a:rPr lang="ru-RU" sz="13800" b="1" dirty="0" smtClean="0">
                <a:solidFill>
                  <a:srgbClr val="FF0000"/>
                </a:solidFill>
              </a:rPr>
              <a:t>! </a:t>
            </a:r>
            <a:endParaRPr lang="ru-RU" sz="13800" b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https://avatars.mds.yandex.net/get-pdb/1626167/96a5e3fe-c178-43ef-a76d-e10199a4b589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424847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57644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3071810"/>
            <a:ext cx="6429420" cy="2714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S-</a:t>
            </a:r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?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2143116"/>
            <a:ext cx="170110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13 см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15206" y="3857628"/>
            <a:ext cx="138691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 см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46" name="Picture 6" descr="http://www.proshkolu.ru/content/media/pic/std/3000000/2485000/2484298-afef3aac6ad3035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28604"/>
            <a:ext cx="2509593" cy="1928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671967" y="3500438"/>
            <a:ext cx="483658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 = </a:t>
            </a:r>
            <a:r>
              <a:rPr lang="en-US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a·b</a:t>
            </a:r>
            <a:endParaRPr lang="en-US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15 · 3 =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65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см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cs typeface="Calibri"/>
              </a:rPr>
              <a:t>²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Бамбук</a:t>
            </a:r>
            <a:endParaRPr lang="ru-RU" i="1" dirty="0"/>
          </a:p>
        </p:txBody>
      </p:sp>
      <p:pic>
        <p:nvPicPr>
          <p:cNvPr id="21508" name="Picture 4" descr="http://img-fotki.yandex.ru/get/4714/64843573.6b/0_75673_f4d7fec8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85860"/>
            <a:ext cx="4646033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10" name="Picture 6" descr="http://www.zhaba.ru/_pics/j5phek2a13j5x04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357562"/>
            <a:ext cx="4667250" cy="3333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857720" y="1142984"/>
            <a:ext cx="428628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одни сутки – 50 см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2500306"/>
            <a:ext cx="39212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неделю - ?см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5357826"/>
            <a:ext cx="24288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350 см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turoboz.ru/cmsdb/article_images/images/phpslxzh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2643206" cy="1982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643010" y="428604"/>
            <a:ext cx="750099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</a:t>
            </a:r>
            <a:r>
              <a:rPr lang="ru-RU" sz="3600" b="1" cap="none" spc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Масса - 6т =……..кг =.…</a:t>
            </a:r>
            <a:r>
              <a:rPr lang="ru-RU" sz="3600" b="1" cap="none" spc="0" dirty="0" err="1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  <a:endParaRPr lang="ru-RU" sz="3600" b="1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36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Бивни – 1м 2дм =…….см</a:t>
            </a:r>
            <a:endParaRPr lang="ru-RU" sz="3600" b="1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4" descr="http://www.oboi.ws/wallpapers/13_7993_oboi_zhiraf_na_progulke_1280x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071678"/>
            <a:ext cx="3357586" cy="2096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2857496"/>
            <a:ext cx="453989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Масса – 1т 69кг =</a:t>
            </a:r>
          </a:p>
          <a:p>
            <a:r>
              <a:rPr lang="ru-RU" sz="40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</a:t>
            </a:r>
            <a:r>
              <a:rPr lang="ru-RU" sz="4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……..кг</a:t>
            </a:r>
            <a:endParaRPr lang="ru-RU" sz="40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Picture 10" descr="http://dic.academic.ru/pictures/wiki/files/66/Bactrian_Came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429132"/>
            <a:ext cx="3071834" cy="2035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000232" y="4500570"/>
            <a:ext cx="76501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sz="3600" b="1" cap="none" spc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Может нести половину </a:t>
            </a:r>
          </a:p>
          <a:p>
            <a:r>
              <a:rPr lang="ru-RU" sz="3600" b="1" cap="none" spc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своего веса – 350кг</a:t>
            </a:r>
          </a:p>
          <a:p>
            <a:pPr algn="ctr"/>
            <a:r>
              <a:rPr lang="ru-RU" sz="36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Вес верблюда - ..….кг</a:t>
            </a:r>
            <a:endParaRPr lang="ru-RU" sz="3600" b="1" cap="none" spc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357166"/>
            <a:ext cx="12105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6000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00959" y="357166"/>
            <a:ext cx="78581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60 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3357562"/>
            <a:ext cx="12534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1069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72330" y="5500702"/>
            <a:ext cx="9541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00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57951" y="857232"/>
            <a:ext cx="135732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</a:t>
            </a:r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Какой пример лишний?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812 ∙ 346 =</a:t>
            </a:r>
          </a:p>
          <a:p>
            <a:r>
              <a:rPr lang="ru-RU" sz="4800" dirty="0" smtClean="0"/>
              <a:t>4521 ∙ 180 = </a:t>
            </a:r>
          </a:p>
          <a:p>
            <a:r>
              <a:rPr lang="ru-RU" sz="4800" dirty="0" smtClean="0"/>
              <a:t>327 ∙ 406 = </a:t>
            </a:r>
            <a:endParaRPr lang="ru-RU" sz="4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614 ∙ 208 = </a:t>
            </a:r>
          </a:p>
          <a:p>
            <a:r>
              <a:rPr lang="ru-RU" sz="4800" dirty="0" smtClean="0"/>
              <a:t>423 ∙ 27 =</a:t>
            </a:r>
          </a:p>
          <a:p>
            <a:r>
              <a:rPr lang="ru-RU" sz="4800" dirty="0" smtClean="0"/>
              <a:t>6769 ∙ 524 = </a:t>
            </a:r>
          </a:p>
          <a:p>
            <a:endParaRPr lang="ru-RU" sz="4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Закрепить умножение на трёхзначное число.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s://www.klassk-perm.ru/wp-content/uploads/2016/04/Komplekt-tablits-Matematika-4-klass-8-sht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7" t="12152" r="19148" b="58751"/>
          <a:stretch/>
        </p:blipFill>
        <p:spPr bwMode="auto">
          <a:xfrm>
            <a:off x="4067944" y="4068855"/>
            <a:ext cx="4463864" cy="209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20329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88640"/>
            <a:ext cx="8686800" cy="1152128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Алгоритм умножения на трёхзначное число</a:t>
            </a:r>
            <a:endParaRPr lang="ru-RU" dirty="0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0" y="1484784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Умножаем </a:t>
            </a:r>
            <a:r>
              <a:rPr lang="ru-RU" sz="32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первый множитель на </a:t>
            </a:r>
            <a:r>
              <a:rPr lang="ru-RU" sz="3200" b="1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число единиц. </a:t>
            </a:r>
            <a:endParaRPr lang="ru-RU" sz="3200" b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342900" indent="-342900"/>
            <a:r>
              <a:rPr lang="ru-RU" sz="3200" b="1" dirty="0" smtClean="0">
                <a:solidFill>
                  <a:srgbClr val="FF3300"/>
                </a:solidFill>
              </a:rPr>
              <a:t>      (</a:t>
            </a:r>
            <a:r>
              <a:rPr lang="ru-RU" sz="3200" b="1" dirty="0">
                <a:solidFill>
                  <a:srgbClr val="FF3300"/>
                </a:solidFill>
              </a:rPr>
              <a:t>Получаем первое </a:t>
            </a:r>
            <a:r>
              <a:rPr lang="ru-RU" sz="3200" b="1" dirty="0" smtClean="0">
                <a:solidFill>
                  <a:srgbClr val="FF3300"/>
                </a:solidFill>
              </a:rPr>
              <a:t>неполное произведение)</a:t>
            </a:r>
            <a:endParaRPr lang="ru-RU" sz="3200" b="1" dirty="0">
              <a:solidFill>
                <a:srgbClr val="FF3300"/>
              </a:solidFill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377" y="2636912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2Умножаем первый множитель </a:t>
            </a:r>
            <a:r>
              <a:rPr lang="ru-RU" sz="3200" b="1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число десятков. </a:t>
            </a:r>
            <a:endParaRPr lang="ru-RU" sz="3200" dirty="0" smtClean="0">
              <a:solidFill>
                <a:srgbClr val="008000"/>
              </a:solidFill>
            </a:endParaRPr>
          </a:p>
          <a:p>
            <a:r>
              <a:rPr lang="ru-RU" sz="3200" dirty="0" smtClean="0"/>
              <a:t>    </a:t>
            </a:r>
            <a:r>
              <a:rPr lang="ru-RU" sz="3200" dirty="0" smtClean="0">
                <a:solidFill>
                  <a:srgbClr val="FF0000"/>
                </a:solidFill>
              </a:rPr>
              <a:t> (</a:t>
            </a:r>
            <a:r>
              <a:rPr lang="ru-RU" sz="3200" b="1" dirty="0">
                <a:solidFill>
                  <a:srgbClr val="FF3300"/>
                </a:solidFill>
              </a:rPr>
              <a:t>Получаем второе </a:t>
            </a:r>
            <a:r>
              <a:rPr lang="ru-RU" sz="3200" b="1" dirty="0" smtClean="0">
                <a:solidFill>
                  <a:srgbClr val="FF3300"/>
                </a:solidFill>
              </a:rPr>
              <a:t>неполное </a:t>
            </a:r>
            <a:r>
              <a:rPr lang="ru-RU" sz="3200" b="1" dirty="0">
                <a:solidFill>
                  <a:srgbClr val="FF3300"/>
                </a:solidFill>
              </a:rPr>
              <a:t>произведение)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0" y="5214950"/>
            <a:ext cx="749593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</a:t>
            </a:r>
            <a:r>
              <a:rPr lang="ru-RU" sz="3200" b="1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Складываем </a:t>
            </a:r>
            <a:r>
              <a:rPr lang="ru-RU" sz="32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неполные произведения.</a:t>
            </a:r>
          </a:p>
          <a:p>
            <a:r>
              <a:rPr lang="ru-RU" sz="3200" dirty="0" smtClean="0"/>
              <a:t>     </a:t>
            </a:r>
            <a:r>
              <a:rPr lang="ru-RU" sz="3200" dirty="0">
                <a:solidFill>
                  <a:srgbClr val="FF0000"/>
                </a:solidFill>
              </a:rPr>
              <a:t>(</a:t>
            </a:r>
            <a:r>
              <a:rPr lang="ru-RU" sz="3200" b="1" dirty="0">
                <a:solidFill>
                  <a:srgbClr val="FF0000"/>
                </a:solidFill>
              </a:rPr>
              <a:t>Получаем </a:t>
            </a:r>
            <a:r>
              <a:rPr lang="ru-RU" sz="3200" b="1" dirty="0" smtClean="0">
                <a:solidFill>
                  <a:srgbClr val="FF3300"/>
                </a:solidFill>
              </a:rPr>
              <a:t>полное произведение)</a:t>
            </a:r>
            <a:endParaRPr lang="ru-RU" sz="3200" b="1" dirty="0">
              <a:solidFill>
                <a:srgbClr val="FF3300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0" y="3933056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3.Умножаем первый множитель на число сотен. </a:t>
            </a:r>
          </a:p>
          <a:p>
            <a:r>
              <a:rPr lang="ru-RU" sz="3200" dirty="0" smtClean="0"/>
              <a:t>    </a:t>
            </a:r>
            <a:r>
              <a:rPr lang="ru-RU" sz="3200" b="1" dirty="0" smtClean="0">
                <a:solidFill>
                  <a:srgbClr val="FF0000"/>
                </a:solidFill>
              </a:rPr>
              <a:t>(Получаем третье неполное произведение)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32131" y="5243783"/>
            <a:ext cx="19288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1231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  121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95934" y="5720837"/>
            <a:ext cx="327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Х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689321" y="6451748"/>
            <a:ext cx="121444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Пример</a:t>
            </a:r>
            <a:r>
              <a:rPr lang="ru-RU" dirty="0" smtClean="0"/>
              <a:t>ы с </a:t>
            </a:r>
            <a:r>
              <a:rPr lang="ru-RU" dirty="0" err="1" smtClean="0"/>
              <a:t>коментированием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812 ∙ 346 =</a:t>
            </a:r>
          </a:p>
          <a:p>
            <a:pPr>
              <a:buNone/>
            </a:pPr>
            <a:r>
              <a:rPr lang="ru-RU" sz="4800" dirty="0" smtClean="0"/>
              <a:t>4521 ∙ 180 = </a:t>
            </a:r>
          </a:p>
          <a:p>
            <a:pPr>
              <a:buNone/>
            </a:pPr>
            <a:r>
              <a:rPr lang="ru-RU" sz="4800" dirty="0" smtClean="0"/>
              <a:t>327 ∙ 406 = </a:t>
            </a:r>
            <a:endParaRPr lang="ru-RU" sz="4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614 ∙ 208 = </a:t>
            </a:r>
          </a:p>
          <a:p>
            <a:pPr>
              <a:buNone/>
            </a:pPr>
            <a:r>
              <a:rPr lang="ru-RU" sz="4800" dirty="0" smtClean="0"/>
              <a:t>6769 ∙ 524 = </a:t>
            </a:r>
          </a:p>
          <a:p>
            <a:endParaRPr lang="ru-RU" sz="4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953</TotalTime>
  <Words>376</Words>
  <Application>Microsoft Office PowerPoint</Application>
  <PresentationFormat>Экран (4:3)</PresentationFormat>
  <Paragraphs>94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Calibri</vt:lpstr>
      <vt:lpstr>Cambria Math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Бамбук</vt:lpstr>
      <vt:lpstr>Презентация PowerPoint</vt:lpstr>
      <vt:lpstr>Какой пример лишний?</vt:lpstr>
      <vt:lpstr>ЦЕЛИ УРОКА:</vt:lpstr>
      <vt:lpstr>Алгоритм умножения на трёхзначное число</vt:lpstr>
      <vt:lpstr>Примеры с коментированием</vt:lpstr>
      <vt:lpstr>Проверь!</vt:lpstr>
      <vt:lpstr>Презентация PowerPoint</vt:lpstr>
      <vt:lpstr>Самостоятельная работа</vt:lpstr>
      <vt:lpstr>Сколько прямоугольников на чертеже? </vt:lpstr>
      <vt:lpstr>Презентация PowerPoint</vt:lpstr>
      <vt:lpstr>Презентация PowerPoint</vt:lpstr>
      <vt:lpstr>Презентация PowerPoint</vt:lpstr>
      <vt:lpstr>Закончи предложение:</vt:lpstr>
      <vt:lpstr>Домашнее задание</vt:lpstr>
      <vt:lpstr>Шкала самооценки</vt:lpstr>
      <vt:lpstr>Подошел к концу урок, Прозвенел сейчас звонок, Вам девчонки и мальчишки- - Всем спасибо за урок!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 4 классе, УМК «Школа России» Тема:  «Письменное умножение на трёхзначное число».</dc:title>
  <dc:creator>ВИКА</dc:creator>
  <cp:lastModifiedBy>User</cp:lastModifiedBy>
  <cp:revision>104</cp:revision>
  <dcterms:created xsi:type="dcterms:W3CDTF">2012-04-22T16:29:42Z</dcterms:created>
  <dcterms:modified xsi:type="dcterms:W3CDTF">2023-05-10T07:18:04Z</dcterms:modified>
</cp:coreProperties>
</file>