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92" r:id="rId3"/>
    <p:sldId id="257" r:id="rId4"/>
    <p:sldId id="293" r:id="rId5"/>
    <p:sldId id="294" r:id="rId6"/>
    <p:sldId id="295" r:id="rId7"/>
    <p:sldId id="316" r:id="rId8"/>
    <p:sldId id="317" r:id="rId9"/>
    <p:sldId id="318" r:id="rId10"/>
    <p:sldId id="319" r:id="rId11"/>
    <p:sldId id="296" r:id="rId12"/>
    <p:sldId id="320" r:id="rId13"/>
    <p:sldId id="321" r:id="rId14"/>
    <p:sldId id="322" r:id="rId15"/>
    <p:sldId id="323" r:id="rId16"/>
    <p:sldId id="324" r:id="rId17"/>
    <p:sldId id="297" r:id="rId18"/>
    <p:sldId id="326" r:id="rId19"/>
    <p:sldId id="315"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50" d="100"/>
          <a:sy n="50" d="100"/>
        </p:scale>
        <p:origin x="-1267" y="-67"/>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CFA91460-1A2B-40E1-81ED-11E4974E010F}" type="datetimeFigureOut">
              <a:rPr lang="ru-RU" smtClean="0"/>
              <a:pPr/>
              <a:t>13.11.2023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AA36CEA-8C78-49B9-9140-B614978891B0}" type="slidenum">
              <a:rPr lang="ru-RU" smtClean="0"/>
              <a:pPr/>
              <a:t>‹#›</a:t>
            </a:fld>
            <a:endParaRPr lang="ru-RU"/>
          </a:p>
        </p:txBody>
      </p:sp>
    </p:spTree>
    <p:extLst>
      <p:ext uri="{BB962C8B-B14F-4D97-AF65-F5344CB8AC3E}">
        <p14:creationId xmlns:p14="http://schemas.microsoft.com/office/powerpoint/2010/main" xmlns="" val="25447145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FA91460-1A2B-40E1-81ED-11E4974E010F}" type="datetimeFigureOut">
              <a:rPr lang="ru-RU" smtClean="0"/>
              <a:pPr/>
              <a:t>13.11.2023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AA36CEA-8C78-49B9-9140-B614978891B0}" type="slidenum">
              <a:rPr lang="ru-RU" smtClean="0"/>
              <a:pPr/>
              <a:t>‹#›</a:t>
            </a:fld>
            <a:endParaRPr lang="ru-RU"/>
          </a:p>
        </p:txBody>
      </p:sp>
    </p:spTree>
    <p:extLst>
      <p:ext uri="{BB962C8B-B14F-4D97-AF65-F5344CB8AC3E}">
        <p14:creationId xmlns:p14="http://schemas.microsoft.com/office/powerpoint/2010/main" xmlns="" val="26393826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FA91460-1A2B-40E1-81ED-11E4974E010F}" type="datetimeFigureOut">
              <a:rPr lang="ru-RU" smtClean="0"/>
              <a:pPr/>
              <a:t>13.11.2023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AA36CEA-8C78-49B9-9140-B614978891B0}" type="slidenum">
              <a:rPr lang="ru-RU" smtClean="0"/>
              <a:pPr/>
              <a:t>‹#›</a:t>
            </a:fld>
            <a:endParaRPr lang="ru-RU"/>
          </a:p>
        </p:txBody>
      </p:sp>
    </p:spTree>
    <p:extLst>
      <p:ext uri="{BB962C8B-B14F-4D97-AF65-F5344CB8AC3E}">
        <p14:creationId xmlns:p14="http://schemas.microsoft.com/office/powerpoint/2010/main" xmlns="" val="5685437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FA91460-1A2B-40E1-81ED-11E4974E010F}" type="datetimeFigureOut">
              <a:rPr lang="ru-RU" smtClean="0"/>
              <a:pPr/>
              <a:t>13.11.2023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AA36CEA-8C78-49B9-9140-B614978891B0}" type="slidenum">
              <a:rPr lang="ru-RU" smtClean="0"/>
              <a:pPr/>
              <a:t>‹#›</a:t>
            </a:fld>
            <a:endParaRPr lang="ru-RU"/>
          </a:p>
        </p:txBody>
      </p:sp>
    </p:spTree>
    <p:extLst>
      <p:ext uri="{BB962C8B-B14F-4D97-AF65-F5344CB8AC3E}">
        <p14:creationId xmlns:p14="http://schemas.microsoft.com/office/powerpoint/2010/main" xmlns="" val="27962450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CFA91460-1A2B-40E1-81ED-11E4974E010F}" type="datetimeFigureOut">
              <a:rPr lang="ru-RU" smtClean="0"/>
              <a:pPr/>
              <a:t>13.11.2023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AA36CEA-8C78-49B9-9140-B614978891B0}" type="slidenum">
              <a:rPr lang="ru-RU" smtClean="0"/>
              <a:pPr/>
              <a:t>‹#›</a:t>
            </a:fld>
            <a:endParaRPr lang="ru-RU"/>
          </a:p>
        </p:txBody>
      </p:sp>
    </p:spTree>
    <p:extLst>
      <p:ext uri="{BB962C8B-B14F-4D97-AF65-F5344CB8AC3E}">
        <p14:creationId xmlns:p14="http://schemas.microsoft.com/office/powerpoint/2010/main" xmlns="" val="18408131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CFA91460-1A2B-40E1-81ED-11E4974E010F}" type="datetimeFigureOut">
              <a:rPr lang="ru-RU" smtClean="0"/>
              <a:pPr/>
              <a:t>13.11.2023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AA36CEA-8C78-49B9-9140-B614978891B0}" type="slidenum">
              <a:rPr lang="ru-RU" smtClean="0"/>
              <a:pPr/>
              <a:t>‹#›</a:t>
            </a:fld>
            <a:endParaRPr lang="ru-RU"/>
          </a:p>
        </p:txBody>
      </p:sp>
    </p:spTree>
    <p:extLst>
      <p:ext uri="{BB962C8B-B14F-4D97-AF65-F5344CB8AC3E}">
        <p14:creationId xmlns:p14="http://schemas.microsoft.com/office/powerpoint/2010/main" xmlns="" val="30115692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CFA91460-1A2B-40E1-81ED-11E4974E010F}" type="datetimeFigureOut">
              <a:rPr lang="ru-RU" smtClean="0"/>
              <a:pPr/>
              <a:t>13.11.2023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AA36CEA-8C78-49B9-9140-B614978891B0}" type="slidenum">
              <a:rPr lang="ru-RU" smtClean="0"/>
              <a:pPr/>
              <a:t>‹#›</a:t>
            </a:fld>
            <a:endParaRPr lang="ru-RU"/>
          </a:p>
        </p:txBody>
      </p:sp>
    </p:spTree>
    <p:extLst>
      <p:ext uri="{BB962C8B-B14F-4D97-AF65-F5344CB8AC3E}">
        <p14:creationId xmlns:p14="http://schemas.microsoft.com/office/powerpoint/2010/main" xmlns="" val="23540617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CFA91460-1A2B-40E1-81ED-11E4974E010F}" type="datetimeFigureOut">
              <a:rPr lang="ru-RU" smtClean="0"/>
              <a:pPr/>
              <a:t>13.11.2023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AA36CEA-8C78-49B9-9140-B614978891B0}" type="slidenum">
              <a:rPr lang="ru-RU" smtClean="0"/>
              <a:pPr/>
              <a:t>‹#›</a:t>
            </a:fld>
            <a:endParaRPr lang="ru-RU"/>
          </a:p>
        </p:txBody>
      </p:sp>
    </p:spTree>
    <p:extLst>
      <p:ext uri="{BB962C8B-B14F-4D97-AF65-F5344CB8AC3E}">
        <p14:creationId xmlns:p14="http://schemas.microsoft.com/office/powerpoint/2010/main" xmlns="" val="1646122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FA91460-1A2B-40E1-81ED-11E4974E010F}" type="datetimeFigureOut">
              <a:rPr lang="ru-RU" smtClean="0"/>
              <a:pPr/>
              <a:t>13.11.2023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AA36CEA-8C78-49B9-9140-B614978891B0}" type="slidenum">
              <a:rPr lang="ru-RU" smtClean="0"/>
              <a:pPr/>
              <a:t>‹#›</a:t>
            </a:fld>
            <a:endParaRPr lang="ru-RU"/>
          </a:p>
        </p:txBody>
      </p:sp>
    </p:spTree>
    <p:extLst>
      <p:ext uri="{BB962C8B-B14F-4D97-AF65-F5344CB8AC3E}">
        <p14:creationId xmlns:p14="http://schemas.microsoft.com/office/powerpoint/2010/main" xmlns="" val="42475945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CFA91460-1A2B-40E1-81ED-11E4974E010F}" type="datetimeFigureOut">
              <a:rPr lang="ru-RU" smtClean="0"/>
              <a:pPr/>
              <a:t>13.11.2023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AA36CEA-8C78-49B9-9140-B614978891B0}" type="slidenum">
              <a:rPr lang="ru-RU" smtClean="0"/>
              <a:pPr/>
              <a:t>‹#›</a:t>
            </a:fld>
            <a:endParaRPr lang="ru-RU"/>
          </a:p>
        </p:txBody>
      </p:sp>
    </p:spTree>
    <p:extLst>
      <p:ext uri="{BB962C8B-B14F-4D97-AF65-F5344CB8AC3E}">
        <p14:creationId xmlns:p14="http://schemas.microsoft.com/office/powerpoint/2010/main" xmlns="" val="36641074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CFA91460-1A2B-40E1-81ED-11E4974E010F}" type="datetimeFigureOut">
              <a:rPr lang="ru-RU" smtClean="0"/>
              <a:pPr/>
              <a:t>13.11.2023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AA36CEA-8C78-49B9-9140-B614978891B0}" type="slidenum">
              <a:rPr lang="ru-RU" smtClean="0"/>
              <a:pPr/>
              <a:t>‹#›</a:t>
            </a:fld>
            <a:endParaRPr lang="ru-RU"/>
          </a:p>
        </p:txBody>
      </p:sp>
    </p:spTree>
    <p:extLst>
      <p:ext uri="{BB962C8B-B14F-4D97-AF65-F5344CB8AC3E}">
        <p14:creationId xmlns:p14="http://schemas.microsoft.com/office/powerpoint/2010/main" xmlns="" val="7851292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A91460-1A2B-40E1-81ED-11E4974E010F}" type="datetimeFigureOut">
              <a:rPr lang="ru-RU" smtClean="0"/>
              <a:pPr/>
              <a:t>13.11.2023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A36CEA-8C78-49B9-9140-B614978891B0}" type="slidenum">
              <a:rPr lang="ru-RU" smtClean="0"/>
              <a:pPr/>
              <a:t>‹#›</a:t>
            </a:fld>
            <a:endParaRPr lang="ru-RU"/>
          </a:p>
        </p:txBody>
      </p:sp>
    </p:spTree>
    <p:extLst>
      <p:ext uri="{BB962C8B-B14F-4D97-AF65-F5344CB8AC3E}">
        <p14:creationId xmlns:p14="http://schemas.microsoft.com/office/powerpoint/2010/main" xmlns="" val="38543047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85720" y="2780928"/>
            <a:ext cx="8572560" cy="2005394"/>
          </a:xfrm>
        </p:spPr>
        <p:txBody>
          <a:bodyPr>
            <a:normAutofit fontScale="90000"/>
          </a:bodyPr>
          <a:lstStyle/>
          <a:p>
            <a:r>
              <a:rPr lang="ru-RU" b="1" dirty="0" smtClean="0"/>
              <a:t>Тренер, который смог. </a:t>
            </a:r>
            <a:br>
              <a:rPr lang="ru-RU" b="1" dirty="0" smtClean="0"/>
            </a:br>
            <a:r>
              <a:rPr lang="ru-RU" b="1" dirty="0" smtClean="0"/>
              <a:t>Уроки </a:t>
            </a:r>
            <a:r>
              <a:rPr lang="ru-RU" b="1" dirty="0" err="1" smtClean="0"/>
              <a:t>фандрайзинга</a:t>
            </a:r>
            <a:r>
              <a:rPr lang="ru-RU" b="1" dirty="0" smtClean="0"/>
              <a:t>.                </a:t>
            </a:r>
            <a:br>
              <a:rPr lang="ru-RU" b="1" dirty="0" smtClean="0"/>
            </a:br>
            <a:r>
              <a:rPr lang="ru-RU" b="1" dirty="0" smtClean="0"/>
              <a:t> Урок 1</a:t>
            </a:r>
            <a:endParaRPr lang="ru-RU" b="1" dirty="0"/>
          </a:p>
        </p:txBody>
      </p:sp>
      <p:sp>
        <p:nvSpPr>
          <p:cNvPr id="3" name="Подзаголовок 2"/>
          <p:cNvSpPr>
            <a:spLocks noGrp="1"/>
          </p:cNvSpPr>
          <p:nvPr>
            <p:ph type="subTitle" idx="1"/>
          </p:nvPr>
        </p:nvSpPr>
        <p:spPr>
          <a:xfrm>
            <a:off x="1371600" y="5157192"/>
            <a:ext cx="6400800" cy="1008112"/>
          </a:xfrm>
        </p:spPr>
        <p:txBody>
          <a:bodyPr>
            <a:noAutofit/>
          </a:bodyPr>
          <a:lstStyle/>
          <a:p>
            <a:r>
              <a:rPr lang="ru-RU" sz="2000" b="1" dirty="0" smtClean="0"/>
              <a:t>Настоящее руководство написано тренером преподавателем МАУДО ЦДО М.Ю. Черновым</a:t>
            </a:r>
          </a:p>
          <a:p>
            <a:r>
              <a:rPr lang="ru-RU" sz="2000" b="1" dirty="0" smtClean="0"/>
              <a:t>Ноябрь 2023 </a:t>
            </a:r>
            <a:endParaRPr lang="ru-RU" sz="2000" b="1" dirty="0"/>
          </a:p>
        </p:txBody>
      </p:sp>
      <p:pic>
        <p:nvPicPr>
          <p:cNvPr id="7" name="Picture 10" descr="C:\Users\User\Desktop\Использование соц. сетей для внтрисекционной работы\logo.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785786" y="357166"/>
            <a:ext cx="7653337" cy="1811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5739109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511288"/>
          </a:xfrm>
        </p:spPr>
        <p:txBody>
          <a:bodyPr>
            <a:normAutofit fontScale="90000"/>
          </a:bodyPr>
          <a:lstStyle/>
          <a:p>
            <a:r>
              <a:rPr lang="ru-RU" sz="2700" b="1" dirty="0" smtClean="0"/>
              <a:t>Принцип №5</a:t>
            </a:r>
            <a:br>
              <a:rPr lang="ru-RU" sz="2700" b="1" dirty="0" smtClean="0"/>
            </a:br>
            <a:r>
              <a:rPr lang="ru-RU" sz="2700" b="1" dirty="0" smtClean="0"/>
              <a:t> Дают не организациям, а людям. Он во многом относится к тем, кто только начинает свой </a:t>
            </a:r>
            <a:r>
              <a:rPr lang="ru-RU" sz="2700" b="1" dirty="0" err="1" smtClean="0"/>
              <a:t>фандрайзинг</a:t>
            </a:r>
            <a:r>
              <a:rPr lang="ru-RU" sz="2700" b="1" dirty="0" smtClean="0"/>
              <a:t>.</a:t>
            </a:r>
            <a:r>
              <a:rPr lang="ru-RU" b="1" dirty="0" smtClean="0"/>
              <a:t/>
            </a:r>
            <a:br>
              <a:rPr lang="ru-RU" b="1" dirty="0" smtClean="0"/>
            </a:br>
            <a:endParaRPr lang="ru-RU" dirty="0"/>
          </a:p>
        </p:txBody>
      </p:sp>
      <p:sp>
        <p:nvSpPr>
          <p:cNvPr id="3" name="Содержимое 2"/>
          <p:cNvSpPr>
            <a:spLocks noGrp="1"/>
          </p:cNvSpPr>
          <p:nvPr>
            <p:ph idx="1"/>
          </p:nvPr>
        </p:nvSpPr>
        <p:spPr>
          <a:xfrm>
            <a:off x="457200" y="1500174"/>
            <a:ext cx="8229600" cy="5357826"/>
          </a:xfrm>
        </p:spPr>
        <p:txBody>
          <a:bodyPr>
            <a:normAutofit fontScale="62500" lnSpcReduction="20000"/>
          </a:bodyPr>
          <a:lstStyle/>
          <a:p>
            <a:r>
              <a:rPr lang="ru-RU" dirty="0" smtClean="0"/>
              <a:t>Если ваша организация не знакома людям, в информационном пространстве о ней ничего нет, а еще бывает так: организация не знакома, да еще и тема не знакома. Очень много сейчас новых тем, новых проблем, новых болезней появляется новая информация. И сразу просить деньги от имени организации очень сложно. На первый план выходит человек. выходит его личность.</a:t>
            </a:r>
          </a:p>
          <a:p>
            <a:r>
              <a:rPr lang="ru-RU" dirty="0" err="1" smtClean="0"/>
              <a:t>Сначало</a:t>
            </a:r>
            <a:r>
              <a:rPr lang="ru-RU" dirty="0" smtClean="0"/>
              <a:t> выстраиваем отношения между человеком (потенциальным донором) и вами. И со временем нужно сделать так, что бы ваш </a:t>
            </a:r>
            <a:r>
              <a:rPr lang="ru-RU" dirty="0" err="1" smtClean="0"/>
              <a:t>брэнд</a:t>
            </a:r>
            <a:r>
              <a:rPr lang="ru-RU" dirty="0" smtClean="0"/>
              <a:t>, ваше название людям о чем то говорило. очень часто </a:t>
            </a:r>
            <a:r>
              <a:rPr lang="ru-RU" dirty="0" err="1" smtClean="0"/>
              <a:t>фандрайзингом</a:t>
            </a:r>
            <a:r>
              <a:rPr lang="ru-RU" dirty="0" smtClean="0"/>
              <a:t> занимаются руководители. Потом по мере роста организации руководителю становится некогда заниматься только </a:t>
            </a:r>
            <a:r>
              <a:rPr lang="ru-RU" dirty="0" err="1" smtClean="0"/>
              <a:t>фандрайзингом</a:t>
            </a:r>
            <a:r>
              <a:rPr lang="ru-RU" dirty="0" smtClean="0"/>
              <a:t>. </a:t>
            </a:r>
          </a:p>
          <a:p>
            <a:r>
              <a:rPr lang="ru-RU" dirty="0" smtClean="0"/>
              <a:t>Он хочет это кому то передать, и вот тут начинаются проблемы, потому что доноры думают, ой куда то исчез этот человек, исчез этот лидер НКО и подожду кА я и посмотрю как они будут жить без него, а на самом деле просто произошла смена </a:t>
            </a:r>
            <a:r>
              <a:rPr lang="ru-RU" dirty="0" err="1" smtClean="0"/>
              <a:t>персоналей</a:t>
            </a:r>
            <a:r>
              <a:rPr lang="ru-RU" dirty="0" smtClean="0"/>
              <a:t>. Поэтому не пренебрегайте качеством связей, качеством отношений. Человек, представитель организации и донор. Помните, что вам нужно отстраивать свое присутствие как организации. </a:t>
            </a:r>
          </a:p>
          <a:p>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354162"/>
          </a:xfrm>
        </p:spPr>
        <p:txBody>
          <a:bodyPr>
            <a:normAutofit/>
          </a:bodyPr>
          <a:lstStyle/>
          <a:p>
            <a:r>
              <a:rPr lang="ru-RU" sz="2400" b="1" dirty="0" smtClean="0"/>
              <a:t>Принцип №6</a:t>
            </a:r>
            <a:br>
              <a:rPr lang="ru-RU" sz="2400" b="1" dirty="0" smtClean="0"/>
            </a:br>
            <a:r>
              <a:rPr lang="ru-RU" sz="2400" b="1" dirty="0" smtClean="0"/>
              <a:t> завтра начинается сегодня или спираль успеха</a:t>
            </a:r>
            <a:endParaRPr lang="ru-RU" sz="2400" dirty="0"/>
          </a:p>
        </p:txBody>
      </p:sp>
      <p:sp>
        <p:nvSpPr>
          <p:cNvPr id="3" name="Объект 2"/>
          <p:cNvSpPr>
            <a:spLocks noGrp="1"/>
          </p:cNvSpPr>
          <p:nvPr>
            <p:ph idx="1"/>
          </p:nvPr>
        </p:nvSpPr>
        <p:spPr>
          <a:xfrm>
            <a:off x="457200" y="1785926"/>
            <a:ext cx="8229600" cy="4572032"/>
          </a:xfrm>
        </p:spPr>
        <p:txBody>
          <a:bodyPr>
            <a:normAutofit fontScale="70000" lnSpcReduction="20000"/>
          </a:bodyPr>
          <a:lstStyle/>
          <a:p>
            <a:r>
              <a:rPr lang="ru-RU" dirty="0" smtClean="0"/>
              <a:t>Все в нашей жизни циклично. Циклы могут быть разные.. Каждый раз мы либо поднимаемся по этой спирали успеха, либо мы шагаем на месте, а может и опускаемся вниз. Каждый раз когда у нас есть момент завершения проекта, или подходит какой либо период завершения отношений</a:t>
            </a:r>
          </a:p>
          <a:p>
            <a:r>
              <a:rPr lang="ru-RU" dirty="0" smtClean="0"/>
              <a:t> Давайте относиться к этому как к промежуточной остановке. Каждый раз мы делаем шажок по этой спирали, либо говорим себе: закончился проект, мы поблагодарим доноров и давайте выйдем на новые отношения (попросим чуть больше денег, предложим другую тему для финансирования, пригласим этих доноров на мероприятие). </a:t>
            </a:r>
          </a:p>
          <a:p>
            <a:r>
              <a:rPr lang="ru-RU" dirty="0" smtClean="0"/>
              <a:t>По спирали надо подниматься, даже если возвращаемся в одну и туже точку</a:t>
            </a:r>
          </a:p>
          <a:p>
            <a:endParaRPr lang="ru-RU" dirty="0" smtClean="0"/>
          </a:p>
          <a:p>
            <a:endParaRPr lang="ru-RU" dirty="0" smtClean="0"/>
          </a:p>
          <a:p>
            <a:endParaRPr lang="ru-RU" dirty="0"/>
          </a:p>
        </p:txBody>
      </p:sp>
    </p:spTree>
    <p:extLst>
      <p:ext uri="{BB962C8B-B14F-4D97-AF65-F5344CB8AC3E}">
        <p14:creationId xmlns:p14="http://schemas.microsoft.com/office/powerpoint/2010/main" xmlns="" val="42292131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b="1" dirty="0" smtClean="0"/>
              <a:t>Принцип №7</a:t>
            </a:r>
            <a:br>
              <a:rPr lang="ru-RU" sz="2400" b="1" dirty="0" smtClean="0"/>
            </a:br>
            <a:r>
              <a:rPr lang="ru-RU" sz="2400" b="1" dirty="0" smtClean="0"/>
              <a:t> Будьте щедрыми на благодарность</a:t>
            </a:r>
            <a:endParaRPr lang="ru-RU" sz="2400" dirty="0"/>
          </a:p>
        </p:txBody>
      </p:sp>
      <p:sp>
        <p:nvSpPr>
          <p:cNvPr id="3" name="Содержимое 2"/>
          <p:cNvSpPr>
            <a:spLocks noGrp="1"/>
          </p:cNvSpPr>
          <p:nvPr>
            <p:ph idx="1"/>
          </p:nvPr>
        </p:nvSpPr>
        <p:spPr>
          <a:xfrm>
            <a:off x="457200" y="1600200"/>
            <a:ext cx="8229600" cy="4900634"/>
          </a:xfrm>
        </p:spPr>
        <p:txBody>
          <a:bodyPr>
            <a:normAutofit fontScale="70000" lnSpcReduction="20000"/>
          </a:bodyPr>
          <a:lstStyle/>
          <a:p>
            <a:r>
              <a:rPr lang="ru-RU" dirty="0" smtClean="0"/>
              <a:t>Культура благодарения у вас должна быть. Сразу скажу, что не считается достаточным отбивка спасибо, которую получает человек, совершивший пожертвование через кнопку помочь на сайте. Это уже по умолчанию, причем эта благодарность должна прилетать достаточно быстро.</a:t>
            </a:r>
          </a:p>
          <a:p>
            <a:r>
              <a:rPr lang="ru-RU" dirty="0" smtClean="0"/>
              <a:t> Благодарите донора за то что уделил вам время, благодарите друг друга за то что вы в чем то друг другу помогли.</a:t>
            </a:r>
          </a:p>
          <a:p>
            <a:r>
              <a:rPr lang="ru-RU" dirty="0" smtClean="0"/>
              <a:t>Благодарите за то, что даже вам отказали, но при этом вы познакомились.</a:t>
            </a:r>
          </a:p>
          <a:p>
            <a:r>
              <a:rPr lang="ru-RU" dirty="0" smtClean="0"/>
              <a:t> Когда у вас есть культура благодарения, донор это считывает и всегда и всем приятно иметь отношения с теми, кто уделяет внимание эмоциям. </a:t>
            </a:r>
          </a:p>
          <a:p>
            <a:r>
              <a:rPr lang="ru-RU" dirty="0" smtClean="0"/>
              <a:t>Доноры-те же люди, доноры так же чувствительны к появлению человеческих чувств и отношений. Выстраивайте отношения, потому, что вы собираете людей. Вот мы с чего начали, к тому и вернулись.</a:t>
            </a:r>
          </a:p>
          <a:p>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Треугольник позиционирования</a:t>
            </a:r>
            <a:endParaRPr lang="ru-RU" dirty="0"/>
          </a:p>
        </p:txBody>
      </p:sp>
      <p:sp>
        <p:nvSpPr>
          <p:cNvPr id="3" name="Содержимое 2"/>
          <p:cNvSpPr>
            <a:spLocks noGrp="1"/>
          </p:cNvSpPr>
          <p:nvPr>
            <p:ph idx="1"/>
          </p:nvPr>
        </p:nvSpPr>
        <p:spPr>
          <a:xfrm>
            <a:off x="457200" y="1285860"/>
            <a:ext cx="8229600" cy="4840303"/>
          </a:xfrm>
        </p:spPr>
        <p:txBody>
          <a:bodyPr>
            <a:normAutofit fontScale="92500" lnSpcReduction="20000"/>
          </a:bodyPr>
          <a:lstStyle/>
          <a:p>
            <a:r>
              <a:rPr lang="ru-RU" b="1" dirty="0" smtClean="0"/>
              <a:t>                       </a:t>
            </a:r>
            <a:r>
              <a:rPr lang="ru-RU" b="1" dirty="0" err="1" smtClean="0"/>
              <a:t>Благополучатель</a:t>
            </a:r>
            <a:endParaRPr lang="ru-RU" b="1" dirty="0" smtClean="0"/>
          </a:p>
          <a:p>
            <a:endParaRPr lang="ru-RU" b="1" dirty="0" smtClean="0"/>
          </a:p>
          <a:p>
            <a:endParaRPr lang="ru-RU" b="1" dirty="0" smtClean="0"/>
          </a:p>
          <a:p>
            <a:pPr>
              <a:buNone/>
            </a:pPr>
            <a:r>
              <a:rPr lang="ru-RU" b="1" dirty="0" smtClean="0"/>
              <a:t>                     </a:t>
            </a:r>
          </a:p>
          <a:p>
            <a:pPr>
              <a:buNone/>
            </a:pPr>
            <a:endParaRPr lang="ru-RU" b="1" dirty="0" smtClean="0"/>
          </a:p>
          <a:p>
            <a:pPr>
              <a:buNone/>
            </a:pPr>
            <a:endParaRPr lang="ru-RU" b="1" dirty="0" smtClean="0"/>
          </a:p>
          <a:p>
            <a:pPr>
              <a:buNone/>
            </a:pPr>
            <a:r>
              <a:rPr lang="ru-RU" b="1" dirty="0" smtClean="0"/>
              <a:t>                  </a:t>
            </a:r>
          </a:p>
          <a:p>
            <a:pPr>
              <a:buNone/>
            </a:pPr>
            <a:r>
              <a:rPr lang="ru-RU" sz="4000" b="1" dirty="0" smtClean="0"/>
              <a:t>                </a:t>
            </a:r>
          </a:p>
          <a:p>
            <a:pPr>
              <a:buNone/>
            </a:pPr>
            <a:r>
              <a:rPr lang="ru-RU" sz="2600" b="1" dirty="0" smtClean="0"/>
              <a:t>НКО                          +                                          Донор </a:t>
            </a:r>
          </a:p>
          <a:p>
            <a:pPr>
              <a:buNone/>
            </a:pPr>
            <a:r>
              <a:rPr lang="ru-RU" sz="2600" b="1" dirty="0" smtClean="0"/>
              <a:t>может помочь потому что                   имеет ресурсы и активы</a:t>
            </a:r>
            <a:endParaRPr lang="ru-RU" sz="2600" b="1" dirty="0"/>
          </a:p>
        </p:txBody>
      </p:sp>
      <p:cxnSp>
        <p:nvCxnSpPr>
          <p:cNvPr id="5" name="Прямая соединительная линия 4"/>
          <p:cNvCxnSpPr/>
          <p:nvPr/>
        </p:nvCxnSpPr>
        <p:spPr>
          <a:xfrm rot="5400000">
            <a:off x="4429124" y="6786586"/>
            <a:ext cx="4214842" cy="3500462"/>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Прямая со стрелкой 6"/>
          <p:cNvCxnSpPr/>
          <p:nvPr/>
        </p:nvCxnSpPr>
        <p:spPr>
          <a:xfrm>
            <a:off x="4714876" y="1928802"/>
            <a:ext cx="3929090" cy="38576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Прямая со стрелкой 11"/>
          <p:cNvCxnSpPr/>
          <p:nvPr/>
        </p:nvCxnSpPr>
        <p:spPr>
          <a:xfrm rot="5400000">
            <a:off x="1250133" y="2178835"/>
            <a:ext cx="3643338" cy="30003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Прямая соединительная линия 13"/>
          <p:cNvCxnSpPr/>
          <p:nvPr/>
        </p:nvCxnSpPr>
        <p:spPr>
          <a:xfrm>
            <a:off x="2071670" y="5715016"/>
            <a:ext cx="6858048" cy="71438"/>
          </a:xfrm>
          <a:prstGeom prst="line">
            <a:avLst/>
          </a:prstGeom>
        </p:spPr>
        <p:style>
          <a:lnRef idx="1">
            <a:schemeClr val="accent1"/>
          </a:lnRef>
          <a:fillRef idx="0">
            <a:schemeClr val="accent1"/>
          </a:fillRef>
          <a:effectRef idx="0">
            <a:schemeClr val="accent1"/>
          </a:effectRef>
          <a:fontRef idx="minor">
            <a:schemeClr val="tx1"/>
          </a:fontRef>
        </p:style>
      </p:cxnSp>
      <p:sp>
        <p:nvSpPr>
          <p:cNvPr id="15" name="Стрелка вверх 14"/>
          <p:cNvSpPr/>
          <p:nvPr/>
        </p:nvSpPr>
        <p:spPr>
          <a:xfrm>
            <a:off x="1428728" y="1571612"/>
            <a:ext cx="928694" cy="3714776"/>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Стрелка вверх 15"/>
          <p:cNvSpPr/>
          <p:nvPr/>
        </p:nvSpPr>
        <p:spPr>
          <a:xfrm>
            <a:off x="6858016" y="1571612"/>
            <a:ext cx="928694" cy="364333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Выноска с четырьмя стрелками 16"/>
          <p:cNvSpPr/>
          <p:nvPr/>
        </p:nvSpPr>
        <p:spPr>
          <a:xfrm>
            <a:off x="4857752" y="5500702"/>
            <a:ext cx="45719" cy="45719"/>
          </a:xfrm>
          <a:prstGeom prst="quad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Треугольник позиционирования</a:t>
            </a:r>
            <a:endParaRPr lang="ru-RU" dirty="0"/>
          </a:p>
        </p:txBody>
      </p:sp>
      <p:sp>
        <p:nvSpPr>
          <p:cNvPr id="3" name="Содержимое 2"/>
          <p:cNvSpPr>
            <a:spLocks noGrp="1"/>
          </p:cNvSpPr>
          <p:nvPr>
            <p:ph idx="1"/>
          </p:nvPr>
        </p:nvSpPr>
        <p:spPr/>
        <p:txBody>
          <a:bodyPr>
            <a:normAutofit fontScale="85000" lnSpcReduction="10000"/>
          </a:bodyPr>
          <a:lstStyle/>
          <a:p>
            <a:r>
              <a:rPr lang="ru-RU" dirty="0" smtClean="0"/>
              <a:t>Треугольник, в верхнем углу это всегда </a:t>
            </a:r>
            <a:r>
              <a:rPr lang="ru-RU" dirty="0" err="1" smtClean="0"/>
              <a:t>благополучатель</a:t>
            </a:r>
            <a:r>
              <a:rPr lang="ru-RU" dirty="0" smtClean="0"/>
              <a:t>. (эти люди, или та социальная задача которая перед нами стоит). </a:t>
            </a:r>
          </a:p>
          <a:p>
            <a:r>
              <a:rPr lang="ru-RU" dirty="0" smtClean="0"/>
              <a:t>В левом, нижнем углу Мы – это не </a:t>
            </a:r>
            <a:r>
              <a:rPr lang="ru-RU" dirty="0" err="1" smtClean="0"/>
              <a:t>благополучатель</a:t>
            </a:r>
            <a:r>
              <a:rPr lang="ru-RU" dirty="0" smtClean="0"/>
              <a:t>, мы все сотрудники организации, у которой есть ресурсы для решения проблемы (знаем проблему</a:t>
            </a:r>
            <a:r>
              <a:rPr lang="ru-RU" dirty="0" smtClean="0"/>
              <a:t>, есть </a:t>
            </a:r>
            <a:r>
              <a:rPr lang="ru-RU" dirty="0" smtClean="0"/>
              <a:t>доверие </a:t>
            </a:r>
            <a:r>
              <a:rPr lang="ru-RU" dirty="0" err="1" smtClean="0"/>
              <a:t>благополучателей</a:t>
            </a:r>
            <a:r>
              <a:rPr lang="ru-RU" dirty="0" smtClean="0"/>
              <a:t> и донора, </a:t>
            </a:r>
            <a:r>
              <a:rPr lang="ru-RU" dirty="0" smtClean="0"/>
              <a:t>есть </a:t>
            </a:r>
            <a:r>
              <a:rPr lang="ru-RU" dirty="0" smtClean="0"/>
              <a:t>методики, есть технологии…).</a:t>
            </a:r>
          </a:p>
          <a:p>
            <a:r>
              <a:rPr lang="ru-RU" dirty="0" smtClean="0"/>
              <a:t>В правом </a:t>
            </a:r>
            <a:r>
              <a:rPr lang="ru-RU" dirty="0" smtClean="0"/>
              <a:t>нижнем </a:t>
            </a:r>
            <a:r>
              <a:rPr lang="ru-RU" dirty="0" smtClean="0"/>
              <a:t>углу  У него есть деньги, время, связи, профессиональные навыки…(нам этого не хватает).</a:t>
            </a:r>
          </a:p>
          <a:p>
            <a:endParaRPr lang="ru-RU" dirty="0" smtClean="0"/>
          </a:p>
          <a:p>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Треугольник позиционирования</a:t>
            </a:r>
            <a:endParaRPr lang="ru-RU" dirty="0"/>
          </a:p>
        </p:txBody>
      </p:sp>
      <p:sp>
        <p:nvSpPr>
          <p:cNvPr id="3" name="Содержимое 2"/>
          <p:cNvSpPr>
            <a:spLocks noGrp="1"/>
          </p:cNvSpPr>
          <p:nvPr>
            <p:ph idx="1"/>
          </p:nvPr>
        </p:nvSpPr>
        <p:spPr/>
        <p:txBody>
          <a:bodyPr>
            <a:normAutofit fontScale="70000" lnSpcReduction="20000"/>
          </a:bodyPr>
          <a:lstStyle/>
          <a:p>
            <a:r>
              <a:rPr lang="ru-RU" sz="3400" dirty="0" smtClean="0"/>
              <a:t>Это в </a:t>
            </a:r>
            <a:r>
              <a:rPr lang="ru-RU" sz="3400" dirty="0" smtClean="0"/>
              <a:t>сегодняшней </a:t>
            </a:r>
            <a:r>
              <a:rPr lang="ru-RU" sz="3400" dirty="0" smtClean="0"/>
              <a:t>встрече самая </a:t>
            </a:r>
            <a:r>
              <a:rPr lang="ru-RU" sz="3400" dirty="0" err="1" smtClean="0"/>
              <a:t>практикообразующая</a:t>
            </a:r>
            <a:r>
              <a:rPr lang="ru-RU" sz="3400" dirty="0" smtClean="0"/>
              <a:t> информация. Когда я говорил, не попросишь, не дадут. Очень многие стесняются просить. Это такая профессиональная трудность у </a:t>
            </a:r>
            <a:r>
              <a:rPr lang="ru-RU" sz="3400" dirty="0" err="1" smtClean="0"/>
              <a:t>фандрайзеров</a:t>
            </a:r>
            <a:r>
              <a:rPr lang="ru-RU" sz="3400" dirty="0" smtClean="0"/>
              <a:t>. Давайте посмотрим на этот треугольник позиционирования. Он специально создан, что бы вы могли чувствовать себя более комфортно когда вы кого то о чем то хотите попросить, но </a:t>
            </a:r>
            <a:r>
              <a:rPr lang="ru-RU" sz="3400" dirty="0" smtClean="0"/>
              <a:t>не умеете</a:t>
            </a:r>
            <a:r>
              <a:rPr lang="ru-RU" sz="3400" dirty="0" smtClean="0"/>
              <a:t>. </a:t>
            </a:r>
          </a:p>
          <a:p>
            <a:r>
              <a:rPr lang="ru-RU" sz="3400" dirty="0" smtClean="0"/>
              <a:t>В этой картинке самый главный знак это знак плюса. Приходить делать вместе, ради </a:t>
            </a:r>
            <a:r>
              <a:rPr lang="ru-RU" sz="3400" dirty="0" err="1" smtClean="0"/>
              <a:t>благополучателей</a:t>
            </a:r>
            <a:r>
              <a:rPr lang="ru-RU" sz="3400" dirty="0" smtClean="0"/>
              <a:t>. Мы уже вкладываем, вкладывайте тоже. вот это позиционирование вам поможет чувствовать себя гораздо увереннее, когда вы кому то озвучиваете, что денег на проект не хватает. Их не хватает не вам, а на проект. </a:t>
            </a:r>
          </a:p>
          <a:p>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214282" y="2357431"/>
            <a:ext cx="8572560" cy="4214842"/>
          </a:xfrm>
        </p:spPr>
        <p:txBody>
          <a:bodyPr>
            <a:normAutofit fontScale="92500" lnSpcReduction="10000"/>
          </a:bodyPr>
          <a:lstStyle/>
          <a:p>
            <a:r>
              <a:rPr lang="ru-RU" dirty="0" smtClean="0"/>
              <a:t>Во первых проанализируйте какие принципы у вас работают, работают ли они хорошо, а о чем вы не думали вообще. Принципы </a:t>
            </a:r>
            <a:r>
              <a:rPr lang="ru-RU" dirty="0" err="1" smtClean="0"/>
              <a:t>фандрайзинга</a:t>
            </a:r>
            <a:r>
              <a:rPr lang="ru-RU" dirty="0" smtClean="0"/>
              <a:t> основаны на том, что вы смотрите на себя не с нутрии а с наружи. </a:t>
            </a:r>
            <a:r>
              <a:rPr lang="ru-RU" dirty="0" err="1" smtClean="0"/>
              <a:t>Фандрайзеры</a:t>
            </a:r>
            <a:r>
              <a:rPr lang="ru-RU" dirty="0" smtClean="0"/>
              <a:t>, это те люди, которые работают с людьми за пределами организации. Тогда много становится понятным в этих принципах. Поговорите об этом, </a:t>
            </a:r>
            <a:r>
              <a:rPr lang="ru-RU" dirty="0" smtClean="0"/>
              <a:t>по рассуждайте. И примите какие </a:t>
            </a:r>
            <a:r>
              <a:rPr lang="ru-RU" dirty="0" smtClean="0"/>
              <a:t>то решения, что вам нужно улучшить.</a:t>
            </a:r>
          </a:p>
          <a:p>
            <a:endParaRPr lang="ru-RU" dirty="0"/>
          </a:p>
        </p:txBody>
      </p:sp>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642910" y="175820"/>
            <a:ext cx="7286676" cy="182441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506290"/>
          </a:xfrm>
        </p:spPr>
        <p:txBody>
          <a:bodyPr>
            <a:normAutofit/>
          </a:bodyPr>
          <a:lstStyle/>
          <a:p>
            <a:r>
              <a:rPr lang="ru-RU" dirty="0"/>
              <a:t/>
            </a:r>
            <a:br>
              <a:rPr lang="ru-RU" dirty="0"/>
            </a:br>
            <a:endParaRPr lang="ru-RU"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928662" y="3571876"/>
            <a:ext cx="7488832" cy="25003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Прямоугольник 4"/>
          <p:cNvSpPr/>
          <p:nvPr/>
        </p:nvSpPr>
        <p:spPr>
          <a:xfrm>
            <a:off x="285720" y="428604"/>
            <a:ext cx="8572560" cy="2862322"/>
          </a:xfrm>
          <a:prstGeom prst="rect">
            <a:avLst/>
          </a:prstGeom>
        </p:spPr>
        <p:txBody>
          <a:bodyPr wrap="square">
            <a:spAutoFit/>
          </a:bodyPr>
          <a:lstStyle/>
          <a:p>
            <a:r>
              <a:rPr lang="ru-RU" sz="2000" dirty="0" smtClean="0"/>
              <a:t>Второе домашнее задание. Составьте список ресурсов, которые есть в вашей организации. Это придаст вам смелости и уверенности. Вы уже что то вложили. и вы приглашаете партнера прийти к вам с его ресурсами, что бы помочь кому то третьему. Не переусердствуйте в том чтобы говорить что мы такие в себе уверенные, у нас все есть. Тогда останется донору сказать, ну продолжайте в том же духе.. Транслируйте идею вместе. Транслируйте идею партнерства.</a:t>
            </a:r>
          </a:p>
          <a:p>
            <a:r>
              <a:rPr lang="ru-RU" sz="2000" dirty="0" smtClean="0"/>
              <a:t>я желаю вам успеха. На следующем уроке мы поговорим об инструментах и мотивации донора. Всего хорошего. </a:t>
            </a:r>
          </a:p>
        </p:txBody>
      </p:sp>
    </p:spTree>
    <p:extLst>
      <p:ext uri="{BB962C8B-B14F-4D97-AF65-F5344CB8AC3E}">
        <p14:creationId xmlns:p14="http://schemas.microsoft.com/office/powerpoint/2010/main" xmlns="" val="12819152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400" dirty="0" smtClean="0"/>
              <a:t>На следующей встрече  мы посмотрим как благодаря определенным инструментам привлекать финансирование.</a:t>
            </a:r>
            <a:br>
              <a:rPr lang="ru-RU" sz="2400" dirty="0" smtClean="0"/>
            </a:br>
            <a:endParaRPr lang="ru-RU" sz="2400" dirty="0"/>
          </a:p>
        </p:txBody>
      </p:sp>
      <p:pic>
        <p:nvPicPr>
          <p:cNvPr id="4" name="Объект 3" descr="3425.jpg"/>
          <p:cNvPicPr>
            <a:picLocks noGrp="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899592" y="1484784"/>
            <a:ext cx="7560840" cy="4608511"/>
          </a:xfrm>
          <a:prstGeom prst="rect">
            <a:avLst/>
          </a:prstGeom>
          <a:noFill/>
          <a:ln>
            <a:noFill/>
          </a:ln>
        </p:spPr>
      </p:pic>
    </p:spTree>
    <p:extLst>
      <p:ext uri="{BB962C8B-B14F-4D97-AF65-F5344CB8AC3E}">
        <p14:creationId xmlns:p14="http://schemas.microsoft.com/office/powerpoint/2010/main" xmlns="" val="12163739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t>
            </a:r>
            <a:r>
              <a:rPr lang="ru-RU" dirty="0"/>
              <a:t/>
            </a:r>
            <a:br>
              <a:rPr lang="ru-RU" dirty="0"/>
            </a:br>
            <a:endParaRPr lang="ru-RU" dirty="0"/>
          </a:p>
        </p:txBody>
      </p:sp>
      <p:sp>
        <p:nvSpPr>
          <p:cNvPr id="3" name="Объект 2"/>
          <p:cNvSpPr>
            <a:spLocks noGrp="1"/>
          </p:cNvSpPr>
          <p:nvPr>
            <p:ph idx="1"/>
          </p:nvPr>
        </p:nvSpPr>
        <p:spPr/>
        <p:txBody>
          <a:bodyPr>
            <a:normAutofit/>
          </a:bodyPr>
          <a:lstStyle/>
          <a:p>
            <a:pPr>
              <a:buNone/>
            </a:pPr>
            <a:endParaRPr lang="ru-RU" dirty="0" smtClean="0"/>
          </a:p>
          <a:p>
            <a:endParaRPr lang="ru-RU" dirty="0"/>
          </a:p>
        </p:txBody>
      </p:sp>
    </p:spTree>
    <p:extLst>
      <p:ext uri="{BB962C8B-B14F-4D97-AF65-F5344CB8AC3E}">
        <p14:creationId xmlns:p14="http://schemas.microsoft.com/office/powerpoint/2010/main" xmlns="" val="23929019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274638"/>
            <a:ext cx="8501122" cy="2297106"/>
          </a:xfrm>
        </p:spPr>
        <p:txBody>
          <a:bodyPr>
            <a:noAutofit/>
          </a:bodyPr>
          <a:lstStyle/>
          <a:p>
            <a:pPr algn="l"/>
            <a:r>
              <a:rPr lang="ru-RU" sz="2000" b="1" dirty="0" smtClean="0"/>
              <a:t>Тренер является наставником для детей:</a:t>
            </a:r>
            <a:r>
              <a:rPr lang="ru-RU" sz="2000" dirty="0" smtClean="0"/>
              <a:t/>
            </a:r>
            <a:br>
              <a:rPr lang="ru-RU" sz="2000" dirty="0" smtClean="0"/>
            </a:br>
            <a:r>
              <a:rPr lang="ru-RU" sz="2000" dirty="0" smtClean="0"/>
              <a:t>-Он помогает ему научиться не отчаиваться, делать правильные выводы, анализировать и думать, не сдаваться, всегда двигаться вперед, к новым достижениям и победам. </a:t>
            </a:r>
            <a:br>
              <a:rPr lang="ru-RU" sz="2000" dirty="0" smtClean="0"/>
            </a:br>
            <a:r>
              <a:rPr lang="ru-RU" sz="2000" dirty="0" smtClean="0"/>
              <a:t>-Для ребенка тренер — это тот человек, который искренне, всей душой заинтересован в его жизни.</a:t>
            </a:r>
            <a:r>
              <a:rPr lang="ru-RU" sz="2800" dirty="0" smtClean="0"/>
              <a:t/>
            </a:r>
            <a:br>
              <a:rPr lang="ru-RU" sz="2800" dirty="0" smtClean="0"/>
            </a:br>
            <a:endParaRPr lang="ru-RU" sz="2800" dirty="0"/>
          </a:p>
        </p:txBody>
      </p:sp>
      <p:pic>
        <p:nvPicPr>
          <p:cNvPr id="3" name="Picture 2" descr="D:\План работы 2023-2024 год\Наставничество\ДЮСШ.jpg"/>
          <p:cNvPicPr>
            <a:picLocks noGrp="1" noChangeAspect="1" noChangeArrowheads="1"/>
          </p:cNvPicPr>
          <p:nvPr>
            <p:ph idx="1"/>
          </p:nvPr>
        </p:nvPicPr>
        <p:blipFill>
          <a:blip r:embed="rId2"/>
          <a:srcRect/>
          <a:stretch>
            <a:fillRect/>
          </a:stretch>
        </p:blipFill>
        <p:spPr bwMode="auto">
          <a:xfrm>
            <a:off x="785786" y="2285992"/>
            <a:ext cx="7643866" cy="4296325"/>
          </a:xfrm>
          <a:prstGeom prst="rect">
            <a:avLst/>
          </a:prstGeom>
          <a:noFill/>
        </p:spPr>
      </p:pic>
    </p:spTree>
    <p:extLst>
      <p:ext uri="{BB962C8B-B14F-4D97-AF65-F5344CB8AC3E}">
        <p14:creationId xmlns:p14="http://schemas.microsoft.com/office/powerpoint/2010/main" xmlns="" val="26149189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74638"/>
            <a:ext cx="8715436" cy="2880000"/>
          </a:xfrm>
        </p:spPr>
        <p:txBody>
          <a:bodyPr>
            <a:normAutofit fontScale="90000"/>
          </a:bodyPr>
          <a:lstStyle/>
          <a:p>
            <a:r>
              <a:rPr lang="ru-RU" sz="2200" b="1" dirty="0" smtClean="0"/>
              <a:t>Путь тренера нелёгок. </a:t>
            </a:r>
            <a:r>
              <a:rPr lang="ru-RU" sz="2200" dirty="0" smtClean="0"/>
              <a:t/>
            </a:r>
            <a:br>
              <a:rPr lang="ru-RU" sz="2200" dirty="0" smtClean="0"/>
            </a:br>
            <a:r>
              <a:rPr lang="ru-RU" sz="2200" dirty="0" smtClean="0"/>
              <a:t>До позднего вечера нужно заниматься разработкой тренировочных планов, записывать контрольные материалы, просматривать много литературы. Этим фото 35 лет. 90 е - участник митинга в поддержку учителей. Я только начинаю общественную деятельность. Создана организация Орден Добра</a:t>
            </a:r>
            <a:r>
              <a:rPr lang="ru-RU" dirty="0" smtClean="0"/>
              <a:t>.</a:t>
            </a:r>
            <a:br>
              <a:rPr lang="ru-RU" dirty="0" smtClean="0"/>
            </a:br>
            <a:r>
              <a:rPr lang="ru-RU" dirty="0"/>
              <a:t/>
            </a:r>
            <a:br>
              <a:rPr lang="ru-RU" dirty="0"/>
            </a:br>
            <a:endParaRPr lang="ru-RU" dirty="0"/>
          </a:p>
        </p:txBody>
      </p:sp>
      <p:pic>
        <p:nvPicPr>
          <p:cNvPr id="10" name="Содержимое 9" descr="C:\Users\User\Desktop\фото со мной 1\Я на митинге.jpg"/>
          <p:cNvPicPr>
            <a:picLocks noGrp="1"/>
          </p:cNvPicPr>
          <p:nvPr>
            <p:ph idx="1"/>
          </p:nvPr>
        </p:nvPicPr>
        <p:blipFill>
          <a:blip r:embed="rId2" cstate="print"/>
          <a:srcRect/>
          <a:stretch>
            <a:fillRect/>
          </a:stretch>
        </p:blipFill>
        <p:spPr bwMode="auto">
          <a:xfrm>
            <a:off x="4357686" y="2143116"/>
            <a:ext cx="4500594" cy="3071814"/>
          </a:xfrm>
          <a:prstGeom prst="rect">
            <a:avLst/>
          </a:prstGeom>
          <a:noFill/>
          <a:ln w="9525">
            <a:noFill/>
            <a:miter lim="800000"/>
            <a:headEnd/>
            <a:tailEnd/>
          </a:ln>
        </p:spPr>
      </p:pic>
      <p:pic>
        <p:nvPicPr>
          <p:cNvPr id="2050" name="Picture 2" descr="D:\План работы 2023-2024 год\Наставничество\dXLNngo_m_E.jpg"/>
          <p:cNvPicPr>
            <a:picLocks noChangeAspect="1" noChangeArrowheads="1"/>
          </p:cNvPicPr>
          <p:nvPr/>
        </p:nvPicPr>
        <p:blipFill>
          <a:blip r:embed="rId3" cstate="print"/>
          <a:srcRect/>
          <a:stretch>
            <a:fillRect/>
          </a:stretch>
        </p:blipFill>
        <p:spPr bwMode="auto">
          <a:xfrm>
            <a:off x="0" y="2857496"/>
            <a:ext cx="4442236" cy="3345559"/>
          </a:xfrm>
          <a:prstGeom prst="rect">
            <a:avLst/>
          </a:prstGeom>
          <a:noFill/>
        </p:spPr>
      </p:pic>
    </p:spTree>
    <p:extLst>
      <p:ext uri="{BB962C8B-B14F-4D97-AF65-F5344CB8AC3E}">
        <p14:creationId xmlns:p14="http://schemas.microsoft.com/office/powerpoint/2010/main" xmlns="" val="29029866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214290"/>
            <a:ext cx="8054234" cy="642942"/>
          </a:xfrm>
        </p:spPr>
        <p:txBody>
          <a:bodyPr>
            <a:normAutofit/>
          </a:bodyPr>
          <a:lstStyle/>
          <a:p>
            <a:r>
              <a:rPr lang="ru-RU" sz="2400" b="1" dirty="0" smtClean="0"/>
              <a:t>Источники средств </a:t>
            </a:r>
            <a:endParaRPr lang="ru-RU" sz="2400" b="1" dirty="0"/>
          </a:p>
        </p:txBody>
      </p:sp>
      <p:sp>
        <p:nvSpPr>
          <p:cNvPr id="3" name="Объект 2"/>
          <p:cNvSpPr>
            <a:spLocks noGrp="1"/>
          </p:cNvSpPr>
          <p:nvPr>
            <p:ph idx="1"/>
          </p:nvPr>
        </p:nvSpPr>
        <p:spPr>
          <a:xfrm>
            <a:off x="785786" y="2428868"/>
            <a:ext cx="7901014" cy="4168484"/>
          </a:xfrm>
        </p:spPr>
        <p:txBody>
          <a:bodyPr>
            <a:normAutofit/>
          </a:bodyPr>
          <a:lstStyle/>
          <a:p>
            <a:pPr marL="0" indent="0">
              <a:buNone/>
            </a:pPr>
            <a:r>
              <a:rPr lang="ru-RU" dirty="0" smtClean="0"/>
              <a:t>      </a:t>
            </a:r>
            <a:endParaRPr lang="ru-RU" dirty="0"/>
          </a:p>
          <a:p>
            <a:r>
              <a:rPr lang="ru-RU" sz="2000" dirty="0" smtClean="0"/>
              <a:t>Гранты от Российских и международных </a:t>
            </a:r>
            <a:r>
              <a:rPr lang="ru-RU" sz="2000" dirty="0" smtClean="0"/>
              <a:t>фондов</a:t>
            </a:r>
            <a:r>
              <a:rPr lang="ru-RU" sz="2000" dirty="0" smtClean="0"/>
              <a:t>:</a:t>
            </a:r>
            <a:endParaRPr lang="ru-RU" sz="2000" dirty="0"/>
          </a:p>
          <a:p>
            <a:r>
              <a:rPr lang="ru-RU" sz="2000" dirty="0" smtClean="0"/>
              <a:t>Частные лица, массовые доноры;</a:t>
            </a:r>
            <a:endParaRPr lang="ru-RU" sz="2000" dirty="0"/>
          </a:p>
          <a:p>
            <a:r>
              <a:rPr lang="ru-RU" sz="2000" dirty="0" smtClean="0"/>
              <a:t>Частные лица, крупные доноры;</a:t>
            </a:r>
            <a:endParaRPr lang="ru-RU" sz="2000" dirty="0"/>
          </a:p>
          <a:p>
            <a:r>
              <a:rPr lang="ru-RU" sz="2000" dirty="0" smtClean="0"/>
              <a:t>Бизнес (пожертвования, спонсорство, корпоративные фонды);</a:t>
            </a:r>
            <a:endParaRPr lang="ru-RU" sz="2000" dirty="0"/>
          </a:p>
          <a:p>
            <a:r>
              <a:rPr lang="ru-RU" sz="2000" dirty="0" smtClean="0"/>
              <a:t>Государство (субсидии, </a:t>
            </a:r>
            <a:r>
              <a:rPr lang="ru-RU" sz="2000" dirty="0" err="1" smtClean="0"/>
              <a:t>гос</a:t>
            </a:r>
            <a:r>
              <a:rPr lang="ru-RU" sz="2000" dirty="0" smtClean="0"/>
              <a:t>. Заказы);</a:t>
            </a:r>
          </a:p>
          <a:p>
            <a:r>
              <a:rPr lang="ru-RU" sz="2000" dirty="0" smtClean="0"/>
              <a:t>Платные услуги;</a:t>
            </a:r>
          </a:p>
          <a:p>
            <a:r>
              <a:rPr lang="ru-RU" sz="2000" dirty="0" smtClean="0"/>
              <a:t>Мероприятия (форма, способ);</a:t>
            </a:r>
          </a:p>
          <a:p>
            <a:pPr>
              <a:buNone/>
            </a:pPr>
            <a:r>
              <a:rPr lang="ru-RU" sz="2000" dirty="0" smtClean="0"/>
              <a:t>Выбираем источник, средств в зависимости от сути  планируемого проекта или программы (услуги людям, организациям, работа со средой)</a:t>
            </a:r>
          </a:p>
          <a:p>
            <a:endParaRPr lang="ru-RU" dirty="0"/>
          </a:p>
        </p:txBody>
      </p:sp>
      <p:pic>
        <p:nvPicPr>
          <p:cNvPr id="4" name="Объект 3" descr="file.jpg"/>
          <p:cNvPicPr>
            <a:picLocks/>
          </p:cNvPicPr>
          <p:nvPr/>
        </p:nvPicPr>
        <p:blipFill>
          <a:blip r:embed="rId2">
            <a:extLst>
              <a:ext uri="{28A0092B-C50C-407E-A947-70E740481C1C}">
                <a14:useLocalDpi xmlns:a14="http://schemas.microsoft.com/office/drawing/2010/main" xmlns="" val="0"/>
              </a:ext>
            </a:extLst>
          </a:blip>
          <a:srcRect/>
          <a:stretch>
            <a:fillRect/>
          </a:stretch>
        </p:blipFill>
        <p:spPr bwMode="auto">
          <a:xfrm>
            <a:off x="1714480" y="785794"/>
            <a:ext cx="6429420" cy="2000264"/>
          </a:xfrm>
          <a:prstGeom prst="rect">
            <a:avLst/>
          </a:prstGeom>
          <a:noFill/>
          <a:ln>
            <a:noFill/>
          </a:ln>
        </p:spPr>
      </p:pic>
    </p:spTree>
    <p:extLst>
      <p:ext uri="{BB962C8B-B14F-4D97-AF65-F5344CB8AC3E}">
        <p14:creationId xmlns:p14="http://schemas.microsoft.com/office/powerpoint/2010/main" xmlns="" val="29376531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39784"/>
          </a:xfrm>
        </p:spPr>
        <p:txBody>
          <a:bodyPr>
            <a:normAutofit/>
          </a:bodyPr>
          <a:lstStyle/>
          <a:p>
            <a:r>
              <a:rPr lang="ru-RU" sz="2400" b="1" dirty="0" smtClean="0"/>
              <a:t>Принципы  </a:t>
            </a:r>
            <a:r>
              <a:rPr lang="ru-RU" sz="2400" b="1" dirty="0"/>
              <a:t>от «А» до «Я» </a:t>
            </a:r>
            <a:r>
              <a:rPr lang="ru-RU" sz="2400" b="1" dirty="0" smtClean="0"/>
              <a:t/>
            </a:r>
            <a:br>
              <a:rPr lang="ru-RU" sz="2400" b="1" dirty="0" smtClean="0"/>
            </a:br>
            <a:r>
              <a:rPr lang="ru-RU" sz="2400" b="1" dirty="0" smtClean="0"/>
              <a:t>Великолепная семерка</a:t>
            </a:r>
            <a:endParaRPr lang="ru-RU" sz="2400" b="1" dirty="0"/>
          </a:p>
        </p:txBody>
      </p:sp>
      <p:sp>
        <p:nvSpPr>
          <p:cNvPr id="7" name="Содержимое 6"/>
          <p:cNvSpPr>
            <a:spLocks noGrp="1"/>
          </p:cNvSpPr>
          <p:nvPr>
            <p:ph idx="1"/>
          </p:nvPr>
        </p:nvSpPr>
        <p:spPr>
          <a:xfrm>
            <a:off x="642910" y="3929066"/>
            <a:ext cx="8043890" cy="2643206"/>
          </a:xfrm>
        </p:spPr>
        <p:txBody>
          <a:bodyPr>
            <a:normAutofit/>
          </a:bodyPr>
          <a:lstStyle/>
          <a:p>
            <a:r>
              <a:rPr lang="ru-RU" sz="2000" dirty="0" smtClean="0"/>
              <a:t>Собирай людей – деньги придут;</a:t>
            </a:r>
          </a:p>
          <a:p>
            <a:r>
              <a:rPr lang="ru-RU" sz="2000" dirty="0" smtClean="0"/>
              <a:t>Главное доверие (кредит доверия);</a:t>
            </a:r>
          </a:p>
          <a:p>
            <a:r>
              <a:rPr lang="ru-RU" sz="2000" dirty="0" smtClean="0"/>
              <a:t>Не попросишь – не дадут;</a:t>
            </a:r>
          </a:p>
          <a:p>
            <a:r>
              <a:rPr lang="ru-RU" sz="2000" dirty="0" smtClean="0"/>
              <a:t>Дают на возможности, а на нужды;</a:t>
            </a:r>
          </a:p>
          <a:p>
            <a:r>
              <a:rPr lang="ru-RU" sz="2000" dirty="0" smtClean="0"/>
              <a:t>Дают не организациям, а людям;</a:t>
            </a:r>
          </a:p>
          <a:p>
            <a:r>
              <a:rPr lang="ru-RU" sz="2000" dirty="0" smtClean="0"/>
              <a:t>Завтра начинается сегодня- спираль успеха;</a:t>
            </a:r>
          </a:p>
          <a:p>
            <a:r>
              <a:rPr lang="ru-RU" sz="2000" dirty="0" smtClean="0"/>
              <a:t>Будьте щедрыми на благодарность;</a:t>
            </a:r>
            <a:endParaRPr lang="ru-RU" sz="2000" dirty="0"/>
          </a:p>
        </p:txBody>
      </p:sp>
      <p:pic>
        <p:nvPicPr>
          <p:cNvPr id="3074" name="Picture 2" descr="D:\План работы 2023-2024 год\Наставничество\деньги.jpg"/>
          <p:cNvPicPr>
            <a:picLocks noChangeAspect="1" noChangeArrowheads="1"/>
          </p:cNvPicPr>
          <p:nvPr/>
        </p:nvPicPr>
        <p:blipFill>
          <a:blip r:embed="rId2"/>
          <a:srcRect/>
          <a:stretch>
            <a:fillRect/>
          </a:stretch>
        </p:blipFill>
        <p:spPr bwMode="auto">
          <a:xfrm>
            <a:off x="1500166" y="1428736"/>
            <a:ext cx="6502400" cy="2286016"/>
          </a:xfrm>
          <a:prstGeom prst="rect">
            <a:avLst/>
          </a:prstGeom>
          <a:noFill/>
        </p:spPr>
      </p:pic>
    </p:spTree>
    <p:extLst>
      <p:ext uri="{BB962C8B-B14F-4D97-AF65-F5344CB8AC3E}">
        <p14:creationId xmlns:p14="http://schemas.microsoft.com/office/powerpoint/2010/main" xmlns="" val="21003540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b="1" dirty="0" smtClean="0"/>
              <a:t>Принцип</a:t>
            </a:r>
            <a:r>
              <a:rPr lang="ru-RU" sz="2400" dirty="0" smtClean="0"/>
              <a:t> №1 </a:t>
            </a:r>
            <a:r>
              <a:rPr lang="ru-RU" sz="2400" b="1" dirty="0" smtClean="0"/>
              <a:t>  </a:t>
            </a:r>
            <a:br>
              <a:rPr lang="ru-RU" sz="2400" b="1" dirty="0" smtClean="0"/>
            </a:br>
            <a:r>
              <a:rPr lang="ru-RU" sz="2400" b="1" dirty="0" smtClean="0"/>
              <a:t>Собирай людей, деньги придут</a:t>
            </a:r>
            <a:endParaRPr lang="ru-RU" sz="2400" dirty="0"/>
          </a:p>
        </p:txBody>
      </p:sp>
      <p:sp>
        <p:nvSpPr>
          <p:cNvPr id="3" name="Объект 2"/>
          <p:cNvSpPr>
            <a:spLocks noGrp="1"/>
          </p:cNvSpPr>
          <p:nvPr>
            <p:ph idx="1"/>
          </p:nvPr>
        </p:nvSpPr>
        <p:spPr/>
        <p:txBody>
          <a:bodyPr>
            <a:normAutofit fontScale="85000" lnSpcReduction="10000"/>
          </a:bodyPr>
          <a:lstStyle/>
          <a:p>
            <a:r>
              <a:rPr lang="ru-RU" dirty="0" smtClean="0"/>
              <a:t>каждая организация вокруг себя должна собрать сторонников. </a:t>
            </a:r>
          </a:p>
          <a:p>
            <a:r>
              <a:rPr lang="ru-RU" dirty="0" smtClean="0"/>
              <a:t>Тренер - </a:t>
            </a:r>
            <a:r>
              <a:rPr lang="ru-RU" dirty="0" err="1" smtClean="0"/>
              <a:t>фандрайзер</a:t>
            </a:r>
            <a:r>
              <a:rPr lang="ru-RU" dirty="0" smtClean="0"/>
              <a:t> (хороший, профессиональный, настоящий), он понимает, что сила Вашей устойчивости, причина и залог Вашей устойчивости в том как много людей будет собрано вокруг вашей организации и в трудные времена эти люди не бросят организацию. </a:t>
            </a:r>
          </a:p>
          <a:p>
            <a:r>
              <a:rPr lang="ru-RU" dirty="0" smtClean="0"/>
              <a:t>Мы собираем людей, нам прежде всего важно собрать единомышленников, а не заглядывать им в карман.</a:t>
            </a:r>
          </a:p>
          <a:p>
            <a:endParaRPr lang="ru-RU" dirty="0"/>
          </a:p>
          <a:p>
            <a:endParaRPr lang="ru-RU" dirty="0"/>
          </a:p>
          <a:p>
            <a:endParaRPr lang="ru-RU" dirty="0"/>
          </a:p>
        </p:txBody>
      </p:sp>
    </p:spTree>
    <p:extLst>
      <p:ext uri="{BB962C8B-B14F-4D97-AF65-F5344CB8AC3E}">
        <p14:creationId xmlns:p14="http://schemas.microsoft.com/office/powerpoint/2010/main" xmlns="" val="9073814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b="1" dirty="0" smtClean="0"/>
              <a:t>Принцип</a:t>
            </a:r>
            <a:r>
              <a:rPr lang="ru-RU" sz="2400" dirty="0" smtClean="0"/>
              <a:t> №2 </a:t>
            </a:r>
            <a:r>
              <a:rPr lang="ru-RU" sz="2400" b="1" dirty="0" smtClean="0"/>
              <a:t>  </a:t>
            </a:r>
            <a:br>
              <a:rPr lang="ru-RU" sz="2400" b="1" dirty="0" smtClean="0"/>
            </a:br>
            <a:r>
              <a:rPr lang="ru-RU" sz="2400" b="1" dirty="0" smtClean="0"/>
              <a:t>Главное доверие</a:t>
            </a:r>
            <a:endParaRPr lang="ru-RU" sz="2400" dirty="0"/>
          </a:p>
        </p:txBody>
      </p:sp>
      <p:sp>
        <p:nvSpPr>
          <p:cNvPr id="3" name="Содержимое 2"/>
          <p:cNvSpPr>
            <a:spLocks noGrp="1"/>
          </p:cNvSpPr>
          <p:nvPr>
            <p:ph idx="1"/>
          </p:nvPr>
        </p:nvSpPr>
        <p:spPr/>
        <p:txBody>
          <a:bodyPr>
            <a:normAutofit fontScale="70000" lnSpcReduction="20000"/>
          </a:bodyPr>
          <a:lstStyle/>
          <a:p>
            <a:r>
              <a:rPr lang="ru-RU" dirty="0" smtClean="0"/>
              <a:t>Благотворители- это те люди, которые смотрят на организацию со стороны, они не знают, что у учреждения  есть за душой, они просто когда мы просим людей о деньгах  думают – доверяю я этому призыву, этим людям или не доверяю. </a:t>
            </a:r>
          </a:p>
          <a:p>
            <a:r>
              <a:rPr lang="ru-RU" dirty="0" smtClean="0"/>
              <a:t>Что бы это доверие заработать, нужно стать максимально понятным. посмотрите на ваши соц. сети, на ваш сайт, на ваши формулировки. </a:t>
            </a:r>
          </a:p>
          <a:p>
            <a:r>
              <a:rPr lang="ru-RU" dirty="0" smtClean="0"/>
              <a:t>Если сторонний человек быстро поймет чем вы занимаетесь, если он найдет на вашем сайте куда идут его пожертвования, то это хороший шаг к доверию.</a:t>
            </a:r>
          </a:p>
          <a:p>
            <a:r>
              <a:rPr lang="ru-RU" dirty="0" smtClean="0"/>
              <a:t> Обязательно смотрите на себя со стороны. Вызываете вы сами у себя доверие, или у своих близких которые вам скажут честно. Если есть сомнения, то пожалуйста поработайте  в этом направлении</a:t>
            </a:r>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b="1" dirty="0" smtClean="0"/>
              <a:t>Принцип</a:t>
            </a:r>
            <a:r>
              <a:rPr lang="ru-RU" sz="2400" dirty="0" smtClean="0"/>
              <a:t> №3 </a:t>
            </a:r>
            <a:r>
              <a:rPr lang="ru-RU" sz="2400" b="1" dirty="0" smtClean="0"/>
              <a:t>  </a:t>
            </a:r>
            <a:br>
              <a:rPr lang="ru-RU" sz="2400" b="1" dirty="0" smtClean="0"/>
            </a:br>
            <a:r>
              <a:rPr lang="ru-RU" sz="2400" b="1" dirty="0" smtClean="0"/>
              <a:t>Не попросишь – не дадут</a:t>
            </a:r>
            <a:endParaRPr lang="ru-RU" sz="2400" dirty="0"/>
          </a:p>
        </p:txBody>
      </p:sp>
      <p:sp>
        <p:nvSpPr>
          <p:cNvPr id="3" name="Содержимое 2"/>
          <p:cNvSpPr>
            <a:spLocks noGrp="1"/>
          </p:cNvSpPr>
          <p:nvPr>
            <p:ph idx="1"/>
          </p:nvPr>
        </p:nvSpPr>
        <p:spPr/>
        <p:txBody>
          <a:bodyPr>
            <a:normAutofit fontScale="85000" lnSpcReduction="20000"/>
          </a:bodyPr>
          <a:lstStyle/>
          <a:p>
            <a:r>
              <a:rPr lang="ru-RU" dirty="0" smtClean="0"/>
              <a:t>Многие тренеры -  </a:t>
            </a:r>
            <a:r>
              <a:rPr lang="ru-RU" dirty="0" err="1" smtClean="0"/>
              <a:t>фандрайзеры</a:t>
            </a:r>
            <a:r>
              <a:rPr lang="ru-RU" dirty="0" smtClean="0"/>
              <a:t> боятся просить, боятся произносить просьбу. И здесь вам на помощь придут формулировки, которые вы заранее заготовили. У вас может быть пул фраз. Которые звучат так: пожалуйста рассмотрите нашу просьбу о финансировании. Будем </a:t>
            </a:r>
            <a:r>
              <a:rPr lang="ru-RU" dirty="0" err="1" smtClean="0"/>
              <a:t>благодарны,если</a:t>
            </a:r>
            <a:r>
              <a:rPr lang="ru-RU" dirty="0" smtClean="0"/>
              <a:t> вы найдете возможность выделить нам пожертвование….</a:t>
            </a:r>
          </a:p>
          <a:p>
            <a:r>
              <a:rPr lang="ru-RU" dirty="0" smtClean="0"/>
              <a:t>Если в нашей работе нет просьбы, то мы занимаемся тем, что раздаем просто намеки. и ни кто эти намеки не готов считывать, понимать. Не попросишь - не дадут.</a:t>
            </a:r>
          </a:p>
          <a:p>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b="1" dirty="0" smtClean="0"/>
              <a:t>Принцип</a:t>
            </a:r>
            <a:r>
              <a:rPr lang="ru-RU" sz="2400" dirty="0" smtClean="0"/>
              <a:t> №4 </a:t>
            </a:r>
            <a:r>
              <a:rPr lang="ru-RU" sz="2400" b="1" dirty="0" smtClean="0"/>
              <a:t>  </a:t>
            </a:r>
            <a:br>
              <a:rPr lang="ru-RU" sz="2400" b="1" dirty="0" smtClean="0"/>
            </a:br>
            <a:r>
              <a:rPr lang="ru-RU" sz="2400" b="1" dirty="0" smtClean="0"/>
              <a:t>Дают на возможности, а не на нужды</a:t>
            </a:r>
            <a:endParaRPr lang="ru-RU" sz="2400" dirty="0"/>
          </a:p>
        </p:txBody>
      </p:sp>
      <p:sp>
        <p:nvSpPr>
          <p:cNvPr id="3" name="Содержимое 2"/>
          <p:cNvSpPr>
            <a:spLocks noGrp="1"/>
          </p:cNvSpPr>
          <p:nvPr>
            <p:ph idx="1"/>
          </p:nvPr>
        </p:nvSpPr>
        <p:spPr>
          <a:xfrm>
            <a:off x="500034" y="1714488"/>
            <a:ext cx="8229600" cy="4786346"/>
          </a:xfrm>
        </p:spPr>
        <p:txBody>
          <a:bodyPr>
            <a:normAutofit fontScale="85000" lnSpcReduction="20000"/>
          </a:bodyPr>
          <a:lstStyle/>
          <a:p>
            <a:r>
              <a:rPr lang="ru-RU" dirty="0" smtClean="0"/>
              <a:t>Этот принцип о том, что не надо останавливаться на факте констатации проблемы. Обязательно покажите какая возможность появляется для ваших благо получателей, если вы получаете финансирование или какую возможность вы создаете в своей НКО. </a:t>
            </a:r>
          </a:p>
          <a:p>
            <a:r>
              <a:rPr lang="ru-RU" dirty="0" smtClean="0"/>
              <a:t>И еще высший пилотаж, когда ваш донор чувствует, что эту возможность ему даете Вы. Когда вы говорите: благодаря вашей поддержке…… или благодаря таким людям как вы…. Что бы человек вот этой возможностью вдохновился. </a:t>
            </a:r>
          </a:p>
          <a:p>
            <a:r>
              <a:rPr lang="ru-RU" dirty="0" smtClean="0"/>
              <a:t>Если вы не транслируете возможность, то проблем много и каждый знает эти проблемы сам для себя.</a:t>
            </a:r>
          </a:p>
          <a:p>
            <a:endParaRPr lang="ru-RU"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653</TotalTime>
  <Words>1423</Words>
  <Application>Microsoft Office PowerPoint</Application>
  <PresentationFormat>Экран (4:3)</PresentationFormat>
  <Paragraphs>79</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Тема Office</vt:lpstr>
      <vt:lpstr>Тренер, который смог.  Уроки фандрайзинга.                  Урок 1</vt:lpstr>
      <vt:lpstr>Тренер является наставником для детей: -Он помогает ему научиться не отчаиваться, делать правильные выводы, анализировать и думать, не сдаваться, всегда двигаться вперед, к новым достижениям и победам.  -Для ребенка тренер — это тот человек, который искренне, всей душой заинтересован в его жизни. </vt:lpstr>
      <vt:lpstr>Путь тренера нелёгок.  До позднего вечера нужно заниматься разработкой тренировочных планов, записывать контрольные материалы, просматривать много литературы. Этим фото 35 лет. 90 е - участник митинга в поддержку учителей. Я только начинаю общественную деятельность. Создана организация Орден Добра.  </vt:lpstr>
      <vt:lpstr>Источники средств </vt:lpstr>
      <vt:lpstr>Принципы  от «А» до «Я»  Великолепная семерка</vt:lpstr>
      <vt:lpstr>Принцип №1    Собирай людей, деньги придут</vt:lpstr>
      <vt:lpstr>Принцип №2    Главное доверие</vt:lpstr>
      <vt:lpstr>Принцип №3    Не попросишь – не дадут</vt:lpstr>
      <vt:lpstr>Принцип №4    Дают на возможности, а не на нужды</vt:lpstr>
      <vt:lpstr>Принцип №5  Дают не организациям, а людям. Он во многом относится к тем, кто только начинает свой фандрайзинг. </vt:lpstr>
      <vt:lpstr>Принцип №6  завтра начинается сегодня или спираль успеха</vt:lpstr>
      <vt:lpstr>Принцип №7  Будьте щедрыми на благодарность</vt:lpstr>
      <vt:lpstr>Треугольник позиционирования</vt:lpstr>
      <vt:lpstr>Треугольник позиционирования</vt:lpstr>
      <vt:lpstr>Треугольник позиционирования</vt:lpstr>
      <vt:lpstr>Слайд 16</vt:lpstr>
      <vt:lpstr> </vt:lpstr>
      <vt:lpstr>На следующей встрече  мы посмотрим как благодаря определенным инструментам привлекать финансирование. </vt:lpstr>
      <vt:lpstr>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Социальное проектирование</dc:title>
  <dc:creator>5</dc:creator>
  <cp:lastModifiedBy>User</cp:lastModifiedBy>
  <cp:revision>59</cp:revision>
  <dcterms:created xsi:type="dcterms:W3CDTF">2019-11-16T14:16:22Z</dcterms:created>
  <dcterms:modified xsi:type="dcterms:W3CDTF">2023-11-13T08:53:28Z</dcterms:modified>
</cp:coreProperties>
</file>