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44" autoAdjust="0"/>
    <p:restoredTop sz="94660"/>
  </p:normalViewPr>
  <p:slideViewPr>
    <p:cSldViewPr snapToGrid="0">
      <p:cViewPr varScale="1">
        <p:scale>
          <a:sx n="86" d="100"/>
          <a:sy n="86" d="100"/>
        </p:scale>
        <p:origin x="509"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ru-RU"/>
              <a:t>Образец заголовка</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5/16/2022</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ru-RU"/>
              <a:t>Вставка рисунка</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5/16/2022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ru-RU"/>
              <a:t>Образец заголовка</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5/16/2022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5/16/2022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ru-RU"/>
              <a:t>Образец заголовка</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5/16/2022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ru-RU"/>
              <a:t>Образец заголовка</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5/16/2022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a:t>Вставка рисунка</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a:t>Вставка рисунка</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a:t>Вставка рисунка</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5/16/2022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ru-RU"/>
              <a:t>Образец заголовка</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5/16/2022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41410" y="3073397"/>
            <a:ext cx="4878391" cy="271780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3073397"/>
            <a:ext cx="4875210" cy="271780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5/16/2022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5/16/2022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5/16/2022</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D2550B4-88A8-C237-F39A-50701E149E30}"/>
              </a:ext>
            </a:extLst>
          </p:cNvPr>
          <p:cNvSpPr>
            <a:spLocks noGrp="1"/>
          </p:cNvSpPr>
          <p:nvPr>
            <p:ph type="ctrTitle"/>
          </p:nvPr>
        </p:nvSpPr>
        <p:spPr/>
        <p:txBody>
          <a:bodyPr/>
          <a:lstStyle/>
          <a:p>
            <a:r>
              <a:rPr lang="en-US" dirty="0"/>
              <a:t>PHRASAL VERBS</a:t>
            </a:r>
            <a:endParaRPr lang="ru-RU" dirty="0"/>
          </a:p>
        </p:txBody>
      </p:sp>
      <p:sp>
        <p:nvSpPr>
          <p:cNvPr id="3" name="Подзаголовок 2">
            <a:extLst>
              <a:ext uri="{FF2B5EF4-FFF2-40B4-BE49-F238E27FC236}">
                <a16:creationId xmlns:a16="http://schemas.microsoft.com/office/drawing/2014/main" id="{B3BDA5DE-D4C5-18A6-7B21-BE09219204C9}"/>
              </a:ext>
            </a:extLst>
          </p:cNvPr>
          <p:cNvSpPr>
            <a:spLocks noGrp="1"/>
          </p:cNvSpPr>
          <p:nvPr>
            <p:ph type="subTitle" idx="1"/>
          </p:nvPr>
        </p:nvSpPr>
        <p:spPr/>
        <p:txBody>
          <a:bodyPr>
            <a:normAutofit fontScale="70000" lnSpcReduction="20000"/>
          </a:bodyPr>
          <a:lstStyle/>
          <a:p>
            <a:r>
              <a:rPr lang="ru-RU" dirty="0"/>
              <a:t>Подготовка к </a:t>
            </a:r>
            <a:r>
              <a:rPr lang="ru-RU" dirty="0" err="1"/>
              <a:t>егэ</a:t>
            </a:r>
            <a:endParaRPr lang="ru-RU" dirty="0"/>
          </a:p>
          <a:p>
            <a:endParaRPr lang="ru-RU" dirty="0"/>
          </a:p>
          <a:p>
            <a:r>
              <a:rPr lang="ru-RU" b="0" i="0" dirty="0">
                <a:solidFill>
                  <a:srgbClr val="333333"/>
                </a:solidFill>
                <a:effectLst/>
                <a:latin typeface="Lora" panose="020B0604020202020204" pitchFamily="2" charset="-52"/>
              </a:rPr>
              <a:t>Владение лексикой на уровне </a:t>
            </a:r>
            <a:r>
              <a:rPr lang="ru-RU" b="1" i="0" dirty="0" err="1">
                <a:solidFill>
                  <a:srgbClr val="333333"/>
                </a:solidFill>
                <a:effectLst/>
                <a:latin typeface="Lora" panose="020B0604020202020204" pitchFamily="2" charset="-52"/>
              </a:rPr>
              <a:t>Upper-Intermediate</a:t>
            </a:r>
            <a:r>
              <a:rPr lang="ru-RU" b="0" i="0" dirty="0">
                <a:solidFill>
                  <a:srgbClr val="333333"/>
                </a:solidFill>
                <a:effectLst/>
                <a:latin typeface="Lora" panose="020B0604020202020204" pitchFamily="2" charset="-52"/>
              </a:rPr>
              <a:t> — это ключ для успешной сдачи ЕГЭ по английскому языку. Это подразумевает не только владение словами, но и устойчивыми выражениями и фразовыми глаголами. </a:t>
            </a:r>
            <a:endParaRPr lang="ru-RU" dirty="0"/>
          </a:p>
        </p:txBody>
      </p:sp>
    </p:spTree>
    <p:extLst>
      <p:ext uri="{BB962C8B-B14F-4D97-AF65-F5344CB8AC3E}">
        <p14:creationId xmlns:p14="http://schemas.microsoft.com/office/powerpoint/2010/main" val="1362235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E9C34B-A387-FB6B-2543-E4FA4622CAE5}"/>
              </a:ext>
            </a:extLst>
          </p:cNvPr>
          <p:cNvSpPr>
            <a:spLocks noGrp="1"/>
          </p:cNvSpPr>
          <p:nvPr>
            <p:ph type="title"/>
          </p:nvPr>
        </p:nvSpPr>
        <p:spPr>
          <a:xfrm>
            <a:off x="1141413" y="618518"/>
            <a:ext cx="9905998" cy="349148"/>
          </a:xfrm>
        </p:spPr>
        <p:txBody>
          <a:bodyPr>
            <a:normAutofit fontScale="90000"/>
          </a:bodyPr>
          <a:lstStyle/>
          <a:p>
            <a:r>
              <a:rPr lang="ru-RU" sz="1800" b="1" dirty="0">
                <a:effectLst/>
                <a:latin typeface="Times New Roman" panose="02020603050405020304" pitchFamily="18" charset="0"/>
                <a:ea typeface="Times New Roman" panose="02020603050405020304" pitchFamily="18" charset="0"/>
              </a:rPr>
              <a:t>Дополните каждое второе предложение таким образом, чтобы по смыслу совпадало с первым. Используйте от двух до пяти слов, включая выделенное слово.</a:t>
            </a:r>
            <a:endParaRPr lang="ru-RU" dirty="0"/>
          </a:p>
        </p:txBody>
      </p:sp>
      <p:sp>
        <p:nvSpPr>
          <p:cNvPr id="3" name="Объект 2">
            <a:extLst>
              <a:ext uri="{FF2B5EF4-FFF2-40B4-BE49-F238E27FC236}">
                <a16:creationId xmlns:a16="http://schemas.microsoft.com/office/drawing/2014/main" id="{3DF0C013-EE62-D5E1-46BE-F263883DF42A}"/>
              </a:ext>
            </a:extLst>
          </p:cNvPr>
          <p:cNvSpPr>
            <a:spLocks noGrp="1"/>
          </p:cNvSpPr>
          <p:nvPr>
            <p:ph sz="half" idx="1"/>
          </p:nvPr>
        </p:nvSpPr>
        <p:spPr>
          <a:xfrm>
            <a:off x="1141410" y="1109709"/>
            <a:ext cx="4878389" cy="4681491"/>
          </a:xfrm>
        </p:spPr>
        <p:txBody>
          <a:bodyPr>
            <a:normAutofit fontScale="62500" lnSpcReduction="20000"/>
          </a:bodyPr>
          <a:lstStyle/>
          <a:p>
            <a:r>
              <a:rPr lang="en-US" sz="1800" b="1"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found the photo by chance when I was tidying my room.        </a:t>
            </a:r>
            <a:r>
              <a:rPr lang="en-US" sz="1800" b="1" dirty="0">
                <a:effectLst/>
                <a:latin typeface="Times New Roman" panose="02020603050405020304" pitchFamily="18" charset="0"/>
                <a:ea typeface="Times New Roman" panose="02020603050405020304" pitchFamily="18" charset="0"/>
              </a:rPr>
              <a:t>across </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I _________________ the photo when I was tidying my room.</a:t>
            </a:r>
            <a:endParaRPr lang="en-US" sz="1800" dirty="0">
              <a:latin typeface="Times New Roman" panose="02020603050405020304" pitchFamily="18" charset="0"/>
              <a:ea typeface="Times New Roman" panose="02020603050405020304" pitchFamily="18" charset="0"/>
            </a:endParaRPr>
          </a:p>
          <a:p>
            <a:pPr indent="0">
              <a:buNone/>
            </a:pPr>
            <a:r>
              <a:rPr lang="en-US" sz="1800" dirty="0">
                <a:effectLst/>
                <a:latin typeface="Times New Roman" panose="02020603050405020304" pitchFamily="18" charset="0"/>
                <a:ea typeface="Times New Roman" panose="02020603050405020304" pitchFamily="18" charset="0"/>
              </a:rPr>
              <a:t>2 Scientists should never invent their results.            </a:t>
            </a:r>
            <a:r>
              <a:rPr lang="en-US" sz="1800" b="1" dirty="0">
                <a:effectLst/>
                <a:latin typeface="Times New Roman" panose="02020603050405020304" pitchFamily="18" charset="0"/>
                <a:ea typeface="Times New Roman" panose="02020603050405020304" pitchFamily="18" charset="0"/>
              </a:rPr>
              <a:t>made </a:t>
            </a:r>
            <a:endParaRPr lang="ru-RU" sz="1800" dirty="0">
              <a:effectLst/>
              <a:latin typeface="Times New Roman" panose="02020603050405020304" pitchFamily="18" charset="0"/>
              <a:ea typeface="Times New Roman" panose="02020603050405020304" pitchFamily="18" charset="0"/>
            </a:endParaRPr>
          </a:p>
          <a:p>
            <a:pPr marL="228600"/>
            <a:r>
              <a:rPr lang="ru-RU"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Results should never _____________________________ scientists.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 3    Don’t put those plastic bags in the bin-use them again!           </a:t>
            </a:r>
            <a:r>
              <a:rPr lang="en-US" sz="1800" b="1" dirty="0">
                <a:effectLst/>
                <a:latin typeface="Times New Roman" panose="02020603050405020304" pitchFamily="18" charset="0"/>
                <a:ea typeface="Times New Roman" panose="02020603050405020304" pitchFamily="18" charset="0"/>
              </a:rPr>
              <a:t>away</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                Don’t ________________________-use them again!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latin typeface="Times New Roman" panose="02020603050405020304" pitchFamily="18" charset="0"/>
                <a:ea typeface="Times New Roman" panose="02020603050405020304" pitchFamily="18" charset="0"/>
              </a:rPr>
              <a:t>4  </a:t>
            </a:r>
            <a:r>
              <a:rPr lang="en-US" sz="1800" dirty="0">
                <a:effectLst/>
                <a:latin typeface="Times New Roman" panose="02020603050405020304" pitchFamily="18" charset="0"/>
                <a:ea typeface="Times New Roman" panose="02020603050405020304" pitchFamily="18" charset="0"/>
              </a:rPr>
              <a:t>Our car stopped working on the motorway, so we had to call a mechanic.      </a:t>
            </a:r>
            <a:r>
              <a:rPr lang="en-US" sz="1800" b="1" dirty="0">
                <a:effectLst/>
                <a:latin typeface="Times New Roman" panose="02020603050405020304" pitchFamily="18" charset="0"/>
                <a:ea typeface="Times New Roman" panose="02020603050405020304" pitchFamily="18" charset="0"/>
              </a:rPr>
              <a:t>down</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                We had to call a mechanic when our car _____________ on the motorway. </a:t>
            </a:r>
            <a:endParaRPr lang="ru-RU" sz="1800" dirty="0">
              <a:effectLst/>
              <a:latin typeface="Times New Roman" panose="02020603050405020304" pitchFamily="18" charset="0"/>
              <a:ea typeface="Times New Roman" panose="02020603050405020304" pitchFamily="18" charset="0"/>
            </a:endParaRPr>
          </a:p>
          <a:p>
            <a:pPr marL="228600"/>
            <a:r>
              <a:rPr lang="en-US" sz="1800" b="1" dirty="0">
                <a:effectLst/>
                <a:latin typeface="Times New Roman" panose="02020603050405020304" pitchFamily="18" charset="0"/>
                <a:ea typeface="Times New Roman" panose="02020603050405020304" pitchFamily="18" charset="0"/>
              </a:rPr>
              <a:t>5</a:t>
            </a:r>
            <a:r>
              <a:rPr lang="en-US" sz="1800" dirty="0">
                <a:effectLst/>
                <a:latin typeface="Times New Roman" panose="02020603050405020304" pitchFamily="18" charset="0"/>
                <a:ea typeface="Times New Roman" panose="02020603050405020304" pitchFamily="18" charset="0"/>
              </a:rPr>
              <a:t>.     Why don’t you return the jacket to the shop you got it from?           </a:t>
            </a:r>
            <a:r>
              <a:rPr lang="en-US" sz="1800" b="1" dirty="0">
                <a:effectLst/>
                <a:latin typeface="Times New Roman" panose="02020603050405020304" pitchFamily="18" charset="0"/>
                <a:ea typeface="Times New Roman" panose="02020603050405020304" pitchFamily="18" charset="0"/>
              </a:rPr>
              <a:t>back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                Why don’t you __________________ to the shop you got it from? </a:t>
            </a:r>
            <a:endParaRPr lang="ru-RU" sz="1800" dirty="0">
              <a:effectLst/>
              <a:latin typeface="Times New Roman" panose="02020603050405020304" pitchFamily="18" charset="0"/>
              <a:ea typeface="Times New Roman" panose="02020603050405020304" pitchFamily="18" charset="0"/>
            </a:endParaRPr>
          </a:p>
          <a:p>
            <a:pPr marL="228600"/>
            <a:r>
              <a:rPr lang="en-US" sz="1800" b="1" dirty="0">
                <a:effectLst/>
                <a:latin typeface="Times New Roman" panose="02020603050405020304" pitchFamily="18" charset="0"/>
                <a:ea typeface="Times New Roman" panose="02020603050405020304" pitchFamily="18" charset="0"/>
              </a:rPr>
              <a:t>6</a:t>
            </a:r>
            <a:r>
              <a:rPr lang="en-US" sz="1800" dirty="0">
                <a:effectLst/>
                <a:latin typeface="Times New Roman" panose="02020603050405020304" pitchFamily="18" charset="0"/>
                <a:ea typeface="Times New Roman" panose="02020603050405020304" pitchFamily="18" charset="0"/>
              </a:rPr>
              <a:t>.    You need to go quickly or the shops will be closed.                             </a:t>
            </a:r>
            <a:r>
              <a:rPr lang="en-US" sz="1800" b="1" dirty="0">
                <a:effectLst/>
                <a:latin typeface="Times New Roman" panose="02020603050405020304" pitchFamily="18" charset="0"/>
                <a:ea typeface="Times New Roman" panose="02020603050405020304" pitchFamily="18" charset="0"/>
              </a:rPr>
              <a:t>up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               We need to _________________ or the shops will be closed. </a:t>
            </a:r>
            <a:endParaRPr lang="ru-RU" sz="1800" dirty="0">
              <a:effectLst/>
              <a:latin typeface="Times New Roman" panose="02020603050405020304" pitchFamily="18" charset="0"/>
              <a:ea typeface="Times New Roman" panose="02020603050405020304" pitchFamily="18" charset="0"/>
            </a:endParaRPr>
          </a:p>
          <a:p>
            <a:endParaRPr lang="ru-RU" dirty="0"/>
          </a:p>
        </p:txBody>
      </p:sp>
      <p:sp>
        <p:nvSpPr>
          <p:cNvPr id="4" name="Объект 3">
            <a:extLst>
              <a:ext uri="{FF2B5EF4-FFF2-40B4-BE49-F238E27FC236}">
                <a16:creationId xmlns:a16="http://schemas.microsoft.com/office/drawing/2014/main" id="{529E1EF8-FDDC-1E05-9D72-FA6D1BBF8782}"/>
              </a:ext>
            </a:extLst>
          </p:cNvPr>
          <p:cNvSpPr>
            <a:spLocks noGrp="1"/>
          </p:cNvSpPr>
          <p:nvPr>
            <p:ph sz="half" idx="2"/>
          </p:nvPr>
        </p:nvSpPr>
        <p:spPr>
          <a:xfrm>
            <a:off x="6172200" y="1180730"/>
            <a:ext cx="4875211" cy="4610470"/>
          </a:xfrm>
        </p:spPr>
        <p:txBody>
          <a:bodyPr>
            <a:normAutofit fontScale="62500" lnSpcReduction="20000"/>
          </a:bodyPr>
          <a:lstStyle/>
          <a:p>
            <a:r>
              <a:rPr lang="en-US" sz="1800" dirty="0">
                <a:effectLst/>
                <a:latin typeface="Times New Roman" panose="02020603050405020304" pitchFamily="18" charset="0"/>
                <a:ea typeface="Times New Roman" panose="02020603050405020304" pitchFamily="18" charset="0"/>
              </a:rPr>
              <a:t>1 came across</a:t>
            </a:r>
          </a:p>
          <a:p>
            <a:endParaRPr lang="en-US" sz="1800" dirty="0">
              <a:effectLst/>
              <a:latin typeface="Times New Roman" panose="02020603050405020304" pitchFamily="18" charset="0"/>
              <a:ea typeface="Times New Roman" panose="02020603050405020304" pitchFamily="18" charset="0"/>
            </a:endParaRPr>
          </a:p>
          <a:p>
            <a:r>
              <a:rPr lang="en-US" sz="1800" dirty="0">
                <a:latin typeface="Times New Roman" panose="02020603050405020304" pitchFamily="18" charset="0"/>
                <a:ea typeface="Times New Roman" panose="02020603050405020304" pitchFamily="18" charset="0"/>
              </a:rPr>
              <a:t>2 be made up  </a:t>
            </a:r>
          </a:p>
          <a:p>
            <a:endParaRPr lang="en-US" sz="1800" dirty="0">
              <a:latin typeface="Times New Roman" panose="02020603050405020304" pitchFamily="18" charset="0"/>
              <a:ea typeface="Times New Roman" panose="02020603050405020304" pitchFamily="18" charset="0"/>
            </a:endParaRPr>
          </a:p>
          <a:p>
            <a:r>
              <a:rPr lang="en-US" sz="1800" dirty="0">
                <a:latin typeface="Times New Roman" panose="02020603050405020304" pitchFamily="18" charset="0"/>
                <a:ea typeface="Times New Roman" panose="02020603050405020304" pitchFamily="18" charset="0"/>
              </a:rPr>
              <a:t>3 throw those plastic bags away/ away those plastic bags</a:t>
            </a:r>
          </a:p>
          <a:p>
            <a:endParaRPr lang="en-US" sz="1800" dirty="0">
              <a:latin typeface="Times New Roman" panose="02020603050405020304" pitchFamily="18" charset="0"/>
              <a:ea typeface="Times New Roman" panose="02020603050405020304" pitchFamily="18" charset="0"/>
            </a:endParaRPr>
          </a:p>
          <a:p>
            <a:endParaRPr lang="en-US" sz="1800" dirty="0">
              <a:latin typeface="Times New Roman" panose="02020603050405020304" pitchFamily="18" charset="0"/>
              <a:ea typeface="Times New Roman" panose="02020603050405020304" pitchFamily="18" charset="0"/>
            </a:endParaRPr>
          </a:p>
          <a:p>
            <a:r>
              <a:rPr lang="en-US" sz="1800" dirty="0">
                <a:latin typeface="Times New Roman" panose="02020603050405020304" pitchFamily="18" charset="0"/>
                <a:ea typeface="Times New Roman" panose="02020603050405020304" pitchFamily="18" charset="0"/>
              </a:rPr>
              <a:t>4 broke down  </a:t>
            </a:r>
          </a:p>
          <a:p>
            <a:endParaRPr lang="en-US" sz="1800" dirty="0">
              <a:latin typeface="Times New Roman" panose="02020603050405020304" pitchFamily="18" charset="0"/>
              <a:ea typeface="Times New Roman" panose="02020603050405020304" pitchFamily="18" charset="0"/>
            </a:endParaRPr>
          </a:p>
          <a:p>
            <a:endParaRPr lang="en-US" sz="1800" dirty="0">
              <a:latin typeface="Times New Roman" panose="02020603050405020304" pitchFamily="18" charset="0"/>
              <a:ea typeface="Times New Roman" panose="02020603050405020304" pitchFamily="18" charset="0"/>
            </a:endParaRPr>
          </a:p>
          <a:p>
            <a:r>
              <a:rPr lang="en-US" sz="1800" dirty="0">
                <a:latin typeface="Times New Roman" panose="02020603050405020304" pitchFamily="18" charset="0"/>
                <a:ea typeface="Times New Roman" panose="02020603050405020304" pitchFamily="18" charset="0"/>
              </a:rPr>
              <a:t>5 take back </a:t>
            </a:r>
          </a:p>
          <a:p>
            <a:endParaRPr lang="en-US" sz="1800" dirty="0">
              <a:latin typeface="Times New Roman" panose="02020603050405020304" pitchFamily="18" charset="0"/>
              <a:ea typeface="Times New Roman" panose="02020603050405020304" pitchFamily="18" charset="0"/>
            </a:endParaRPr>
          </a:p>
          <a:p>
            <a:r>
              <a:rPr lang="en-US" sz="1800" dirty="0">
                <a:latin typeface="Times New Roman" panose="02020603050405020304" pitchFamily="18" charset="0"/>
                <a:ea typeface="Times New Roman" panose="02020603050405020304" pitchFamily="18" charset="0"/>
              </a:rPr>
              <a:t>6 hurry up</a:t>
            </a:r>
          </a:p>
          <a:p>
            <a:endParaRPr lang="en-US" sz="1800" dirty="0">
              <a:latin typeface="Times New Roman" panose="02020603050405020304" pitchFamily="18" charset="0"/>
              <a:ea typeface="Times New Roman" panose="02020603050405020304" pitchFamily="18" charset="0"/>
            </a:endParaRPr>
          </a:p>
          <a:p>
            <a:endParaRPr lang="ru-RU" dirty="0"/>
          </a:p>
        </p:txBody>
      </p:sp>
    </p:spTree>
    <p:extLst>
      <p:ext uri="{BB962C8B-B14F-4D97-AF65-F5344CB8AC3E}">
        <p14:creationId xmlns:p14="http://schemas.microsoft.com/office/powerpoint/2010/main" val="156367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animEffect transition="in" filter="fade">
                                      <p:cBhvr>
                                        <p:cTn id="27" dur="500"/>
                                        <p:tgtEl>
                                          <p:spTgt spid="4">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12" end="12"/>
                                            </p:txEl>
                                          </p:spTgt>
                                        </p:tgtEl>
                                        <p:attrNameLst>
                                          <p:attrName>style.visibility</p:attrName>
                                        </p:attrNameLst>
                                      </p:cBhvr>
                                      <p:to>
                                        <p:strVal val="visible"/>
                                      </p:to>
                                    </p:set>
                                    <p:animEffect transition="in" filter="fade">
                                      <p:cBhvr>
                                        <p:cTn id="32" dur="5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a16="http://schemas.microsoft.com/office/drawing/2014/main" id="{06E7D453-94E0-3E03-A9D9-E0224CA990B2}"/>
              </a:ext>
            </a:extLst>
          </p:cNvPr>
          <p:cNvSpPr>
            <a:spLocks noGrp="1" noChangeArrowheads="1"/>
          </p:cNvSpPr>
          <p:nvPr>
            <p:ph type="ctrTitle"/>
          </p:nvPr>
        </p:nvSpPr>
        <p:spPr bwMode="auto">
          <a:xfrm>
            <a:off x="1876425" y="693708"/>
            <a:ext cx="8705758" cy="5324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   </a:t>
            </a:r>
            <a:r>
              <a:rPr kumimoji="0" lang="en-US" altLang="ru-RU" sz="9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Впишите</a:t>
            </a:r>
            <a:r>
              <a:rPr kumimoji="0" lang="en-US" altLang="ru-RU"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US" altLang="ru-RU" sz="9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пропущенное</a:t>
            </a:r>
            <a:r>
              <a:rPr kumimoji="0" lang="en-US" altLang="ru-RU"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US" altLang="ru-RU" sz="9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слово</a:t>
            </a:r>
            <a:r>
              <a:rPr kumimoji="0" lang="en-US" altLang="ru-RU"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Could you look ___________ our rabbit when we are on holiday?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Tim was Sandy’s boyfriend but they split ___________ last month.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Kim and Kathy have fallen ___________ with each other, so Kim isn’t going to invite Kathy to her party.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Phil was brought ____________ by his uncle and aunt.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Is Gareth really going __________ with Liz? </a:t>
            </a:r>
            <a:b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D</a:t>
            </a:r>
            <a:r>
              <a:rPr kumimoji="0" lang="ru-RU"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ru-RU" altLang="ru-RU"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Выберите правильный вариант ответа.</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Let me just add _________ what I’m buying to see if I’ve got enough money.</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on                   B   up                   C   over                    D   in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I’m saving all my pocket money ________ to buy a new Play Station.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out                 B   down              C   up                      D   away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The old man took the book _______ from the shelf and looked at the price.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up                  B   down              C   out                      D   back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 couldn’t sell my old magazines, so I gave them ___________.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over              B   off                   C   up                       D   away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Why don’t you take the sweater __________ to the shop you got it from.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down          B    in                    C    back                  D   up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We need to hurry ________ or the shops will be closed.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on              B     to                    C    towards            D   up </a:t>
            </a:r>
            <a:b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E</a:t>
            </a:r>
            <a:r>
              <a:rPr kumimoji="0" lang="ru-RU" altLang="ru-RU"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ru-RU"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ru-RU" altLang="ru-RU"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Выберите правильный вариант ответа.</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 ____________ across the book about the moon in the library. It’s really interesting!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   went                 B   found                 C   came __________D   looked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Jenny pulled ___________ the handle so we can’t open the cupboard now.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   off                  B   away                   C   in                      D   over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I’d like to find ______ more about being a computer programmer.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   across             B   up                     C   off                    D    out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Our car has broken ___________ again.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   off                  B   down                 C   off                   D   in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Dean was late for physics so he _________ a story about being attacked by a cat.</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   took               B   wrote                  C   created           D   made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___________ the TV off. This show is boring.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   Put                B   Set                      C   Turn               D   Make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I’m going to throw these old shoes _________. I never wear them anymore.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   off                B   away                   C   down              D   back </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 turned _________ the tap but no water came out.</a:t>
            </a:r>
            <a:endParaRPr kumimoji="0" lang="ru-RU" altLang="ru-RU"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altLang="ru-RU"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   over              B   up                      C   round              D   on </a:t>
            </a:r>
            <a:endParaRPr kumimoji="0" lang="en-US" altLang="ru-RU"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4175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837512-794A-A3E9-7950-2CE00B491058}"/>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60F24ACB-F7D2-C60B-4630-53BA30DEEA5A}"/>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rPr>
              <a:t>C 1 after 2 up  3 out  4 up   5 out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D 1 B 2 C 3 B  4 D  5 C   6 D</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E 1 C 2 A  3 D  4 B  5 D  6 C   7 B  8 D</a:t>
            </a:r>
            <a:endParaRPr lang="ru-RU" sz="1800">
              <a:effectLst/>
              <a:latin typeface="Times New Roman" panose="02020603050405020304" pitchFamily="18" charset="0"/>
              <a:ea typeface="Times New Roman" panose="02020603050405020304" pitchFamily="18" charset="0"/>
            </a:endParaRPr>
          </a:p>
          <a:p>
            <a:pPr marL="0" indent="0">
              <a:buNone/>
            </a:pPr>
            <a:endParaRPr lang="ru-RU"/>
          </a:p>
        </p:txBody>
      </p:sp>
    </p:spTree>
    <p:extLst>
      <p:ext uri="{BB962C8B-B14F-4D97-AF65-F5344CB8AC3E}">
        <p14:creationId xmlns:p14="http://schemas.microsoft.com/office/powerpoint/2010/main" val="1797849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a:extLst>
              <a:ext uri="{FF2B5EF4-FFF2-40B4-BE49-F238E27FC236}">
                <a16:creationId xmlns:a16="http://schemas.microsoft.com/office/drawing/2014/main" id="{5DF7DABC-1DAA-D5BC-481E-6C21316B3A55}"/>
              </a:ext>
            </a:extLst>
          </p:cNvPr>
          <p:cNvGraphicFramePr>
            <a:graphicFrameLocks noGrp="1"/>
          </p:cNvGraphicFramePr>
          <p:nvPr>
            <p:ph sz="half" idx="1"/>
            <p:extLst>
              <p:ext uri="{D42A27DB-BD31-4B8C-83A1-F6EECF244321}">
                <p14:modId xmlns:p14="http://schemas.microsoft.com/office/powerpoint/2010/main" val="2852577901"/>
              </p:ext>
            </p:extLst>
          </p:nvPr>
        </p:nvGraphicFramePr>
        <p:xfrm>
          <a:off x="1141413" y="363984"/>
          <a:ext cx="4878387" cy="5974080"/>
        </p:xfrm>
        <a:graphic>
          <a:graphicData uri="http://schemas.openxmlformats.org/drawingml/2006/table">
            <a:tbl>
              <a:tblPr firstRow="1" firstCol="1" lastRow="1" lastCol="1" bandRow="1" bandCol="1">
                <a:tableStyleId>{5C22544A-7EE6-4342-B048-85BDC9FD1C3A}</a:tableStyleId>
              </a:tblPr>
              <a:tblGrid>
                <a:gridCol w="2107463">
                  <a:extLst>
                    <a:ext uri="{9D8B030D-6E8A-4147-A177-3AD203B41FA5}">
                      <a16:colId xmlns:a16="http://schemas.microsoft.com/office/drawing/2014/main" val="1240840752"/>
                    </a:ext>
                  </a:extLst>
                </a:gridCol>
                <a:gridCol w="2770924">
                  <a:extLst>
                    <a:ext uri="{9D8B030D-6E8A-4147-A177-3AD203B41FA5}">
                      <a16:colId xmlns:a16="http://schemas.microsoft.com/office/drawing/2014/main" val="3014448134"/>
                    </a:ext>
                  </a:extLst>
                </a:gridCol>
              </a:tblGrid>
              <a:tr h="5427216">
                <a:tc>
                  <a:txBody>
                    <a:bodyPr/>
                    <a:lstStyle/>
                    <a:p>
                      <a:r>
                        <a:rPr lang="en-US" sz="1400" dirty="0">
                          <a:effectLst/>
                        </a:rPr>
                        <a:t>call back</a:t>
                      </a:r>
                      <a:endParaRPr lang="ru-RU" sz="1400" dirty="0">
                        <a:effectLst/>
                      </a:endParaRPr>
                    </a:p>
                    <a:p>
                      <a:r>
                        <a:rPr lang="en-US" sz="1400" dirty="0">
                          <a:effectLst/>
                        </a:rPr>
                        <a:t>come out</a:t>
                      </a:r>
                      <a:endParaRPr lang="ru-RU" sz="1400" dirty="0">
                        <a:effectLst/>
                      </a:endParaRPr>
                    </a:p>
                    <a:p>
                      <a:r>
                        <a:rPr lang="en-US" sz="1400" dirty="0">
                          <a:effectLst/>
                        </a:rPr>
                        <a:t>cut off </a:t>
                      </a:r>
                      <a:endParaRPr lang="ru-RU" sz="1400" dirty="0">
                        <a:effectLst/>
                      </a:endParaRPr>
                    </a:p>
                    <a:p>
                      <a:r>
                        <a:rPr lang="en-US" sz="1400" dirty="0">
                          <a:effectLst/>
                        </a:rPr>
                        <a:t>fill in </a:t>
                      </a:r>
                      <a:endParaRPr lang="ru-RU" sz="1400" dirty="0">
                        <a:effectLst/>
                      </a:endParaRPr>
                    </a:p>
                    <a:p>
                      <a:endParaRPr lang="en-US" sz="1400" dirty="0">
                        <a:effectLst/>
                      </a:endParaRPr>
                    </a:p>
                    <a:p>
                      <a:r>
                        <a:rPr lang="en-US" sz="1400" dirty="0">
                          <a:effectLst/>
                        </a:rPr>
                        <a:t>hang up </a:t>
                      </a:r>
                      <a:endParaRPr lang="ru-RU" sz="1400" dirty="0">
                        <a:effectLst/>
                      </a:endParaRPr>
                    </a:p>
                    <a:p>
                      <a:endParaRPr lang="en-US" sz="1400" dirty="0">
                        <a:effectLst/>
                      </a:endParaRPr>
                    </a:p>
                    <a:p>
                      <a:r>
                        <a:rPr lang="en-US" sz="1400" dirty="0">
                          <a:effectLst/>
                        </a:rPr>
                        <a:t>log off </a:t>
                      </a:r>
                      <a:endParaRPr lang="ru-RU" sz="1400" dirty="0">
                        <a:effectLst/>
                      </a:endParaRPr>
                    </a:p>
                    <a:p>
                      <a:r>
                        <a:rPr lang="en-US" sz="1400" dirty="0">
                          <a:effectLst/>
                        </a:rPr>
                        <a:t>log on(to) </a:t>
                      </a:r>
                      <a:endParaRPr lang="ru-RU" sz="1400" dirty="0">
                        <a:effectLst/>
                      </a:endParaRPr>
                    </a:p>
                    <a:p>
                      <a:r>
                        <a:rPr lang="en-US" sz="1400" dirty="0">
                          <a:effectLst/>
                        </a:rPr>
                        <a:t>print out </a:t>
                      </a:r>
                      <a:endParaRPr lang="ru-RU" sz="1400" dirty="0">
                        <a:effectLst/>
                      </a:endParaRPr>
                    </a:p>
                    <a:p>
                      <a:endParaRPr lang="en-US" sz="1400" dirty="0">
                        <a:effectLst/>
                      </a:endParaRPr>
                    </a:p>
                    <a:p>
                      <a:r>
                        <a:rPr lang="en-US" sz="1400" dirty="0">
                          <a:effectLst/>
                        </a:rPr>
                        <a:t>break in(to) </a:t>
                      </a:r>
                      <a:endParaRPr lang="ru-RU" sz="1400" dirty="0">
                        <a:effectLst/>
                      </a:endParaRPr>
                    </a:p>
                    <a:p>
                      <a:r>
                        <a:rPr lang="en-US" sz="1400" dirty="0">
                          <a:effectLst/>
                        </a:rPr>
                        <a:t>catch up (with) </a:t>
                      </a:r>
                      <a:endParaRPr lang="ru-RU" sz="1400" dirty="0">
                        <a:effectLst/>
                      </a:endParaRPr>
                    </a:p>
                    <a:p>
                      <a:r>
                        <a:rPr lang="en-US" sz="1400" dirty="0">
                          <a:effectLst/>
                        </a:rPr>
                        <a:t>get away with</a:t>
                      </a:r>
                      <a:endParaRPr lang="ru-RU" sz="1400" dirty="0">
                        <a:effectLst/>
                      </a:endParaRPr>
                    </a:p>
                    <a:p>
                      <a:r>
                        <a:rPr lang="en-US" sz="1400" dirty="0">
                          <a:effectLst/>
                        </a:rPr>
                        <a:t>get up </a:t>
                      </a:r>
                      <a:endParaRPr lang="ru-RU" sz="1400" dirty="0">
                        <a:effectLst/>
                      </a:endParaRPr>
                    </a:p>
                    <a:p>
                      <a:r>
                        <a:rPr lang="en-US" sz="1400" dirty="0">
                          <a:effectLst/>
                        </a:rPr>
                        <a:t>move in </a:t>
                      </a:r>
                      <a:endParaRPr lang="ru-RU" sz="1400" dirty="0">
                        <a:effectLst/>
                      </a:endParaRPr>
                    </a:p>
                    <a:p>
                      <a:r>
                        <a:rPr lang="en-US" sz="1400" dirty="0">
                          <a:effectLst/>
                        </a:rPr>
                        <a:t>put away </a:t>
                      </a:r>
                      <a:endParaRPr lang="ru-RU" sz="1400" dirty="0">
                        <a:effectLst/>
                      </a:endParaRPr>
                    </a:p>
                    <a:p>
                      <a:r>
                        <a:rPr lang="en-US" sz="1400" dirty="0">
                          <a:effectLst/>
                        </a:rPr>
                        <a:t>wake up </a:t>
                      </a:r>
                      <a:endParaRPr lang="ru-RU" sz="1400" dirty="0">
                        <a:effectLst/>
                      </a:endParaRPr>
                    </a:p>
                    <a:p>
                      <a:r>
                        <a:rPr lang="en-US" sz="1400" dirty="0">
                          <a:effectLst/>
                        </a:rPr>
                        <a:t>wash up </a:t>
                      </a:r>
                      <a:endParaRPr lang="ru-RU" sz="1400" dirty="0">
                        <a:effectLst/>
                      </a:endParaRPr>
                    </a:p>
                    <a:p>
                      <a:r>
                        <a:rPr lang="en-US" sz="1400" dirty="0">
                          <a:effectLst/>
                        </a:rPr>
                        <a:t>call off </a:t>
                      </a:r>
                      <a:endParaRPr lang="ru-RU" sz="1400" dirty="0">
                        <a:effectLst/>
                      </a:endParaRPr>
                    </a:p>
                    <a:p>
                      <a:r>
                        <a:rPr lang="en-US" sz="1400" dirty="0">
                          <a:effectLst/>
                        </a:rPr>
                        <a:t>give back </a:t>
                      </a:r>
                      <a:endParaRPr lang="ru-RU" sz="1400" dirty="0">
                        <a:effectLst/>
                      </a:endParaRPr>
                    </a:p>
                    <a:p>
                      <a:endParaRPr lang="en-US" sz="1400" dirty="0">
                        <a:effectLst/>
                      </a:endParaRPr>
                    </a:p>
                    <a:p>
                      <a:r>
                        <a:rPr lang="en-US" sz="1400" dirty="0">
                          <a:effectLst/>
                        </a:rPr>
                        <a:t>go on </a:t>
                      </a:r>
                      <a:endParaRPr lang="ru-RU" sz="1400" dirty="0">
                        <a:effectLst/>
                      </a:endParaRPr>
                    </a:p>
                    <a:p>
                      <a:r>
                        <a:rPr lang="en-US" sz="1400" dirty="0">
                          <a:effectLst/>
                        </a:rPr>
                        <a:t>put off </a:t>
                      </a:r>
                      <a:endParaRPr lang="ru-RU" sz="1400" dirty="0">
                        <a:effectLst/>
                      </a:endParaRPr>
                    </a:p>
                    <a:p>
                      <a:r>
                        <a:rPr lang="en-US" sz="1400" dirty="0">
                          <a:effectLst/>
                        </a:rPr>
                        <a:t>set up </a:t>
                      </a:r>
                      <a:endParaRPr lang="ru-RU" sz="1400" dirty="0">
                        <a:effectLst/>
                      </a:endParaRPr>
                    </a:p>
                    <a:p>
                      <a:r>
                        <a:rPr lang="en-US" sz="1400" dirty="0">
                          <a:effectLst/>
                        </a:rPr>
                        <a:t>stay up </a:t>
                      </a:r>
                      <a:endParaRPr lang="ru-RU" sz="1400" dirty="0">
                        <a:effectLst/>
                      </a:endParaRPr>
                    </a:p>
                    <a:p>
                      <a:r>
                        <a:rPr lang="en-US" sz="1400" dirty="0">
                          <a:effectLst/>
                        </a:rPr>
                        <a:t>take away </a:t>
                      </a:r>
                      <a:endParaRPr lang="ru-RU" sz="1400" dirty="0">
                        <a:effectLst/>
                      </a:endParaRPr>
                    </a:p>
                    <a:p>
                      <a:r>
                        <a:rPr lang="en-US" sz="1400" dirty="0">
                          <a:effectLst/>
                        </a:rPr>
                        <a:t>take over </a:t>
                      </a:r>
                      <a:endParaRPr lang="ru-RU" sz="1400" dirty="0">
                        <a:effectLst/>
                        <a:latin typeface="Times New Roman" panose="02020603050405020304" pitchFamily="18" charset="0"/>
                        <a:ea typeface="Times New Roman" panose="02020603050405020304" pitchFamily="18" charset="0"/>
                      </a:endParaRPr>
                    </a:p>
                  </a:txBody>
                  <a:tcPr marL="40159" marR="40159" marT="0" marB="0"/>
                </a:tc>
                <a:tc>
                  <a:txBody>
                    <a:bodyPr/>
                    <a:lstStyle/>
                    <a:p>
                      <a:r>
                        <a:rPr lang="en-US" sz="1400" dirty="0">
                          <a:effectLst/>
                        </a:rPr>
                        <a:t>ring again on the phone</a:t>
                      </a:r>
                      <a:endParaRPr lang="ru-RU" sz="1400" dirty="0">
                        <a:effectLst/>
                      </a:endParaRPr>
                    </a:p>
                    <a:p>
                      <a:r>
                        <a:rPr lang="en-US" sz="1400" dirty="0">
                          <a:effectLst/>
                        </a:rPr>
                        <a:t>be published </a:t>
                      </a:r>
                      <a:endParaRPr lang="ru-RU" sz="1400" dirty="0">
                        <a:effectLst/>
                      </a:endParaRPr>
                    </a:p>
                    <a:p>
                      <a:r>
                        <a:rPr lang="en-US" sz="1400" dirty="0">
                          <a:effectLst/>
                        </a:rPr>
                        <a:t>disconnect (phone, electricity, </a:t>
                      </a:r>
                      <a:r>
                        <a:rPr lang="en-US" sz="1400" dirty="0" err="1">
                          <a:effectLst/>
                        </a:rPr>
                        <a:t>etc</a:t>
                      </a:r>
                      <a:r>
                        <a:rPr lang="en-US" sz="1400" dirty="0">
                          <a:effectLst/>
                        </a:rPr>
                        <a:t>)</a:t>
                      </a:r>
                      <a:endParaRPr lang="ru-RU" sz="1400" dirty="0">
                        <a:effectLst/>
                      </a:endParaRPr>
                    </a:p>
                    <a:p>
                      <a:r>
                        <a:rPr lang="en-US" sz="1400" dirty="0">
                          <a:effectLst/>
                        </a:rPr>
                        <a:t>add information in the spaces on a form, </a:t>
                      </a:r>
                      <a:r>
                        <a:rPr lang="en-US" sz="1400" dirty="0" err="1">
                          <a:effectLst/>
                        </a:rPr>
                        <a:t>etc</a:t>
                      </a:r>
                      <a:r>
                        <a:rPr lang="en-US" sz="1400" dirty="0">
                          <a:effectLst/>
                        </a:rPr>
                        <a:t> </a:t>
                      </a:r>
                      <a:endParaRPr lang="ru-RU" sz="1400" dirty="0">
                        <a:effectLst/>
                      </a:endParaRPr>
                    </a:p>
                    <a:p>
                      <a:r>
                        <a:rPr lang="en-US" sz="1400" dirty="0">
                          <a:effectLst/>
                        </a:rPr>
                        <a:t>put the receiver down to end a phone call </a:t>
                      </a:r>
                      <a:endParaRPr lang="ru-RU" sz="1400" dirty="0">
                        <a:effectLst/>
                      </a:endParaRPr>
                    </a:p>
                    <a:p>
                      <a:r>
                        <a:rPr lang="en-US" sz="1400" dirty="0">
                          <a:effectLst/>
                        </a:rPr>
                        <a:t>disconnect from the Internet / a website </a:t>
                      </a:r>
                      <a:endParaRPr lang="ru-RU" sz="1400" dirty="0">
                        <a:effectLst/>
                      </a:endParaRPr>
                    </a:p>
                    <a:p>
                      <a:r>
                        <a:rPr lang="en-US" sz="1400" dirty="0">
                          <a:effectLst/>
                        </a:rPr>
                        <a:t>connect to the Internet / a website </a:t>
                      </a:r>
                      <a:endParaRPr lang="ru-RU" sz="1400" dirty="0">
                        <a:effectLst/>
                      </a:endParaRPr>
                    </a:p>
                    <a:p>
                      <a:r>
                        <a:rPr lang="en-US" sz="1400" dirty="0">
                          <a:effectLst/>
                        </a:rPr>
                        <a:t>make a copy of </a:t>
                      </a:r>
                      <a:r>
                        <a:rPr lang="en-US" sz="1400" dirty="0" err="1">
                          <a:effectLst/>
                        </a:rPr>
                        <a:t>sth</a:t>
                      </a:r>
                      <a:r>
                        <a:rPr lang="en-US" sz="1400" dirty="0">
                          <a:effectLst/>
                        </a:rPr>
                        <a:t> on a computer </a:t>
                      </a:r>
                      <a:endParaRPr lang="ru-RU" sz="1400" dirty="0">
                        <a:effectLst/>
                      </a:endParaRPr>
                    </a:p>
                    <a:p>
                      <a:r>
                        <a:rPr lang="en-US" sz="1400" dirty="0">
                          <a:effectLst/>
                        </a:rPr>
                        <a:t>enter illegally</a:t>
                      </a:r>
                      <a:endParaRPr lang="ru-RU" sz="1400" dirty="0">
                        <a:effectLst/>
                      </a:endParaRPr>
                    </a:p>
                    <a:p>
                      <a:r>
                        <a:rPr lang="en-US" sz="1400" dirty="0">
                          <a:effectLst/>
                        </a:rPr>
                        <a:t>reach the same point / level as </a:t>
                      </a:r>
                      <a:endParaRPr lang="ru-RU" sz="1400" dirty="0">
                        <a:effectLst/>
                      </a:endParaRPr>
                    </a:p>
                    <a:p>
                      <a:r>
                        <a:rPr lang="en-US" sz="1400" dirty="0">
                          <a:effectLst/>
                        </a:rPr>
                        <a:t>escape punishment for </a:t>
                      </a:r>
                      <a:endParaRPr lang="ru-RU" sz="1400" dirty="0">
                        <a:effectLst/>
                      </a:endParaRPr>
                    </a:p>
                    <a:p>
                      <a:r>
                        <a:rPr lang="en-US" sz="1400" dirty="0">
                          <a:effectLst/>
                        </a:rPr>
                        <a:t>leave your bed </a:t>
                      </a:r>
                      <a:endParaRPr lang="ru-RU" sz="1400" dirty="0">
                        <a:effectLst/>
                      </a:endParaRPr>
                    </a:p>
                    <a:p>
                      <a:r>
                        <a:rPr lang="en-US" sz="1400" dirty="0">
                          <a:effectLst/>
                        </a:rPr>
                        <a:t>start living in a new house, </a:t>
                      </a:r>
                      <a:r>
                        <a:rPr lang="en-US" sz="1400" dirty="0" err="1">
                          <a:effectLst/>
                        </a:rPr>
                        <a:t>etc</a:t>
                      </a:r>
                      <a:endParaRPr lang="ru-RU" sz="1400" dirty="0">
                        <a:effectLst/>
                      </a:endParaRPr>
                    </a:p>
                    <a:p>
                      <a:r>
                        <a:rPr lang="en-US" sz="1400" dirty="0">
                          <a:effectLst/>
                        </a:rPr>
                        <a:t>return </a:t>
                      </a:r>
                      <a:r>
                        <a:rPr lang="en-US" sz="1400" dirty="0" err="1">
                          <a:effectLst/>
                        </a:rPr>
                        <a:t>sth</a:t>
                      </a:r>
                      <a:r>
                        <a:rPr lang="en-US" sz="1400" dirty="0">
                          <a:effectLst/>
                        </a:rPr>
                        <a:t> to where it belongs </a:t>
                      </a:r>
                      <a:endParaRPr lang="ru-RU" sz="1400" dirty="0">
                        <a:effectLst/>
                      </a:endParaRPr>
                    </a:p>
                    <a:p>
                      <a:r>
                        <a:rPr lang="en-US" sz="1400" dirty="0">
                          <a:effectLst/>
                        </a:rPr>
                        <a:t>stop being asleep </a:t>
                      </a:r>
                      <a:endParaRPr lang="ru-RU" sz="1400" dirty="0">
                        <a:effectLst/>
                      </a:endParaRPr>
                    </a:p>
                    <a:p>
                      <a:r>
                        <a:rPr lang="en-US" sz="1400" dirty="0">
                          <a:effectLst/>
                        </a:rPr>
                        <a:t>wash plates, cups, cutlery, </a:t>
                      </a:r>
                      <a:r>
                        <a:rPr lang="en-US" sz="1400" dirty="0" err="1">
                          <a:effectLst/>
                        </a:rPr>
                        <a:t>etc</a:t>
                      </a:r>
                      <a:endParaRPr lang="ru-RU" sz="1400" dirty="0">
                        <a:effectLst/>
                      </a:endParaRPr>
                    </a:p>
                    <a:p>
                      <a:r>
                        <a:rPr lang="en-US" sz="1400" dirty="0">
                          <a:effectLst/>
                        </a:rPr>
                        <a:t>cancel</a:t>
                      </a:r>
                      <a:endParaRPr lang="ru-RU" sz="1400" dirty="0">
                        <a:effectLst/>
                      </a:endParaRPr>
                    </a:p>
                    <a:p>
                      <a:r>
                        <a:rPr lang="en-US" sz="1400" dirty="0">
                          <a:effectLst/>
                        </a:rPr>
                        <a:t>return </a:t>
                      </a:r>
                      <a:r>
                        <a:rPr lang="en-US" sz="1400" dirty="0" err="1">
                          <a:effectLst/>
                        </a:rPr>
                        <a:t>sth</a:t>
                      </a:r>
                      <a:r>
                        <a:rPr lang="en-US" sz="1400" dirty="0">
                          <a:effectLst/>
                        </a:rPr>
                        <a:t> you have taken / borrowed </a:t>
                      </a:r>
                      <a:endParaRPr lang="ru-RU" sz="1400" dirty="0">
                        <a:effectLst/>
                      </a:endParaRPr>
                    </a:p>
                    <a:p>
                      <a:r>
                        <a:rPr lang="en-US" sz="1400" dirty="0">
                          <a:effectLst/>
                        </a:rPr>
                        <a:t>happen </a:t>
                      </a:r>
                      <a:endParaRPr lang="ru-RU" sz="1400" dirty="0">
                        <a:effectLst/>
                      </a:endParaRPr>
                    </a:p>
                    <a:p>
                      <a:r>
                        <a:rPr lang="en-US" sz="1400" dirty="0">
                          <a:effectLst/>
                        </a:rPr>
                        <a:t>delay to a later time </a:t>
                      </a:r>
                      <a:endParaRPr lang="ru-RU" sz="1400" dirty="0">
                        <a:effectLst/>
                      </a:endParaRPr>
                    </a:p>
                    <a:p>
                      <a:r>
                        <a:rPr lang="en-US" sz="1400" dirty="0">
                          <a:effectLst/>
                        </a:rPr>
                        <a:t>start (a business, organization, </a:t>
                      </a:r>
                      <a:r>
                        <a:rPr lang="en-US" sz="1400" dirty="0" err="1">
                          <a:effectLst/>
                        </a:rPr>
                        <a:t>etc</a:t>
                      </a:r>
                      <a:r>
                        <a:rPr lang="en-US" sz="1400" dirty="0">
                          <a:effectLst/>
                        </a:rPr>
                        <a:t>) </a:t>
                      </a:r>
                      <a:endParaRPr lang="ru-RU" sz="1400" dirty="0">
                        <a:effectLst/>
                      </a:endParaRPr>
                    </a:p>
                    <a:p>
                      <a:r>
                        <a:rPr lang="en-US" sz="1400" dirty="0">
                          <a:effectLst/>
                        </a:rPr>
                        <a:t>go to bed late </a:t>
                      </a:r>
                      <a:endParaRPr lang="ru-RU" sz="1400" dirty="0">
                        <a:effectLst/>
                      </a:endParaRPr>
                    </a:p>
                    <a:p>
                      <a:r>
                        <a:rPr lang="en-US" sz="1400" dirty="0">
                          <a:effectLst/>
                        </a:rPr>
                        <a:t>remove </a:t>
                      </a:r>
                      <a:endParaRPr lang="ru-RU" sz="1400" dirty="0">
                        <a:effectLst/>
                      </a:endParaRPr>
                    </a:p>
                    <a:p>
                      <a:r>
                        <a:rPr lang="en-US" sz="1400" dirty="0">
                          <a:effectLst/>
                        </a:rPr>
                        <a:t>take control of (a business, </a:t>
                      </a:r>
                      <a:r>
                        <a:rPr lang="en-US" sz="1400" dirty="0" err="1">
                          <a:effectLst/>
                        </a:rPr>
                        <a:t>etc</a:t>
                      </a:r>
                      <a:r>
                        <a:rPr lang="en-US" sz="1400" dirty="0">
                          <a:effectLst/>
                        </a:rPr>
                        <a:t>)</a:t>
                      </a:r>
                      <a:endParaRPr lang="ru-RU" sz="1400" dirty="0">
                        <a:effectLst/>
                        <a:latin typeface="Times New Roman" panose="02020603050405020304" pitchFamily="18" charset="0"/>
                        <a:ea typeface="Times New Roman" panose="02020603050405020304" pitchFamily="18" charset="0"/>
                      </a:endParaRPr>
                    </a:p>
                  </a:txBody>
                  <a:tcPr marL="40159" marR="40159" marT="0" marB="0"/>
                </a:tc>
                <a:extLst>
                  <a:ext uri="{0D108BD9-81ED-4DB2-BD59-A6C34878D82A}">
                    <a16:rowId xmlns:a16="http://schemas.microsoft.com/office/drawing/2014/main" val="153018193"/>
                  </a:ext>
                </a:extLst>
              </a:tr>
            </a:tbl>
          </a:graphicData>
        </a:graphic>
      </p:graphicFrame>
      <p:sp>
        <p:nvSpPr>
          <p:cNvPr id="6" name="Объект 5">
            <a:extLst>
              <a:ext uri="{FF2B5EF4-FFF2-40B4-BE49-F238E27FC236}">
                <a16:creationId xmlns:a16="http://schemas.microsoft.com/office/drawing/2014/main" id="{D8BA3B0C-D214-BF12-CDED-E5C2B12A57EE}"/>
              </a:ext>
            </a:extLst>
          </p:cNvPr>
          <p:cNvSpPr>
            <a:spLocks noGrp="1"/>
          </p:cNvSpPr>
          <p:nvPr>
            <p:ph sz="half" idx="2"/>
          </p:nvPr>
        </p:nvSpPr>
        <p:spPr>
          <a:xfrm>
            <a:off x="6172200" y="363983"/>
            <a:ext cx="4875211" cy="5974079"/>
          </a:xfrm>
        </p:spPr>
        <p:txBody>
          <a:bodyPr>
            <a:normAutofit fontScale="92500" lnSpcReduction="20000"/>
          </a:bodyPr>
          <a:lstStyle/>
          <a:p>
            <a:r>
              <a:rPr lang="ru-RU" sz="1800" b="1" dirty="0">
                <a:effectLst/>
                <a:latin typeface="Times New Roman" panose="02020603050405020304" pitchFamily="18" charset="0"/>
                <a:ea typeface="Times New Roman" panose="02020603050405020304" pitchFamily="18" charset="0"/>
              </a:rPr>
              <a:t>Впишите пропущенное слово</a:t>
            </a:r>
            <a:r>
              <a:rPr lang="en-US" sz="1800" b="1"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Why won’t this dog just go __________ and leave me alone.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When does the new </a:t>
            </a:r>
            <a:r>
              <a:rPr lang="en-US" sz="1800" b="1" i="1" dirty="0">
                <a:effectLst/>
                <a:latin typeface="Times New Roman" panose="02020603050405020304" pitchFamily="18" charset="0"/>
                <a:ea typeface="Times New Roman" panose="02020603050405020304" pitchFamily="18" charset="0"/>
              </a:rPr>
              <a:t>Movie Magazine</a:t>
            </a:r>
            <a:r>
              <a:rPr lang="en-US" sz="1800" dirty="0">
                <a:effectLst/>
                <a:latin typeface="Times New Roman" panose="02020603050405020304" pitchFamily="18" charset="0"/>
                <a:ea typeface="Times New Roman" panose="02020603050405020304" pitchFamily="18" charset="0"/>
              </a:rPr>
              <a:t> come __________?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If you’re not sure how to spell a word, look it ___________ in a dictionary.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was trying to open the door when I pulled the handle _________. Oops!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Could you please read ___________ what you’ve written so that everyone can hear?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was looking for something when I came _________ a very old picture of my dad.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What do you want to be when you grow __________?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Did you really see an alien, or are you making it __________?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b="1" dirty="0"/>
          </a:p>
        </p:txBody>
      </p:sp>
      <p:sp>
        <p:nvSpPr>
          <p:cNvPr id="8" name="Овал 7">
            <a:extLst>
              <a:ext uri="{FF2B5EF4-FFF2-40B4-BE49-F238E27FC236}">
                <a16:creationId xmlns:a16="http://schemas.microsoft.com/office/drawing/2014/main" id="{80F830A9-087C-87B3-FB5F-B303375850A1}"/>
              </a:ext>
            </a:extLst>
          </p:cNvPr>
          <p:cNvSpPr/>
          <p:nvPr/>
        </p:nvSpPr>
        <p:spPr>
          <a:xfrm>
            <a:off x="9099612" y="1171852"/>
            <a:ext cx="923277" cy="2396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effectLst/>
                <a:latin typeface="Times New Roman" panose="02020603050405020304" pitchFamily="18" charset="0"/>
                <a:ea typeface="Times New Roman" panose="02020603050405020304" pitchFamily="18" charset="0"/>
              </a:rPr>
              <a:t>away</a:t>
            </a:r>
            <a:endParaRPr lang="ru-RU" sz="1400" dirty="0"/>
          </a:p>
        </p:txBody>
      </p:sp>
      <p:sp>
        <p:nvSpPr>
          <p:cNvPr id="9" name="Овал 8">
            <a:extLst>
              <a:ext uri="{FF2B5EF4-FFF2-40B4-BE49-F238E27FC236}">
                <a16:creationId xmlns:a16="http://schemas.microsoft.com/office/drawing/2014/main" id="{B107CD2E-F58B-2F99-0880-6E25E90AC27B}"/>
              </a:ext>
            </a:extLst>
          </p:cNvPr>
          <p:cNvSpPr/>
          <p:nvPr/>
        </p:nvSpPr>
        <p:spPr>
          <a:xfrm>
            <a:off x="6702641" y="2104008"/>
            <a:ext cx="887767" cy="2663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a:t>
            </a:r>
            <a:endParaRPr lang="ru-RU" dirty="0"/>
          </a:p>
        </p:txBody>
      </p:sp>
      <p:sp>
        <p:nvSpPr>
          <p:cNvPr id="10" name="Прямоугольник 9">
            <a:extLst>
              <a:ext uri="{FF2B5EF4-FFF2-40B4-BE49-F238E27FC236}">
                <a16:creationId xmlns:a16="http://schemas.microsoft.com/office/drawing/2014/main" id="{5287F037-1F49-CE53-CDA4-27D02FC6BAD7}"/>
              </a:ext>
            </a:extLst>
          </p:cNvPr>
          <p:cNvSpPr/>
          <p:nvPr/>
        </p:nvSpPr>
        <p:spPr>
          <a:xfrm>
            <a:off x="6702641" y="2743200"/>
            <a:ext cx="887767" cy="266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a:t>
            </a:r>
            <a:endParaRPr lang="ru-RU" dirty="0"/>
          </a:p>
        </p:txBody>
      </p:sp>
      <p:sp>
        <p:nvSpPr>
          <p:cNvPr id="11" name="Овал 10">
            <a:extLst>
              <a:ext uri="{FF2B5EF4-FFF2-40B4-BE49-F238E27FC236}">
                <a16:creationId xmlns:a16="http://schemas.microsoft.com/office/drawing/2014/main" id="{1B73F5DC-DB05-603C-5100-2E72E4956770}"/>
              </a:ext>
            </a:extLst>
          </p:cNvPr>
          <p:cNvSpPr/>
          <p:nvPr/>
        </p:nvSpPr>
        <p:spPr>
          <a:xfrm>
            <a:off x="7377344" y="3364637"/>
            <a:ext cx="887767" cy="2663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off</a:t>
            </a:r>
            <a:endParaRPr lang="ru-RU" dirty="0"/>
          </a:p>
        </p:txBody>
      </p:sp>
      <p:sp>
        <p:nvSpPr>
          <p:cNvPr id="12" name="Овал 11">
            <a:extLst>
              <a:ext uri="{FF2B5EF4-FFF2-40B4-BE49-F238E27FC236}">
                <a16:creationId xmlns:a16="http://schemas.microsoft.com/office/drawing/2014/main" id="{B42576DB-7102-A9F9-8B32-BE7E52AFDD00}"/>
              </a:ext>
            </a:extLst>
          </p:cNvPr>
          <p:cNvSpPr/>
          <p:nvPr/>
        </p:nvSpPr>
        <p:spPr>
          <a:xfrm>
            <a:off x="8717872" y="3781887"/>
            <a:ext cx="923277" cy="2396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a:t>
            </a:r>
            <a:endParaRPr lang="ru-RU" dirty="0"/>
          </a:p>
        </p:txBody>
      </p:sp>
      <p:sp>
        <p:nvSpPr>
          <p:cNvPr id="13" name="Прямоугольник 12">
            <a:extLst>
              <a:ext uri="{FF2B5EF4-FFF2-40B4-BE49-F238E27FC236}">
                <a16:creationId xmlns:a16="http://schemas.microsoft.com/office/drawing/2014/main" id="{D3180BEC-38CF-7F4B-DA01-D33C8DEF699E}"/>
              </a:ext>
            </a:extLst>
          </p:cNvPr>
          <p:cNvSpPr/>
          <p:nvPr/>
        </p:nvSpPr>
        <p:spPr>
          <a:xfrm>
            <a:off x="6631619" y="4687410"/>
            <a:ext cx="958789" cy="266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across</a:t>
            </a:r>
            <a:endParaRPr lang="ru-RU" dirty="0"/>
          </a:p>
        </p:txBody>
      </p:sp>
      <p:sp>
        <p:nvSpPr>
          <p:cNvPr id="14" name="Овал 13">
            <a:extLst>
              <a:ext uri="{FF2B5EF4-FFF2-40B4-BE49-F238E27FC236}">
                <a16:creationId xmlns:a16="http://schemas.microsoft.com/office/drawing/2014/main" id="{1978F7C8-7E25-82C6-FC8F-24B63E83871F}"/>
              </a:ext>
            </a:extLst>
          </p:cNvPr>
          <p:cNvSpPr/>
          <p:nvPr/>
        </p:nvSpPr>
        <p:spPr>
          <a:xfrm>
            <a:off x="6702641" y="5299969"/>
            <a:ext cx="887767" cy="3284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a:t>
            </a:r>
            <a:endParaRPr lang="ru-RU" dirty="0"/>
          </a:p>
        </p:txBody>
      </p:sp>
      <p:sp>
        <p:nvSpPr>
          <p:cNvPr id="15" name="Овал 14">
            <a:extLst>
              <a:ext uri="{FF2B5EF4-FFF2-40B4-BE49-F238E27FC236}">
                <a16:creationId xmlns:a16="http://schemas.microsoft.com/office/drawing/2014/main" id="{3BBBEB37-23A7-D59D-04DF-AB181F75BC80}"/>
              </a:ext>
            </a:extLst>
          </p:cNvPr>
          <p:cNvSpPr/>
          <p:nvPr/>
        </p:nvSpPr>
        <p:spPr>
          <a:xfrm>
            <a:off x="6773662" y="6045693"/>
            <a:ext cx="683581" cy="2923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a:t>
            </a:r>
            <a:endParaRPr lang="ru-RU" dirty="0"/>
          </a:p>
        </p:txBody>
      </p:sp>
    </p:spTree>
    <p:extLst>
      <p:ext uri="{BB962C8B-B14F-4D97-AF65-F5344CB8AC3E}">
        <p14:creationId xmlns:p14="http://schemas.microsoft.com/office/powerpoint/2010/main" val="826322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28632C-245B-A2BD-CA66-D201D613A0E7}"/>
              </a:ext>
            </a:extLst>
          </p:cNvPr>
          <p:cNvSpPr>
            <a:spLocks noGrp="1"/>
          </p:cNvSpPr>
          <p:nvPr>
            <p:ph type="title"/>
          </p:nvPr>
        </p:nvSpPr>
        <p:spPr/>
        <p:txBody>
          <a:bodyPr/>
          <a:lstStyle/>
          <a:p>
            <a:r>
              <a:rPr lang="ru-RU" b="1" dirty="0"/>
              <a:t>Соедините части предложения. </a:t>
            </a:r>
            <a:endParaRPr lang="ru-RU" dirty="0"/>
          </a:p>
        </p:txBody>
      </p:sp>
      <p:sp>
        <p:nvSpPr>
          <p:cNvPr id="3" name="Объект 2">
            <a:extLst>
              <a:ext uri="{FF2B5EF4-FFF2-40B4-BE49-F238E27FC236}">
                <a16:creationId xmlns:a16="http://schemas.microsoft.com/office/drawing/2014/main" id="{1500E429-4912-6238-8B0A-D838629890EA}"/>
              </a:ext>
            </a:extLst>
          </p:cNvPr>
          <p:cNvSpPr>
            <a:spLocks noGrp="1"/>
          </p:cNvSpPr>
          <p:nvPr>
            <p:ph sz="half" idx="1"/>
          </p:nvPr>
        </p:nvSpPr>
        <p:spPr/>
        <p:txBody>
          <a:bodyPr>
            <a:normAutofit fontScale="70000" lnSpcReduction="20000"/>
          </a:bodyPr>
          <a:lstStyle/>
          <a:p>
            <a:pPr marL="0" lvl="0" indent="0">
              <a:buNone/>
            </a:pPr>
            <a:r>
              <a:rPr lang="en-US" dirty="0"/>
              <a:t>1 I think I’m going to take </a:t>
            </a:r>
          </a:p>
          <a:p>
            <a:pPr marL="0" lvl="0" indent="0">
              <a:buNone/>
            </a:pPr>
            <a:r>
              <a:rPr lang="en-US" dirty="0"/>
              <a:t>2 As our plane took </a:t>
            </a:r>
            <a:endParaRPr lang="ru-RU" dirty="0"/>
          </a:p>
          <a:p>
            <a:pPr marL="0" lvl="0" indent="0">
              <a:buNone/>
            </a:pPr>
            <a:r>
              <a:rPr lang="en-US" dirty="0"/>
              <a:t>3 </a:t>
            </a:r>
            <a:r>
              <a:rPr lang="en-US" dirty="0" err="1"/>
              <a:t>Mr</a:t>
            </a:r>
            <a:r>
              <a:rPr lang="en-US" dirty="0"/>
              <a:t> and </a:t>
            </a:r>
            <a:r>
              <a:rPr lang="en-US" dirty="0" err="1"/>
              <a:t>Mrs</a:t>
            </a:r>
            <a:r>
              <a:rPr lang="en-US" dirty="0"/>
              <a:t> Davies have split </a:t>
            </a:r>
            <a:endParaRPr lang="ru-RU" dirty="0"/>
          </a:p>
          <a:p>
            <a:pPr marL="0" lvl="0" indent="0">
              <a:buNone/>
            </a:pPr>
            <a:r>
              <a:rPr lang="en-US" dirty="0"/>
              <a:t>4 I hope we manage to find </a:t>
            </a:r>
            <a:endParaRPr lang="ru-RU" dirty="0"/>
          </a:p>
          <a:p>
            <a:pPr marL="0" lvl="0" indent="0">
              <a:buNone/>
            </a:pPr>
            <a:r>
              <a:rPr lang="en-US" dirty="0"/>
              <a:t>5 I often had to look </a:t>
            </a:r>
            <a:endParaRPr lang="ru-RU" dirty="0"/>
          </a:p>
          <a:p>
            <a:pPr marL="0" lvl="0" indent="0">
              <a:buNone/>
            </a:pPr>
            <a:r>
              <a:rPr lang="en-US" dirty="0"/>
              <a:t>6 You should turn</a:t>
            </a:r>
            <a:endParaRPr lang="ru-RU" dirty="0"/>
          </a:p>
          <a:p>
            <a:pPr marL="0" lvl="0" indent="0">
              <a:buNone/>
            </a:pPr>
            <a:r>
              <a:rPr lang="en-US" dirty="0"/>
              <a:t>7 I’ve fallen </a:t>
            </a:r>
            <a:endParaRPr lang="ru-RU" dirty="0"/>
          </a:p>
          <a:p>
            <a:pPr marL="0" indent="0">
              <a:buNone/>
            </a:pPr>
            <a:r>
              <a:rPr lang="en-US" dirty="0"/>
              <a:t>8 My grandmother brought </a:t>
            </a:r>
            <a:endParaRPr lang="ru-RU" dirty="0"/>
          </a:p>
        </p:txBody>
      </p:sp>
      <p:sp>
        <p:nvSpPr>
          <p:cNvPr id="4" name="Объект 3">
            <a:extLst>
              <a:ext uri="{FF2B5EF4-FFF2-40B4-BE49-F238E27FC236}">
                <a16:creationId xmlns:a16="http://schemas.microsoft.com/office/drawing/2014/main" id="{AC44BC73-978E-D1C2-B49A-5A66394CEE6F}"/>
              </a:ext>
            </a:extLst>
          </p:cNvPr>
          <p:cNvSpPr>
            <a:spLocks noGrp="1"/>
          </p:cNvSpPr>
          <p:nvPr>
            <p:ph sz="half" idx="2"/>
          </p:nvPr>
        </p:nvSpPr>
        <p:spPr/>
        <p:txBody>
          <a:bodyPr>
            <a:normAutofit fontScale="70000" lnSpcReduction="20000"/>
          </a:bodyPr>
          <a:lstStyle/>
          <a:p>
            <a:r>
              <a:rPr lang="en-US" b="1" dirty="0"/>
              <a:t>A </a:t>
            </a:r>
            <a:r>
              <a:rPr lang="en-US" dirty="0"/>
              <a:t>  off, I held my dad’s hand tightly. </a:t>
            </a:r>
            <a:endParaRPr lang="ru-RU" dirty="0"/>
          </a:p>
          <a:p>
            <a:r>
              <a:rPr lang="en-US" b="1" dirty="0"/>
              <a:t>B</a:t>
            </a:r>
            <a:r>
              <a:rPr lang="en-US" dirty="0"/>
              <a:t>   after my younger sister when she was small.</a:t>
            </a:r>
            <a:endParaRPr lang="ru-RU" dirty="0"/>
          </a:p>
          <a:p>
            <a:r>
              <a:rPr lang="en-US" b="1" dirty="0"/>
              <a:t>C</a:t>
            </a:r>
            <a:r>
              <a:rPr lang="en-US" dirty="0"/>
              <a:t>   out when the concert is going to happen. </a:t>
            </a:r>
            <a:endParaRPr lang="ru-RU" dirty="0"/>
          </a:p>
          <a:p>
            <a:r>
              <a:rPr lang="en-US" b="1" dirty="0"/>
              <a:t>D</a:t>
            </a:r>
            <a:r>
              <a:rPr lang="en-US" dirty="0"/>
              <a:t>   off the TV and find something to do.</a:t>
            </a:r>
            <a:endParaRPr lang="ru-RU" dirty="0"/>
          </a:p>
          <a:p>
            <a:r>
              <a:rPr lang="en-US" b="1" dirty="0"/>
              <a:t>E</a:t>
            </a:r>
            <a:r>
              <a:rPr lang="en-US" dirty="0"/>
              <a:t>   up me and my brother because my parents worked</a:t>
            </a:r>
            <a:endParaRPr lang="ru-RU" dirty="0"/>
          </a:p>
          <a:p>
            <a:r>
              <a:rPr lang="en-US" b="1" dirty="0"/>
              <a:t>F </a:t>
            </a:r>
            <a:r>
              <a:rPr lang="en-US" dirty="0"/>
              <a:t>  up a musical instrument, maybe the violin. </a:t>
            </a:r>
            <a:endParaRPr lang="ru-RU" dirty="0"/>
          </a:p>
          <a:p>
            <a:r>
              <a:rPr lang="en-US" b="1" dirty="0"/>
              <a:t>G</a:t>
            </a:r>
            <a:r>
              <a:rPr lang="en-US" dirty="0"/>
              <a:t>   out with Kelly because she hurt my feelings.</a:t>
            </a:r>
            <a:endParaRPr lang="ru-RU" dirty="0"/>
          </a:p>
          <a:p>
            <a:r>
              <a:rPr lang="en-US" b="1" dirty="0"/>
              <a:t>H </a:t>
            </a:r>
            <a:r>
              <a:rPr lang="en-US" dirty="0"/>
              <a:t>  up after more than twenty years together. </a:t>
            </a:r>
            <a:endParaRPr lang="ru-RU" dirty="0"/>
          </a:p>
          <a:p>
            <a:pPr marL="0" indent="0">
              <a:buNone/>
            </a:pPr>
            <a:endParaRPr lang="ru-RU" dirty="0"/>
          </a:p>
        </p:txBody>
      </p:sp>
      <p:cxnSp>
        <p:nvCxnSpPr>
          <p:cNvPr id="6" name="Прямая со стрелкой 5">
            <a:extLst>
              <a:ext uri="{FF2B5EF4-FFF2-40B4-BE49-F238E27FC236}">
                <a16:creationId xmlns:a16="http://schemas.microsoft.com/office/drawing/2014/main" id="{AECDEBB3-DF01-CFD3-78D6-450276C6BD09}"/>
              </a:ext>
            </a:extLst>
          </p:cNvPr>
          <p:cNvCxnSpPr/>
          <p:nvPr/>
        </p:nvCxnSpPr>
        <p:spPr>
          <a:xfrm>
            <a:off x="3453414" y="2467992"/>
            <a:ext cx="2718786" cy="2148396"/>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8" name="Прямая со стрелкой 7">
            <a:extLst>
              <a:ext uri="{FF2B5EF4-FFF2-40B4-BE49-F238E27FC236}">
                <a16:creationId xmlns:a16="http://schemas.microsoft.com/office/drawing/2014/main" id="{393B857F-4F63-5D46-FC66-B2F17AE9A845}"/>
              </a:ext>
            </a:extLst>
          </p:cNvPr>
          <p:cNvCxnSpPr/>
          <p:nvPr/>
        </p:nvCxnSpPr>
        <p:spPr>
          <a:xfrm flipV="1">
            <a:off x="3089429" y="2467992"/>
            <a:ext cx="3006571" cy="38174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 name="Прямая со стрелкой 9">
            <a:extLst>
              <a:ext uri="{FF2B5EF4-FFF2-40B4-BE49-F238E27FC236}">
                <a16:creationId xmlns:a16="http://schemas.microsoft.com/office/drawing/2014/main" id="{90FB736F-0B59-3F7A-3834-BEC9C88E9017}"/>
              </a:ext>
            </a:extLst>
          </p:cNvPr>
          <p:cNvCxnSpPr/>
          <p:nvPr/>
        </p:nvCxnSpPr>
        <p:spPr>
          <a:xfrm>
            <a:off x="3977196" y="3204839"/>
            <a:ext cx="2195004" cy="2192784"/>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Прямая со стрелкой 11">
            <a:extLst>
              <a:ext uri="{FF2B5EF4-FFF2-40B4-BE49-F238E27FC236}">
                <a16:creationId xmlns:a16="http://schemas.microsoft.com/office/drawing/2014/main" id="{0098ABC7-8DB3-F62C-558B-62591A8226D9}"/>
              </a:ext>
            </a:extLst>
          </p:cNvPr>
          <p:cNvCxnSpPr/>
          <p:nvPr/>
        </p:nvCxnSpPr>
        <p:spPr>
          <a:xfrm flipV="1">
            <a:off x="3675355" y="3204839"/>
            <a:ext cx="2496845" cy="48827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 name="Прямая со стрелкой 13">
            <a:extLst>
              <a:ext uri="{FF2B5EF4-FFF2-40B4-BE49-F238E27FC236}">
                <a16:creationId xmlns:a16="http://schemas.microsoft.com/office/drawing/2014/main" id="{991580F6-E276-544D-A71A-7E5D3848241A}"/>
              </a:ext>
            </a:extLst>
          </p:cNvPr>
          <p:cNvCxnSpPr/>
          <p:nvPr/>
        </p:nvCxnSpPr>
        <p:spPr>
          <a:xfrm flipV="1">
            <a:off x="3009530" y="2778711"/>
            <a:ext cx="3162670" cy="1198485"/>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6" name="Прямая со стрелкой 15">
            <a:extLst>
              <a:ext uri="{FF2B5EF4-FFF2-40B4-BE49-F238E27FC236}">
                <a16:creationId xmlns:a16="http://schemas.microsoft.com/office/drawing/2014/main" id="{E06752B6-B258-3861-7FC4-F06CC454AAC1}"/>
              </a:ext>
            </a:extLst>
          </p:cNvPr>
          <p:cNvCxnSpPr/>
          <p:nvPr/>
        </p:nvCxnSpPr>
        <p:spPr>
          <a:xfrm flipV="1">
            <a:off x="2840854" y="3693111"/>
            <a:ext cx="3255146" cy="727969"/>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8" name="Прямая со стрелкой 17">
            <a:extLst>
              <a:ext uri="{FF2B5EF4-FFF2-40B4-BE49-F238E27FC236}">
                <a16:creationId xmlns:a16="http://schemas.microsoft.com/office/drawing/2014/main" id="{142CAE59-362E-DD23-52DA-0CE9AB1FD2B5}"/>
              </a:ext>
            </a:extLst>
          </p:cNvPr>
          <p:cNvCxnSpPr/>
          <p:nvPr/>
        </p:nvCxnSpPr>
        <p:spPr>
          <a:xfrm>
            <a:off x="2574524" y="4758431"/>
            <a:ext cx="3597676" cy="230819"/>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2" name="Прямая со стрелкой 21">
            <a:extLst>
              <a:ext uri="{FF2B5EF4-FFF2-40B4-BE49-F238E27FC236}">
                <a16:creationId xmlns:a16="http://schemas.microsoft.com/office/drawing/2014/main" id="{EDE195B0-5AE2-17ED-B995-464F6AA27419}"/>
              </a:ext>
            </a:extLst>
          </p:cNvPr>
          <p:cNvCxnSpPr/>
          <p:nvPr/>
        </p:nvCxnSpPr>
        <p:spPr>
          <a:xfrm flipV="1">
            <a:off x="3826276" y="4136994"/>
            <a:ext cx="2345924" cy="102093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980958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1CBD3F0-CCD5-086E-7146-BA3D0267E4B1}"/>
              </a:ext>
            </a:extLst>
          </p:cNvPr>
          <p:cNvSpPr>
            <a:spLocks noGrp="1"/>
          </p:cNvSpPr>
          <p:nvPr>
            <p:ph type="title"/>
          </p:nvPr>
        </p:nvSpPr>
        <p:spPr/>
        <p:txBody>
          <a:bodyPr>
            <a:normAutofit fontScale="90000"/>
          </a:bodyPr>
          <a:lstStyle/>
          <a:p>
            <a:r>
              <a:rPr lang="ru-RU" sz="2800" b="1" dirty="0"/>
              <a:t>Дополните каждое второе предложение таким образом, чтобы по смыслу совпадало с первым. Используйте от двух до пяти слов, включая выделенное слово. </a:t>
            </a:r>
            <a:br>
              <a:rPr lang="ru-RU" dirty="0"/>
            </a:br>
            <a:endParaRPr lang="ru-RU" dirty="0"/>
          </a:p>
        </p:txBody>
      </p:sp>
      <p:sp>
        <p:nvSpPr>
          <p:cNvPr id="3" name="Объект 2">
            <a:extLst>
              <a:ext uri="{FF2B5EF4-FFF2-40B4-BE49-F238E27FC236}">
                <a16:creationId xmlns:a16="http://schemas.microsoft.com/office/drawing/2014/main" id="{5EACEF5D-721E-6134-34CF-64E3A2A299B1}"/>
              </a:ext>
            </a:extLst>
          </p:cNvPr>
          <p:cNvSpPr>
            <a:spLocks noGrp="1"/>
          </p:cNvSpPr>
          <p:nvPr>
            <p:ph sz="half" idx="1"/>
          </p:nvPr>
        </p:nvSpPr>
        <p:spPr>
          <a:xfrm>
            <a:off x="1141410" y="1660124"/>
            <a:ext cx="4878389" cy="4678532"/>
          </a:xfrm>
        </p:spPr>
        <p:txBody>
          <a:bodyPr>
            <a:normAutofit fontScale="55000" lnSpcReduction="20000"/>
          </a:bodyPr>
          <a:lstStyle/>
          <a:p>
            <a:pPr marL="0" lvl="0" indent="0">
              <a:buNone/>
            </a:pPr>
            <a:r>
              <a:rPr lang="en-US" dirty="0"/>
              <a:t>1 They’ll find out that you’ve lied to them about your age.                </a:t>
            </a:r>
            <a:r>
              <a:rPr lang="en-US" b="1" dirty="0"/>
              <a:t>AWAY</a:t>
            </a:r>
          </a:p>
          <a:p>
            <a:pPr marL="0" lvl="0" indent="0">
              <a:buNone/>
            </a:pPr>
            <a:r>
              <a:rPr lang="en-US" dirty="0"/>
              <a:t>       You won’t _________________ lying to them about age.</a:t>
            </a:r>
            <a:endParaRPr lang="ru-RU" dirty="0"/>
          </a:p>
          <a:p>
            <a:pPr marL="0" lvl="0" indent="0">
              <a:buNone/>
            </a:pPr>
            <a:r>
              <a:rPr lang="en-US" dirty="0"/>
              <a:t>2   It’ll be difficult to reach the others as they’ re a long way ahead.            </a:t>
            </a:r>
            <a:r>
              <a:rPr lang="en-US" b="1" dirty="0"/>
              <a:t>UP </a:t>
            </a:r>
            <a:endParaRPr lang="ru-RU" dirty="0"/>
          </a:p>
          <a:p>
            <a:pPr marL="0" indent="0">
              <a:buNone/>
            </a:pPr>
            <a:r>
              <a:rPr lang="en-US" dirty="0"/>
              <a:t>            It’ll be difficult to ______________ the others as they’re a long way ahead. </a:t>
            </a:r>
            <a:endParaRPr lang="ru-RU" dirty="0"/>
          </a:p>
          <a:p>
            <a:pPr marL="0" lvl="0" indent="0">
              <a:buNone/>
            </a:pPr>
            <a:r>
              <a:rPr lang="en-US" dirty="0"/>
              <a:t>3    The magazine is published every Friday.                     </a:t>
            </a:r>
            <a:r>
              <a:rPr lang="en-US" b="1" dirty="0"/>
              <a:t>OUT</a:t>
            </a:r>
            <a:endParaRPr lang="ru-RU" dirty="0"/>
          </a:p>
          <a:p>
            <a:pPr marL="0" indent="0">
              <a:buNone/>
            </a:pPr>
            <a:r>
              <a:rPr lang="en-US" dirty="0"/>
              <a:t>            The magazine ___________ every Friday. </a:t>
            </a:r>
            <a:endParaRPr lang="ru-RU" dirty="0"/>
          </a:p>
          <a:p>
            <a:pPr marL="0" lvl="0" indent="0">
              <a:buNone/>
            </a:pPr>
            <a:r>
              <a:rPr lang="en-US" dirty="0"/>
              <a:t>4      You’ll be caught!                </a:t>
            </a:r>
            <a:r>
              <a:rPr lang="en-US" b="1" dirty="0"/>
              <a:t>AWAY</a:t>
            </a:r>
            <a:endParaRPr lang="ru-RU" dirty="0"/>
          </a:p>
          <a:p>
            <a:pPr marL="0" indent="0">
              <a:buNone/>
            </a:pPr>
            <a:r>
              <a:rPr lang="en-US" dirty="0"/>
              <a:t>          You won’t _______________ it! </a:t>
            </a:r>
            <a:endParaRPr lang="ru-RU" dirty="0"/>
          </a:p>
          <a:p>
            <a:pPr marL="0" lvl="0" indent="0">
              <a:buNone/>
            </a:pPr>
            <a:r>
              <a:rPr lang="en-US" dirty="0"/>
              <a:t>5     I was talking to Jo on the phone when we were disconnected.             </a:t>
            </a:r>
            <a:r>
              <a:rPr lang="en-US" b="1" dirty="0"/>
              <a:t>OFF </a:t>
            </a:r>
            <a:endParaRPr lang="ru-RU" dirty="0"/>
          </a:p>
          <a:p>
            <a:pPr marL="0" indent="0">
              <a:buNone/>
            </a:pPr>
            <a:r>
              <a:rPr lang="en-US" dirty="0"/>
              <a:t>       Jo and I ______________when we were talking on the phone. </a:t>
            </a:r>
            <a:endParaRPr lang="ru-RU" dirty="0"/>
          </a:p>
          <a:p>
            <a:pPr marL="0" indent="0">
              <a:buNone/>
            </a:pPr>
            <a:r>
              <a:rPr lang="en-US" dirty="0"/>
              <a:t> </a:t>
            </a:r>
            <a:r>
              <a:rPr lang="en-US" b="1" dirty="0"/>
              <a:t>6</a:t>
            </a:r>
            <a:r>
              <a:rPr lang="en-US" dirty="0"/>
              <a:t>      Could you complete this application form, please?            </a:t>
            </a:r>
            <a:r>
              <a:rPr lang="en-US" b="1" i="1" dirty="0"/>
              <a:t>IN</a:t>
            </a:r>
            <a:endParaRPr lang="en-US" dirty="0"/>
          </a:p>
          <a:p>
            <a:pPr marL="0" indent="0">
              <a:buNone/>
            </a:pPr>
            <a:r>
              <a:rPr lang="en-US" dirty="0"/>
              <a:t>   Could you _____________ this application                                                        </a:t>
            </a:r>
            <a:endParaRPr lang="ru-RU" dirty="0"/>
          </a:p>
          <a:p>
            <a:pPr marL="0" indent="0">
              <a:buNone/>
            </a:pPr>
            <a:endParaRPr lang="ru-RU" dirty="0"/>
          </a:p>
        </p:txBody>
      </p:sp>
      <p:sp>
        <p:nvSpPr>
          <p:cNvPr id="4" name="Объект 3">
            <a:extLst>
              <a:ext uri="{FF2B5EF4-FFF2-40B4-BE49-F238E27FC236}">
                <a16:creationId xmlns:a16="http://schemas.microsoft.com/office/drawing/2014/main" id="{6CA3D70D-E2E7-E1D1-ABC2-F9272F7956E3}"/>
              </a:ext>
            </a:extLst>
          </p:cNvPr>
          <p:cNvSpPr>
            <a:spLocks noGrp="1"/>
          </p:cNvSpPr>
          <p:nvPr>
            <p:ph sz="half" idx="2"/>
          </p:nvPr>
        </p:nvSpPr>
        <p:spPr>
          <a:xfrm>
            <a:off x="6172200" y="1722268"/>
            <a:ext cx="4875211" cy="4678532"/>
          </a:xfrm>
        </p:spPr>
        <p:txBody>
          <a:bodyPr>
            <a:normAutofit fontScale="55000" lnSpcReduction="20000"/>
          </a:bodyPr>
          <a:lstStyle/>
          <a:p>
            <a:pPr marL="0" indent="0">
              <a:buNone/>
            </a:pPr>
            <a:r>
              <a:rPr lang="en-US" dirty="0"/>
              <a:t>1 get away with</a:t>
            </a:r>
          </a:p>
          <a:p>
            <a:pPr marL="0" indent="0">
              <a:buNone/>
            </a:pPr>
            <a:endParaRPr lang="en-US" dirty="0"/>
          </a:p>
          <a:p>
            <a:pPr marL="0" indent="0">
              <a:buNone/>
            </a:pPr>
            <a:r>
              <a:rPr lang="en-US" dirty="0"/>
              <a:t> 2 catch up with  </a:t>
            </a:r>
          </a:p>
          <a:p>
            <a:pPr marL="0" indent="0">
              <a:buNone/>
            </a:pPr>
            <a:endParaRPr lang="en-US" dirty="0"/>
          </a:p>
          <a:p>
            <a:pPr marL="0" indent="0">
              <a:buNone/>
            </a:pPr>
            <a:endParaRPr lang="en-US" dirty="0"/>
          </a:p>
          <a:p>
            <a:pPr marL="0" indent="0">
              <a:buNone/>
            </a:pPr>
            <a:r>
              <a:rPr lang="en-US" dirty="0"/>
              <a:t>3 comes out  </a:t>
            </a:r>
          </a:p>
          <a:p>
            <a:pPr marL="0" indent="0">
              <a:buNone/>
            </a:pPr>
            <a:endParaRPr lang="en-US" dirty="0"/>
          </a:p>
          <a:p>
            <a:pPr marL="0" indent="0">
              <a:buNone/>
            </a:pPr>
            <a:endParaRPr lang="en-US" dirty="0"/>
          </a:p>
          <a:p>
            <a:pPr marL="0" indent="0">
              <a:buNone/>
            </a:pPr>
            <a:r>
              <a:rPr lang="en-US" dirty="0"/>
              <a:t>4 get away with </a:t>
            </a:r>
          </a:p>
          <a:p>
            <a:pPr marL="0" indent="0">
              <a:buNone/>
            </a:pPr>
            <a:endParaRPr lang="en-US" dirty="0"/>
          </a:p>
          <a:p>
            <a:pPr marL="0" indent="0">
              <a:buNone/>
            </a:pPr>
            <a:r>
              <a:rPr lang="en-US" dirty="0"/>
              <a:t>5 were cut off </a:t>
            </a:r>
          </a:p>
          <a:p>
            <a:pPr marL="0" indent="0">
              <a:buNone/>
            </a:pPr>
            <a:endParaRPr lang="en-US" dirty="0"/>
          </a:p>
          <a:p>
            <a:pPr marL="0" indent="0">
              <a:buNone/>
            </a:pPr>
            <a:r>
              <a:rPr lang="en-US" dirty="0"/>
              <a:t>6 fill in</a:t>
            </a:r>
            <a:endParaRPr lang="ru-RU" dirty="0"/>
          </a:p>
          <a:p>
            <a:pPr marL="0" indent="0">
              <a:buNone/>
            </a:pPr>
            <a:endParaRPr lang="en-US" dirty="0"/>
          </a:p>
        </p:txBody>
      </p:sp>
    </p:spTree>
    <p:extLst>
      <p:ext uri="{BB962C8B-B14F-4D97-AF65-F5344CB8AC3E}">
        <p14:creationId xmlns:p14="http://schemas.microsoft.com/office/powerpoint/2010/main" val="360472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fade">
                                      <p:cBhvr>
                                        <p:cTn id="17" dur="500"/>
                                        <p:tgtEl>
                                          <p:spTgt spid="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8" end="8"/>
                                            </p:txEl>
                                          </p:spTgt>
                                        </p:tgtEl>
                                        <p:attrNameLst>
                                          <p:attrName>style.visibility</p:attrName>
                                        </p:attrNameLst>
                                      </p:cBhvr>
                                      <p:to>
                                        <p:strVal val="visible"/>
                                      </p:to>
                                    </p:set>
                                    <p:animEffect transition="in" filter="fade">
                                      <p:cBhvr>
                                        <p:cTn id="22" dur="500"/>
                                        <p:tgtEl>
                                          <p:spTgt spid="4">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animEffect transition="in" filter="fade">
                                      <p:cBhvr>
                                        <p:cTn id="27" dur="500"/>
                                        <p:tgtEl>
                                          <p:spTgt spid="4">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12" end="12"/>
                                            </p:txEl>
                                          </p:spTgt>
                                        </p:tgtEl>
                                        <p:attrNameLst>
                                          <p:attrName>style.visibility</p:attrName>
                                        </p:attrNameLst>
                                      </p:cBhvr>
                                      <p:to>
                                        <p:strVal val="visible"/>
                                      </p:to>
                                    </p:set>
                                    <p:animEffect transition="in" filter="fade">
                                      <p:cBhvr>
                                        <p:cTn id="32" dur="5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a:extLst>
              <a:ext uri="{FF2B5EF4-FFF2-40B4-BE49-F238E27FC236}">
                <a16:creationId xmlns:a16="http://schemas.microsoft.com/office/drawing/2014/main" id="{639EA53B-96B4-D57D-6AE2-A74870D25280}"/>
              </a:ext>
            </a:extLst>
          </p:cNvPr>
          <p:cNvSpPr>
            <a:spLocks noGrp="1"/>
          </p:cNvSpPr>
          <p:nvPr>
            <p:ph sz="half" idx="1"/>
          </p:nvPr>
        </p:nvSpPr>
        <p:spPr>
          <a:xfrm>
            <a:off x="1141410" y="435006"/>
            <a:ext cx="4878389" cy="5356194"/>
          </a:xfrm>
        </p:spPr>
        <p:txBody>
          <a:bodyPr>
            <a:normAutofit fontScale="62500" lnSpcReduction="20000"/>
          </a:bodyPr>
          <a:lstStyle/>
          <a:p>
            <a:pPr marL="0" indent="0">
              <a:buNone/>
            </a:pPr>
            <a:r>
              <a:rPr lang="ru-RU"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A</a:t>
            </a:r>
            <a:r>
              <a:rPr lang="ru-RU" sz="1800" b="1" dirty="0">
                <a:effectLst/>
                <a:latin typeface="Times New Roman" panose="02020603050405020304" pitchFamily="18" charset="0"/>
                <a:ea typeface="Times New Roman" panose="02020603050405020304" pitchFamily="18" charset="0"/>
              </a:rPr>
              <a:t>   Заполните пропуски, используя соответствующую форму фразовых глаголов</a:t>
            </a:r>
            <a:r>
              <a:rPr lang="en-US" sz="1800" b="1" dirty="0">
                <a:effectLst/>
                <a:latin typeface="Times New Roman" panose="02020603050405020304" pitchFamily="18" charset="0"/>
                <a:ea typeface="Times New Roman" panose="02020603050405020304" pitchFamily="18" charset="0"/>
              </a:rPr>
              <a:t>:</a:t>
            </a:r>
            <a:endParaRPr lang="ru-RU" sz="1800" dirty="0">
              <a:effectLst/>
              <a:latin typeface="Times New Roman" panose="02020603050405020304" pitchFamily="18" charset="0"/>
              <a:ea typeface="Times New Roman" panose="02020603050405020304" pitchFamily="18" charset="0"/>
            </a:endParaRPr>
          </a:p>
          <a:p>
            <a:pPr marL="0" indent="0">
              <a:buNone/>
            </a:pPr>
            <a:r>
              <a:rPr lang="en-US" sz="1800" b="1" dirty="0">
                <a:effectLst/>
                <a:latin typeface="Times New Roman" panose="02020603050405020304" pitchFamily="18" charset="0"/>
                <a:ea typeface="Times New Roman" panose="02020603050405020304" pitchFamily="18" charset="0"/>
              </a:rPr>
              <a:t>call back      come out       cut off         fill in        hang up           log off         log on(to)          print out </a:t>
            </a: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I’ve got an e - mail from Mick! Wait a second and I’ll _________ it ___________ so you don’t have to read it on the screen.</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was talking to Matt on the phone when the train went into a tunnel and we were __________.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You just have to __________ this form and we’ll send the money for you.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My </a:t>
            </a:r>
            <a:r>
              <a:rPr lang="en-US" sz="1800" dirty="0" err="1">
                <a:effectLst/>
                <a:latin typeface="Times New Roman" panose="02020603050405020304" pitchFamily="18" charset="0"/>
                <a:ea typeface="Times New Roman" panose="02020603050405020304" pitchFamily="18" charset="0"/>
              </a:rPr>
              <a:t>favourite</a:t>
            </a:r>
            <a:r>
              <a:rPr lang="en-US" sz="1800" dirty="0">
                <a:effectLst/>
                <a:latin typeface="Times New Roman" panose="02020603050405020304" pitchFamily="18" charset="0"/>
                <a:ea typeface="Times New Roman" panose="02020603050405020304" pitchFamily="18" charset="0"/>
              </a:rPr>
              <a:t> magazine, </a:t>
            </a:r>
            <a:r>
              <a:rPr lang="en-US" sz="1800" b="1" i="1" dirty="0">
                <a:effectLst/>
                <a:latin typeface="Times New Roman" panose="02020603050405020304" pitchFamily="18" charset="0"/>
                <a:ea typeface="Times New Roman" panose="02020603050405020304" pitchFamily="18" charset="0"/>
              </a:rPr>
              <a:t>Teen Scene,</a:t>
            </a:r>
            <a:r>
              <a:rPr lang="en-US" sz="1800" dirty="0">
                <a:effectLst/>
                <a:latin typeface="Times New Roman" panose="02020603050405020304" pitchFamily="18" charset="0"/>
                <a:ea typeface="Times New Roman" panose="02020603050405020304" pitchFamily="18" charset="0"/>
              </a:rPr>
              <a:t> ___________ every Friday.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Len was talking on the phone , but when I entered the room he _____________.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can’t ___________ because I can’t remember my password.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I’m afraid </a:t>
            </a:r>
            <a:r>
              <a:rPr lang="en-US" sz="1800" dirty="0" err="1">
                <a:effectLst/>
                <a:latin typeface="Times New Roman" panose="02020603050405020304" pitchFamily="18" charset="0"/>
                <a:ea typeface="Times New Roman" panose="02020603050405020304" pitchFamily="18" charset="0"/>
              </a:rPr>
              <a:t>Mr</a:t>
            </a:r>
            <a:r>
              <a:rPr lang="en-US" sz="1800" dirty="0">
                <a:effectLst/>
                <a:latin typeface="Times New Roman" panose="02020603050405020304" pitchFamily="18" charset="0"/>
                <a:ea typeface="Times New Roman" panose="02020603050405020304" pitchFamily="18" charset="0"/>
              </a:rPr>
              <a:t> Brown isn’t here. Could you _________ in an hour?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Tom surfed the Internet for hours and __________ at three in the morning. </a:t>
            </a:r>
            <a:endParaRPr lang="ru-RU" sz="1800" dirty="0">
              <a:effectLst/>
              <a:latin typeface="Times New Roman" panose="02020603050405020304" pitchFamily="18" charset="0"/>
              <a:ea typeface="Times New Roman" panose="02020603050405020304" pitchFamily="18" charset="0"/>
            </a:endParaRPr>
          </a:p>
          <a:p>
            <a:pPr marL="0" indent="0">
              <a:buNone/>
            </a:pPr>
            <a:endParaRPr lang="en-US" sz="1800" b="1" dirty="0">
              <a:effectLst/>
              <a:latin typeface="Times New Roman" panose="02020603050405020304" pitchFamily="18" charset="0"/>
              <a:ea typeface="Times New Roman" panose="02020603050405020304" pitchFamily="18" charset="0"/>
            </a:endParaRPr>
          </a:p>
          <a:p>
            <a:pPr marL="0" indent="0">
              <a:buNone/>
            </a:pPr>
            <a:endParaRPr lang="ru-RU" dirty="0"/>
          </a:p>
        </p:txBody>
      </p:sp>
      <p:sp>
        <p:nvSpPr>
          <p:cNvPr id="9" name="Объект 8">
            <a:extLst>
              <a:ext uri="{FF2B5EF4-FFF2-40B4-BE49-F238E27FC236}">
                <a16:creationId xmlns:a16="http://schemas.microsoft.com/office/drawing/2014/main" id="{251934D1-6FA1-72BA-40CF-86D36F37FF5A}"/>
              </a:ext>
            </a:extLst>
          </p:cNvPr>
          <p:cNvSpPr>
            <a:spLocks noGrp="1"/>
          </p:cNvSpPr>
          <p:nvPr>
            <p:ph sz="half" idx="2"/>
          </p:nvPr>
        </p:nvSpPr>
        <p:spPr>
          <a:xfrm>
            <a:off x="6172200" y="435006"/>
            <a:ext cx="4875211" cy="5356194"/>
          </a:xfrm>
        </p:spPr>
        <p:txBody>
          <a:bodyPr>
            <a:normAutofit fontScale="62500" lnSpcReduction="20000"/>
          </a:bodyPr>
          <a:lstStyle/>
          <a:p>
            <a:r>
              <a:rPr lang="en-US" sz="2400" b="1" dirty="0">
                <a:effectLst/>
                <a:latin typeface="Times New Roman" panose="02020603050405020304" pitchFamily="18" charset="0"/>
                <a:ea typeface="Times New Roman" panose="02020603050405020304" pitchFamily="18" charset="0"/>
              </a:rPr>
              <a:t>B   </a:t>
            </a:r>
            <a:r>
              <a:rPr lang="en-US" sz="2400" b="1" dirty="0" err="1">
                <a:effectLst/>
                <a:latin typeface="Times New Roman" panose="02020603050405020304" pitchFamily="18" charset="0"/>
                <a:ea typeface="Times New Roman" panose="02020603050405020304" pitchFamily="18" charset="0"/>
              </a:rPr>
              <a:t>Впишите</a:t>
            </a:r>
            <a:r>
              <a:rPr lang="en-US" sz="2400" b="1" dirty="0">
                <a:effectLst/>
                <a:latin typeface="Times New Roman" panose="02020603050405020304" pitchFamily="18" charset="0"/>
                <a:ea typeface="Times New Roman" panose="02020603050405020304" pitchFamily="18" charset="0"/>
              </a:rPr>
              <a:t> п</a:t>
            </a:r>
            <a:r>
              <a:rPr lang="ru-RU" sz="2400" b="1" dirty="0">
                <a:effectLst/>
                <a:latin typeface="Times New Roman" panose="02020603050405020304" pitchFamily="18" charset="0"/>
                <a:ea typeface="Times New Roman" panose="02020603050405020304" pitchFamily="18" charset="0"/>
              </a:rPr>
              <a:t>р</a:t>
            </a:r>
            <a:r>
              <a:rPr lang="en-US" sz="2400" b="1" dirty="0" err="1">
                <a:effectLst/>
                <a:latin typeface="Times New Roman" panose="02020603050405020304" pitchFamily="18" charset="0"/>
                <a:ea typeface="Times New Roman" panose="02020603050405020304" pitchFamily="18" charset="0"/>
              </a:rPr>
              <a:t>опущенное</a:t>
            </a:r>
            <a:r>
              <a:rPr lang="en-US" sz="2400" b="1" dirty="0">
                <a:effectLst/>
                <a:latin typeface="Times New Roman" panose="02020603050405020304" pitchFamily="18" charset="0"/>
                <a:ea typeface="Times New Roman" panose="02020603050405020304" pitchFamily="18" charset="0"/>
              </a:rPr>
              <a:t> </a:t>
            </a:r>
            <a:r>
              <a:rPr lang="en-US" sz="2400" b="1" dirty="0" err="1">
                <a:effectLst/>
                <a:latin typeface="Times New Roman" panose="02020603050405020304" pitchFamily="18" charset="0"/>
                <a:ea typeface="Times New Roman" panose="02020603050405020304" pitchFamily="18" charset="0"/>
              </a:rPr>
              <a:t>слово</a:t>
            </a:r>
            <a:r>
              <a:rPr lang="en-US" sz="2400" b="1" dirty="0">
                <a:effectLst/>
                <a:latin typeface="Times New Roman" panose="02020603050405020304" pitchFamily="18" charset="0"/>
                <a:ea typeface="Times New Roman" panose="02020603050405020304" pitchFamily="18" charset="0"/>
              </a:rPr>
              <a:t>.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When does Steven King’s new book come ____________ ?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We didn’t pay the bill, so they cut our phone ___________.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Could you ask </a:t>
            </a:r>
            <a:r>
              <a:rPr lang="en-US" sz="2400" dirty="0" err="1">
                <a:effectLst/>
                <a:latin typeface="Times New Roman" panose="02020603050405020304" pitchFamily="18" charset="0"/>
                <a:ea typeface="Times New Roman" panose="02020603050405020304" pitchFamily="18" charset="0"/>
              </a:rPr>
              <a:t>Mr</a:t>
            </a:r>
            <a:r>
              <a:rPr lang="en-US" sz="2400" dirty="0">
                <a:effectLst/>
                <a:latin typeface="Times New Roman" panose="02020603050405020304" pitchFamily="18" charset="0"/>
                <a:ea typeface="Times New Roman" panose="02020603050405020304" pitchFamily="18" charset="0"/>
              </a:rPr>
              <a:t> Jones to call me ___________ later today.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The woman on the phone started shouting at me, so I hung ________.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I’d like to print this e-mail _________. Is that possible?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I logged ___________ my </a:t>
            </a:r>
            <a:r>
              <a:rPr lang="en-US" sz="2400" dirty="0" err="1">
                <a:effectLst/>
                <a:latin typeface="Times New Roman" panose="02020603050405020304" pitchFamily="18" charset="0"/>
                <a:ea typeface="Times New Roman" panose="02020603050405020304" pitchFamily="18" charset="0"/>
              </a:rPr>
              <a:t>favourite</a:t>
            </a:r>
            <a:r>
              <a:rPr lang="en-US" sz="2400" dirty="0">
                <a:effectLst/>
                <a:latin typeface="Times New Roman" panose="02020603050405020304" pitchFamily="18" charset="0"/>
                <a:ea typeface="Times New Roman" panose="02020603050405020304" pitchFamily="18" charset="0"/>
              </a:rPr>
              <a:t> website and started reading the latest news.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You have to fill _________ a form to enter the competition.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I finished reading the web page, logged __________ and then went to watch TV. </a:t>
            </a:r>
            <a:endParaRPr lang="ru-RU" sz="2400" dirty="0">
              <a:effectLst/>
              <a:latin typeface="Times New Roman" panose="02020603050405020304" pitchFamily="18" charset="0"/>
              <a:ea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523174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41BBB366-6C67-F91F-4534-9A65DBC6A5D0}"/>
              </a:ext>
            </a:extLst>
          </p:cNvPr>
          <p:cNvSpPr>
            <a:spLocks noGrp="1"/>
          </p:cNvSpPr>
          <p:nvPr>
            <p:ph type="title"/>
          </p:nvPr>
        </p:nvSpPr>
        <p:spPr/>
        <p:txBody>
          <a:bodyPr/>
          <a:lstStyle/>
          <a:p>
            <a:endParaRPr lang="ru-RU"/>
          </a:p>
        </p:txBody>
      </p:sp>
      <p:sp>
        <p:nvSpPr>
          <p:cNvPr id="6" name="Объект 5">
            <a:extLst>
              <a:ext uri="{FF2B5EF4-FFF2-40B4-BE49-F238E27FC236}">
                <a16:creationId xmlns:a16="http://schemas.microsoft.com/office/drawing/2014/main" id="{70C9DFE2-A0E3-7C34-EFCC-56F85B237117}"/>
              </a:ext>
            </a:extLst>
          </p:cNvPr>
          <p:cNvSpPr>
            <a:spLocks noGrp="1"/>
          </p:cNvSpPr>
          <p:nvPr>
            <p:ph idx="1"/>
          </p:nvPr>
        </p:nvSpPr>
        <p:spPr/>
        <p:txBody>
          <a:bodyPr/>
          <a:lstStyle/>
          <a:p>
            <a:pPr marL="0" indent="0">
              <a:buNone/>
            </a:pPr>
            <a:r>
              <a:rPr lang="en-US" sz="1800" dirty="0">
                <a:effectLst/>
                <a:latin typeface="Times New Roman" panose="02020603050405020304" pitchFamily="18" charset="0"/>
                <a:ea typeface="Times New Roman" panose="02020603050405020304" pitchFamily="18" charset="0"/>
              </a:rPr>
              <a:t>A 1 print out 2  cut off 3 fill in 4 comes out  5 hung up 6 log on  7 call back 8 logged off        </a:t>
            </a:r>
            <a:endParaRPr lang="ru-RU" sz="1800" dirty="0">
              <a:effectLst/>
              <a:latin typeface="Times New Roman" panose="02020603050405020304" pitchFamily="18" charset="0"/>
              <a:ea typeface="Times New Roman" panose="02020603050405020304" pitchFamily="18" charset="0"/>
            </a:endParaRPr>
          </a:p>
          <a:p>
            <a:pPr marL="0" indent="0">
              <a:buNone/>
            </a:pPr>
            <a:r>
              <a:rPr lang="en-US" sz="1800" dirty="0">
                <a:effectLst/>
                <a:latin typeface="Times New Roman" panose="02020603050405020304" pitchFamily="18" charset="0"/>
                <a:ea typeface="Times New Roman" panose="02020603050405020304" pitchFamily="18" charset="0"/>
              </a:rPr>
              <a:t>B 1 out 2 off 3 back 4 up 5 out 6 onto  7 in  8 off           </a:t>
            </a:r>
            <a:endParaRPr lang="ru-RU" sz="1800" dirty="0">
              <a:effectLst/>
              <a:latin typeface="Times New Roman" panose="02020603050405020304" pitchFamily="18" charset="0"/>
              <a:ea typeface="Times New Roman" panose="02020603050405020304" pitchFamily="18" charset="0"/>
            </a:endParaRPr>
          </a:p>
          <a:p>
            <a:endParaRPr lang="ru-RU" dirty="0"/>
          </a:p>
        </p:txBody>
      </p:sp>
    </p:spTree>
    <p:extLst>
      <p:ext uri="{BB962C8B-B14F-4D97-AF65-F5344CB8AC3E}">
        <p14:creationId xmlns:p14="http://schemas.microsoft.com/office/powerpoint/2010/main" val="1426383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a:extLst>
              <a:ext uri="{FF2B5EF4-FFF2-40B4-BE49-F238E27FC236}">
                <a16:creationId xmlns:a16="http://schemas.microsoft.com/office/drawing/2014/main" id="{70CA358F-66B8-2343-BE75-2070E1F7EED7}"/>
              </a:ext>
            </a:extLst>
          </p:cNvPr>
          <p:cNvGraphicFramePr>
            <a:graphicFrameLocks noGrp="1"/>
          </p:cNvGraphicFramePr>
          <p:nvPr>
            <p:ph sz="half" idx="1"/>
            <p:extLst>
              <p:ext uri="{D42A27DB-BD31-4B8C-83A1-F6EECF244321}">
                <p14:modId xmlns:p14="http://schemas.microsoft.com/office/powerpoint/2010/main" val="1676152006"/>
              </p:ext>
            </p:extLst>
          </p:nvPr>
        </p:nvGraphicFramePr>
        <p:xfrm>
          <a:off x="1141413" y="435006"/>
          <a:ext cx="4878387" cy="6010182"/>
        </p:xfrm>
        <a:graphic>
          <a:graphicData uri="http://schemas.openxmlformats.org/drawingml/2006/table">
            <a:tbl>
              <a:tblPr firstRow="1" firstCol="1" lastRow="1" lastCol="1" bandRow="1" bandCol="1">
                <a:tableStyleId>{5C22544A-7EE6-4342-B048-85BDC9FD1C3A}</a:tableStyleId>
              </a:tblPr>
              <a:tblGrid>
                <a:gridCol w="1741584">
                  <a:extLst>
                    <a:ext uri="{9D8B030D-6E8A-4147-A177-3AD203B41FA5}">
                      <a16:colId xmlns:a16="http://schemas.microsoft.com/office/drawing/2014/main" val="2936239337"/>
                    </a:ext>
                  </a:extLst>
                </a:gridCol>
                <a:gridCol w="3136803">
                  <a:extLst>
                    <a:ext uri="{9D8B030D-6E8A-4147-A177-3AD203B41FA5}">
                      <a16:colId xmlns:a16="http://schemas.microsoft.com/office/drawing/2014/main" val="4021725595"/>
                    </a:ext>
                  </a:extLst>
                </a:gridCol>
              </a:tblGrid>
              <a:tr h="6010182">
                <a:tc>
                  <a:txBody>
                    <a:bodyPr/>
                    <a:lstStyle/>
                    <a:p>
                      <a:r>
                        <a:rPr lang="en-US" sz="1500" dirty="0">
                          <a:effectLst/>
                        </a:rPr>
                        <a:t>cut down on </a:t>
                      </a:r>
                      <a:endParaRPr lang="ru-RU" sz="1500" dirty="0">
                        <a:effectLst/>
                      </a:endParaRPr>
                    </a:p>
                    <a:p>
                      <a:r>
                        <a:rPr lang="en-US" sz="1500" dirty="0">
                          <a:effectLst/>
                        </a:rPr>
                        <a:t>fall down </a:t>
                      </a:r>
                      <a:endParaRPr lang="ru-RU" sz="1500" dirty="0">
                        <a:effectLst/>
                      </a:endParaRPr>
                    </a:p>
                    <a:p>
                      <a:r>
                        <a:rPr lang="en-US" sz="1500" dirty="0">
                          <a:effectLst/>
                        </a:rPr>
                        <a:t>get over </a:t>
                      </a:r>
                      <a:endParaRPr lang="ru-RU" sz="1500" dirty="0">
                        <a:effectLst/>
                      </a:endParaRPr>
                    </a:p>
                    <a:p>
                      <a:r>
                        <a:rPr lang="en-US" sz="1500" dirty="0">
                          <a:effectLst/>
                        </a:rPr>
                        <a:t>go off </a:t>
                      </a:r>
                      <a:endParaRPr lang="ru-RU" sz="1500" dirty="0">
                        <a:effectLst/>
                      </a:endParaRPr>
                    </a:p>
                    <a:p>
                      <a:r>
                        <a:rPr lang="en-US" sz="1500" dirty="0">
                          <a:effectLst/>
                        </a:rPr>
                        <a:t>lie down </a:t>
                      </a:r>
                      <a:endParaRPr lang="ru-RU" sz="1500" dirty="0">
                        <a:effectLst/>
                      </a:endParaRPr>
                    </a:p>
                    <a:p>
                      <a:r>
                        <a:rPr lang="en-US" sz="1500" dirty="0">
                          <a:effectLst/>
                        </a:rPr>
                        <a:t>put on </a:t>
                      </a:r>
                      <a:endParaRPr lang="ru-RU" sz="1500" dirty="0">
                        <a:effectLst/>
                      </a:endParaRPr>
                    </a:p>
                    <a:p>
                      <a:r>
                        <a:rPr lang="en-US" sz="1500" dirty="0">
                          <a:effectLst/>
                        </a:rPr>
                        <a:t>sit down </a:t>
                      </a:r>
                      <a:endParaRPr lang="ru-RU" sz="1500" dirty="0">
                        <a:effectLst/>
                      </a:endParaRPr>
                    </a:p>
                    <a:p>
                      <a:r>
                        <a:rPr lang="en-US" sz="1500" dirty="0">
                          <a:effectLst/>
                        </a:rPr>
                        <a:t>stand up </a:t>
                      </a:r>
                      <a:endParaRPr lang="ru-RU" sz="1500" dirty="0">
                        <a:effectLst/>
                      </a:endParaRPr>
                    </a:p>
                    <a:p>
                      <a:r>
                        <a:rPr lang="en-US" sz="1500" dirty="0">
                          <a:effectLst/>
                        </a:rPr>
                        <a:t>cut off </a:t>
                      </a:r>
                      <a:endParaRPr lang="ru-RU" sz="1500" dirty="0">
                        <a:effectLst/>
                      </a:endParaRPr>
                    </a:p>
                    <a:p>
                      <a:r>
                        <a:rPr lang="en-US" sz="1500" dirty="0">
                          <a:effectLst/>
                        </a:rPr>
                        <a:t>do up </a:t>
                      </a:r>
                      <a:endParaRPr lang="ru-RU" sz="1500" dirty="0">
                        <a:effectLst/>
                      </a:endParaRPr>
                    </a:p>
                    <a:p>
                      <a:r>
                        <a:rPr lang="en-US" sz="1500" dirty="0">
                          <a:effectLst/>
                        </a:rPr>
                        <a:t>fill up </a:t>
                      </a:r>
                      <a:endParaRPr lang="ru-RU" sz="1500" dirty="0">
                        <a:effectLst/>
                      </a:endParaRPr>
                    </a:p>
                    <a:p>
                      <a:r>
                        <a:rPr lang="en-US" sz="1500" dirty="0">
                          <a:effectLst/>
                        </a:rPr>
                        <a:t>have on </a:t>
                      </a:r>
                      <a:endParaRPr lang="ru-RU" sz="1500" dirty="0">
                        <a:effectLst/>
                      </a:endParaRPr>
                    </a:p>
                    <a:p>
                      <a:r>
                        <a:rPr lang="en-US" sz="1500" dirty="0">
                          <a:effectLst/>
                        </a:rPr>
                        <a:t>leave out </a:t>
                      </a:r>
                      <a:endParaRPr lang="ru-RU" sz="1500" dirty="0">
                        <a:effectLst/>
                      </a:endParaRPr>
                    </a:p>
                    <a:p>
                      <a:r>
                        <a:rPr lang="en-US" sz="1500" dirty="0">
                          <a:effectLst/>
                        </a:rPr>
                        <a:t>put on </a:t>
                      </a:r>
                      <a:endParaRPr lang="ru-RU" sz="1500" dirty="0">
                        <a:effectLst/>
                      </a:endParaRPr>
                    </a:p>
                    <a:p>
                      <a:r>
                        <a:rPr lang="en-US" sz="1500" dirty="0">
                          <a:effectLst/>
                        </a:rPr>
                        <a:t>take off </a:t>
                      </a:r>
                      <a:endParaRPr lang="ru-RU" sz="1500" dirty="0">
                        <a:effectLst/>
                      </a:endParaRPr>
                    </a:p>
                    <a:p>
                      <a:r>
                        <a:rPr lang="en-US" sz="1500" dirty="0">
                          <a:effectLst/>
                        </a:rPr>
                        <a:t>try on </a:t>
                      </a:r>
                      <a:endParaRPr lang="ru-RU" sz="1500" dirty="0">
                        <a:effectLst/>
                      </a:endParaRPr>
                    </a:p>
                    <a:p>
                      <a:endParaRPr lang="ru-RU" sz="1500" dirty="0">
                        <a:effectLst/>
                      </a:endParaRPr>
                    </a:p>
                    <a:p>
                      <a:r>
                        <a:rPr lang="en-US" sz="1500" dirty="0">
                          <a:effectLst/>
                        </a:rPr>
                        <a:t>blow up </a:t>
                      </a:r>
                      <a:endParaRPr lang="ru-RU" sz="1500" dirty="0">
                        <a:effectLst/>
                      </a:endParaRPr>
                    </a:p>
                    <a:p>
                      <a:r>
                        <a:rPr lang="en-US" sz="1500" dirty="0">
                          <a:effectLst/>
                        </a:rPr>
                        <a:t>build up </a:t>
                      </a:r>
                      <a:endParaRPr lang="ru-RU" sz="1500" dirty="0">
                        <a:effectLst/>
                      </a:endParaRPr>
                    </a:p>
                    <a:p>
                      <a:r>
                        <a:rPr lang="en-US" sz="1500" dirty="0">
                          <a:effectLst/>
                        </a:rPr>
                        <a:t>clear up </a:t>
                      </a:r>
                      <a:endParaRPr lang="ru-RU" sz="1500" dirty="0">
                        <a:effectLst/>
                      </a:endParaRPr>
                    </a:p>
                    <a:p>
                      <a:r>
                        <a:rPr lang="en-US" sz="1500" dirty="0">
                          <a:effectLst/>
                        </a:rPr>
                        <a:t>go out </a:t>
                      </a:r>
                      <a:endParaRPr lang="ru-RU" sz="1500" dirty="0">
                        <a:effectLst/>
                      </a:endParaRPr>
                    </a:p>
                    <a:p>
                      <a:r>
                        <a:rPr lang="en-US" sz="1500" dirty="0">
                          <a:effectLst/>
                        </a:rPr>
                        <a:t>keep out </a:t>
                      </a:r>
                      <a:endParaRPr lang="ru-RU" sz="1500" dirty="0">
                        <a:effectLst/>
                      </a:endParaRPr>
                    </a:p>
                    <a:p>
                      <a:r>
                        <a:rPr lang="en-US" sz="1500" dirty="0">
                          <a:effectLst/>
                        </a:rPr>
                        <a:t>put down</a:t>
                      </a:r>
                      <a:endParaRPr lang="ru-RU" sz="1500" dirty="0">
                        <a:effectLst/>
                      </a:endParaRPr>
                    </a:p>
                    <a:p>
                      <a:r>
                        <a:rPr lang="en-US" sz="1500" dirty="0">
                          <a:effectLst/>
                        </a:rPr>
                        <a:t>put out </a:t>
                      </a:r>
                      <a:endParaRPr lang="ru-RU" sz="1500" dirty="0">
                        <a:effectLst/>
                      </a:endParaRPr>
                    </a:p>
                    <a:p>
                      <a:r>
                        <a:rPr lang="en-US" sz="1500" dirty="0">
                          <a:effectLst/>
                        </a:rPr>
                        <a:t>put up </a:t>
                      </a:r>
                      <a:endParaRPr lang="ru-RU" sz="1500" dirty="0">
                        <a:effectLst/>
                        <a:latin typeface="Times New Roman" panose="02020603050405020304" pitchFamily="18" charset="0"/>
                        <a:ea typeface="Times New Roman" panose="02020603050405020304" pitchFamily="18" charset="0"/>
                      </a:endParaRPr>
                    </a:p>
                  </a:txBody>
                  <a:tcPr marL="36935" marR="36935" marT="0" marB="0"/>
                </a:tc>
                <a:tc>
                  <a:txBody>
                    <a:bodyPr/>
                    <a:lstStyle/>
                    <a:p>
                      <a:r>
                        <a:rPr lang="en-US" sz="1500" dirty="0">
                          <a:effectLst/>
                        </a:rPr>
                        <a:t>do less of </a:t>
                      </a:r>
                      <a:r>
                        <a:rPr lang="en-US" sz="1500" dirty="0" err="1">
                          <a:effectLst/>
                        </a:rPr>
                        <a:t>sth</a:t>
                      </a:r>
                      <a:r>
                        <a:rPr lang="en-US" sz="1500" dirty="0">
                          <a:effectLst/>
                        </a:rPr>
                        <a:t> (smoking, </a:t>
                      </a:r>
                      <a:r>
                        <a:rPr lang="en-US" sz="1500" dirty="0" err="1">
                          <a:effectLst/>
                        </a:rPr>
                        <a:t>etc</a:t>
                      </a:r>
                      <a:r>
                        <a:rPr lang="en-US" sz="1500" dirty="0">
                          <a:effectLst/>
                        </a:rPr>
                        <a:t>) </a:t>
                      </a:r>
                      <a:endParaRPr lang="ru-RU" sz="1500" dirty="0">
                        <a:effectLst/>
                      </a:endParaRPr>
                    </a:p>
                    <a:p>
                      <a:r>
                        <a:rPr lang="en-US" sz="1500" dirty="0">
                          <a:effectLst/>
                        </a:rPr>
                        <a:t>trip and fall </a:t>
                      </a:r>
                      <a:endParaRPr lang="ru-RU" sz="1500" dirty="0">
                        <a:effectLst/>
                      </a:endParaRPr>
                    </a:p>
                    <a:p>
                      <a:r>
                        <a:rPr lang="en-US" sz="1500" dirty="0">
                          <a:effectLst/>
                        </a:rPr>
                        <a:t>recover from (an illness, </a:t>
                      </a:r>
                      <a:r>
                        <a:rPr lang="en-US" sz="1500" dirty="0" err="1">
                          <a:effectLst/>
                        </a:rPr>
                        <a:t>etc</a:t>
                      </a:r>
                      <a:r>
                        <a:rPr lang="en-US" sz="1500" dirty="0">
                          <a:effectLst/>
                        </a:rPr>
                        <a:t>) </a:t>
                      </a:r>
                      <a:endParaRPr lang="ru-RU" sz="1500" dirty="0">
                        <a:effectLst/>
                      </a:endParaRPr>
                    </a:p>
                    <a:p>
                      <a:r>
                        <a:rPr lang="en-US" sz="1500" dirty="0">
                          <a:effectLst/>
                        </a:rPr>
                        <a:t>no longer be fresh </a:t>
                      </a:r>
                      <a:endParaRPr lang="ru-RU" sz="1500" dirty="0">
                        <a:effectLst/>
                      </a:endParaRPr>
                    </a:p>
                    <a:p>
                      <a:r>
                        <a:rPr lang="en-US" sz="1500" dirty="0">
                          <a:effectLst/>
                        </a:rPr>
                        <a:t>start lying (on a bed, </a:t>
                      </a:r>
                      <a:r>
                        <a:rPr lang="en-US" sz="1500" dirty="0" err="1">
                          <a:effectLst/>
                        </a:rPr>
                        <a:t>etc</a:t>
                      </a:r>
                      <a:r>
                        <a:rPr lang="en-US" sz="1500" dirty="0">
                          <a:effectLst/>
                        </a:rPr>
                        <a:t>) </a:t>
                      </a:r>
                      <a:endParaRPr lang="ru-RU" sz="1500" dirty="0">
                        <a:effectLst/>
                      </a:endParaRPr>
                    </a:p>
                    <a:p>
                      <a:r>
                        <a:rPr lang="en-US" sz="1500" dirty="0">
                          <a:effectLst/>
                        </a:rPr>
                        <a:t>gain (weight) </a:t>
                      </a:r>
                      <a:endParaRPr lang="ru-RU" sz="1500" dirty="0">
                        <a:effectLst/>
                      </a:endParaRPr>
                    </a:p>
                    <a:p>
                      <a:r>
                        <a:rPr lang="en-US" sz="1500" dirty="0">
                          <a:effectLst/>
                        </a:rPr>
                        <a:t>(start to) sit </a:t>
                      </a:r>
                      <a:endParaRPr lang="ru-RU" sz="1500" dirty="0">
                        <a:effectLst/>
                      </a:endParaRPr>
                    </a:p>
                    <a:p>
                      <a:r>
                        <a:rPr lang="en-US" sz="1500" dirty="0">
                          <a:effectLst/>
                        </a:rPr>
                        <a:t>(start to) stand </a:t>
                      </a:r>
                      <a:endParaRPr lang="ru-RU" sz="1500" dirty="0">
                        <a:effectLst/>
                      </a:endParaRPr>
                    </a:p>
                    <a:p>
                      <a:r>
                        <a:rPr lang="en-US" sz="1500" dirty="0">
                          <a:effectLst/>
                        </a:rPr>
                        <a:t>completely remove by cutting </a:t>
                      </a:r>
                      <a:endParaRPr lang="ru-RU" sz="1500" dirty="0">
                        <a:effectLst/>
                      </a:endParaRPr>
                    </a:p>
                    <a:p>
                      <a:r>
                        <a:rPr lang="en-US" sz="1500" dirty="0">
                          <a:effectLst/>
                        </a:rPr>
                        <a:t>button / zip up a piece of clothing </a:t>
                      </a:r>
                      <a:endParaRPr lang="ru-RU" sz="1500" dirty="0">
                        <a:effectLst/>
                      </a:endParaRPr>
                    </a:p>
                    <a:p>
                      <a:r>
                        <a:rPr lang="en-US" sz="1500" dirty="0">
                          <a:effectLst/>
                        </a:rPr>
                        <a:t>make </a:t>
                      </a:r>
                      <a:r>
                        <a:rPr lang="en-US" sz="1500" dirty="0" err="1">
                          <a:effectLst/>
                        </a:rPr>
                        <a:t>sth</a:t>
                      </a:r>
                      <a:r>
                        <a:rPr lang="en-US" sz="1500" dirty="0">
                          <a:effectLst/>
                        </a:rPr>
                        <a:t> completely full </a:t>
                      </a:r>
                      <a:endParaRPr lang="ru-RU" sz="1500" dirty="0">
                        <a:effectLst/>
                      </a:endParaRPr>
                    </a:p>
                    <a:p>
                      <a:r>
                        <a:rPr lang="en-US" sz="1500" dirty="0">
                          <a:effectLst/>
                        </a:rPr>
                        <a:t>wear (a piece of clothing) </a:t>
                      </a:r>
                      <a:endParaRPr lang="ru-RU" sz="1500" dirty="0">
                        <a:effectLst/>
                      </a:endParaRPr>
                    </a:p>
                    <a:p>
                      <a:r>
                        <a:rPr lang="en-US" sz="1500" dirty="0">
                          <a:effectLst/>
                        </a:rPr>
                        <a:t>not include </a:t>
                      </a:r>
                      <a:endParaRPr lang="ru-RU" sz="1500" dirty="0">
                        <a:effectLst/>
                      </a:endParaRPr>
                    </a:p>
                    <a:p>
                      <a:r>
                        <a:rPr lang="en-US" sz="1500" dirty="0">
                          <a:effectLst/>
                        </a:rPr>
                        <a:t>start wearing (a piece of clothing) </a:t>
                      </a:r>
                      <a:endParaRPr lang="ru-RU" sz="1500" dirty="0">
                        <a:effectLst/>
                      </a:endParaRPr>
                    </a:p>
                    <a:p>
                      <a:r>
                        <a:rPr lang="en-US" sz="1500" dirty="0">
                          <a:effectLst/>
                        </a:rPr>
                        <a:t>remove (a piece of clothing) </a:t>
                      </a:r>
                      <a:endParaRPr lang="ru-RU" sz="1500" dirty="0">
                        <a:effectLst/>
                      </a:endParaRPr>
                    </a:p>
                    <a:p>
                      <a:r>
                        <a:rPr lang="en-US" sz="1500" dirty="0">
                          <a:effectLst/>
                        </a:rPr>
                        <a:t>put on (a piece of clothing ) to see how it looks and if it fits</a:t>
                      </a:r>
                      <a:endParaRPr lang="ru-RU" sz="1500" dirty="0">
                        <a:effectLst/>
                      </a:endParaRPr>
                    </a:p>
                    <a:p>
                      <a:r>
                        <a:rPr lang="en-US" sz="1500" dirty="0">
                          <a:effectLst/>
                        </a:rPr>
                        <a:t>explode </a:t>
                      </a:r>
                      <a:endParaRPr lang="ru-RU" sz="1500" dirty="0">
                        <a:effectLst/>
                      </a:endParaRPr>
                    </a:p>
                    <a:p>
                      <a:r>
                        <a:rPr lang="en-US" sz="1500" dirty="0">
                          <a:effectLst/>
                        </a:rPr>
                        <a:t>increase </a:t>
                      </a:r>
                      <a:endParaRPr lang="ru-RU" sz="1500" dirty="0">
                        <a:effectLst/>
                      </a:endParaRPr>
                    </a:p>
                    <a:p>
                      <a:r>
                        <a:rPr lang="en-US" sz="1500" dirty="0">
                          <a:effectLst/>
                        </a:rPr>
                        <a:t>tidy </a:t>
                      </a:r>
                      <a:endParaRPr lang="ru-RU" sz="1500" dirty="0">
                        <a:effectLst/>
                      </a:endParaRPr>
                    </a:p>
                    <a:p>
                      <a:r>
                        <a:rPr lang="en-US" sz="1500" dirty="0">
                          <a:effectLst/>
                        </a:rPr>
                        <a:t>stop burning </a:t>
                      </a:r>
                      <a:endParaRPr lang="ru-RU" sz="1500" dirty="0">
                        <a:effectLst/>
                      </a:endParaRPr>
                    </a:p>
                    <a:p>
                      <a:r>
                        <a:rPr lang="en-US" sz="1500" dirty="0">
                          <a:effectLst/>
                        </a:rPr>
                        <a:t>prevent from entering </a:t>
                      </a:r>
                      <a:endParaRPr lang="ru-RU" sz="1500" dirty="0">
                        <a:effectLst/>
                      </a:endParaRPr>
                    </a:p>
                    <a:p>
                      <a:r>
                        <a:rPr lang="en-US" sz="1500" dirty="0">
                          <a:effectLst/>
                        </a:rPr>
                        <a:t>stop holding </a:t>
                      </a:r>
                      <a:endParaRPr lang="ru-RU" sz="1500" dirty="0">
                        <a:effectLst/>
                      </a:endParaRPr>
                    </a:p>
                    <a:p>
                      <a:r>
                        <a:rPr lang="en-US" sz="1500" dirty="0">
                          <a:effectLst/>
                        </a:rPr>
                        <a:t>make something stop burning </a:t>
                      </a:r>
                      <a:endParaRPr lang="ru-RU" sz="1500" dirty="0">
                        <a:effectLst/>
                      </a:endParaRPr>
                    </a:p>
                    <a:p>
                      <a:r>
                        <a:rPr lang="en-US" sz="1500" dirty="0">
                          <a:effectLst/>
                        </a:rPr>
                        <a:t>put </a:t>
                      </a:r>
                      <a:r>
                        <a:rPr lang="en-US" sz="1500" dirty="0" err="1">
                          <a:effectLst/>
                        </a:rPr>
                        <a:t>sth</a:t>
                      </a:r>
                      <a:r>
                        <a:rPr lang="en-US" sz="1500" dirty="0">
                          <a:effectLst/>
                        </a:rPr>
                        <a:t> on a wall (</a:t>
                      </a:r>
                      <a:r>
                        <a:rPr lang="en-US" sz="1500" dirty="0" err="1">
                          <a:effectLst/>
                        </a:rPr>
                        <a:t>eg</a:t>
                      </a:r>
                      <a:r>
                        <a:rPr lang="en-US" sz="1500" dirty="0">
                          <a:effectLst/>
                        </a:rPr>
                        <a:t>, a picture) </a:t>
                      </a:r>
                      <a:endParaRPr lang="ru-RU" sz="1500" dirty="0">
                        <a:effectLst/>
                        <a:latin typeface="Times New Roman" panose="02020603050405020304" pitchFamily="18" charset="0"/>
                        <a:ea typeface="Times New Roman" panose="02020603050405020304" pitchFamily="18" charset="0"/>
                      </a:endParaRPr>
                    </a:p>
                  </a:txBody>
                  <a:tcPr marL="36935" marR="36935" marT="0" marB="0"/>
                </a:tc>
                <a:extLst>
                  <a:ext uri="{0D108BD9-81ED-4DB2-BD59-A6C34878D82A}">
                    <a16:rowId xmlns:a16="http://schemas.microsoft.com/office/drawing/2014/main" val="2948467316"/>
                  </a:ext>
                </a:extLst>
              </a:tr>
            </a:tbl>
          </a:graphicData>
        </a:graphic>
      </p:graphicFrame>
      <p:sp>
        <p:nvSpPr>
          <p:cNvPr id="6" name="Объект 5">
            <a:extLst>
              <a:ext uri="{FF2B5EF4-FFF2-40B4-BE49-F238E27FC236}">
                <a16:creationId xmlns:a16="http://schemas.microsoft.com/office/drawing/2014/main" id="{6ED1A393-0189-0F1A-05B6-ACEB7CF01499}"/>
              </a:ext>
            </a:extLst>
          </p:cNvPr>
          <p:cNvSpPr>
            <a:spLocks noGrp="1"/>
          </p:cNvSpPr>
          <p:nvPr>
            <p:ph sz="half" idx="2"/>
          </p:nvPr>
        </p:nvSpPr>
        <p:spPr>
          <a:xfrm>
            <a:off x="6172200" y="248575"/>
            <a:ext cx="4875211" cy="6196613"/>
          </a:xfrm>
        </p:spPr>
        <p:txBody>
          <a:bodyPr>
            <a:normAutofit fontScale="92500" lnSpcReduction="10000"/>
          </a:bodyPr>
          <a:lstStyle/>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A Japanese company has __________ over the place where I work and might lose my job.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My boss came into the office when we were laughing and wanted to know what was __________ on.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Do you think we could __________ the meeting off until next Thursday?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The computer in my office broke down so they ___________ it away to fix it.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Many of the staff were ill with flu that week , so the director decided to __________ off the meeting.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I’m tired because I had to ___________ up last night to finish some work.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My car belonged to the company, so when I lost my job I had to __________ it back.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Janice is thinking of ____________ up her own restaurant.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
        <p:nvSpPr>
          <p:cNvPr id="8" name="Овал 7">
            <a:extLst>
              <a:ext uri="{FF2B5EF4-FFF2-40B4-BE49-F238E27FC236}">
                <a16:creationId xmlns:a16="http://schemas.microsoft.com/office/drawing/2014/main" id="{6A58C46B-26A8-835C-D27C-603C131B7745}"/>
              </a:ext>
            </a:extLst>
          </p:cNvPr>
          <p:cNvSpPr/>
          <p:nvPr/>
        </p:nvSpPr>
        <p:spPr>
          <a:xfrm>
            <a:off x="8904303" y="337351"/>
            <a:ext cx="967666" cy="2752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taken </a:t>
            </a:r>
            <a:endParaRPr lang="ru-RU"/>
          </a:p>
        </p:txBody>
      </p:sp>
      <p:sp>
        <p:nvSpPr>
          <p:cNvPr id="9" name="Прямоугольник 8">
            <a:extLst>
              <a:ext uri="{FF2B5EF4-FFF2-40B4-BE49-F238E27FC236}">
                <a16:creationId xmlns:a16="http://schemas.microsoft.com/office/drawing/2014/main" id="{584615F9-F757-8618-C4F4-3E92676AA9E7}"/>
              </a:ext>
            </a:extLst>
          </p:cNvPr>
          <p:cNvSpPr/>
          <p:nvPr/>
        </p:nvSpPr>
        <p:spPr>
          <a:xfrm>
            <a:off x="6445188" y="1589103"/>
            <a:ext cx="1091954" cy="213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going</a:t>
            </a:r>
            <a:endParaRPr lang="ru-RU" dirty="0"/>
          </a:p>
        </p:txBody>
      </p:sp>
      <p:sp>
        <p:nvSpPr>
          <p:cNvPr id="10" name="Овал 9">
            <a:extLst>
              <a:ext uri="{FF2B5EF4-FFF2-40B4-BE49-F238E27FC236}">
                <a16:creationId xmlns:a16="http://schemas.microsoft.com/office/drawing/2014/main" id="{0F845220-52ED-766B-F814-07A090FAD97C}"/>
              </a:ext>
            </a:extLst>
          </p:cNvPr>
          <p:cNvSpPr/>
          <p:nvPr/>
        </p:nvSpPr>
        <p:spPr>
          <a:xfrm>
            <a:off x="8833282" y="1997476"/>
            <a:ext cx="701335" cy="1953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put</a:t>
            </a:r>
            <a:endParaRPr lang="ru-RU" dirty="0"/>
          </a:p>
        </p:txBody>
      </p:sp>
      <p:sp>
        <p:nvSpPr>
          <p:cNvPr id="11" name="Прямоугольник 10">
            <a:extLst>
              <a:ext uri="{FF2B5EF4-FFF2-40B4-BE49-F238E27FC236}">
                <a16:creationId xmlns:a16="http://schemas.microsoft.com/office/drawing/2014/main" id="{051855F8-6BA7-52C9-330F-203B45A6753A}"/>
              </a:ext>
            </a:extLst>
          </p:cNvPr>
          <p:cNvSpPr/>
          <p:nvPr/>
        </p:nvSpPr>
        <p:spPr>
          <a:xfrm>
            <a:off x="6525087" y="3027285"/>
            <a:ext cx="1091954" cy="213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 took </a:t>
            </a:r>
            <a:endParaRPr lang="ru-RU"/>
          </a:p>
        </p:txBody>
      </p:sp>
      <p:sp>
        <p:nvSpPr>
          <p:cNvPr id="12" name="Прямоугольник 11">
            <a:extLst>
              <a:ext uri="{FF2B5EF4-FFF2-40B4-BE49-F238E27FC236}">
                <a16:creationId xmlns:a16="http://schemas.microsoft.com/office/drawing/2014/main" id="{572DE09F-4DC5-D212-E5D6-7F959DB52DAE}"/>
              </a:ext>
            </a:extLst>
          </p:cNvPr>
          <p:cNvSpPr/>
          <p:nvPr/>
        </p:nvSpPr>
        <p:spPr>
          <a:xfrm>
            <a:off x="8637973" y="3719744"/>
            <a:ext cx="896644" cy="2219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call</a:t>
            </a:r>
            <a:endParaRPr lang="ru-RU" dirty="0"/>
          </a:p>
        </p:txBody>
      </p:sp>
      <p:sp>
        <p:nvSpPr>
          <p:cNvPr id="13" name="Овал 12">
            <a:extLst>
              <a:ext uri="{FF2B5EF4-FFF2-40B4-BE49-F238E27FC236}">
                <a16:creationId xmlns:a16="http://schemas.microsoft.com/office/drawing/2014/main" id="{B264ACE5-BEEB-AEDE-7BF0-9A22783E0682}"/>
              </a:ext>
            </a:extLst>
          </p:cNvPr>
          <p:cNvSpPr/>
          <p:nvPr/>
        </p:nvSpPr>
        <p:spPr>
          <a:xfrm>
            <a:off x="8993080" y="4341181"/>
            <a:ext cx="896644" cy="2219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 stay </a:t>
            </a:r>
            <a:endParaRPr lang="ru-RU"/>
          </a:p>
        </p:txBody>
      </p:sp>
      <p:sp>
        <p:nvSpPr>
          <p:cNvPr id="14" name="Прямоугольник 13">
            <a:extLst>
              <a:ext uri="{FF2B5EF4-FFF2-40B4-BE49-F238E27FC236}">
                <a16:creationId xmlns:a16="http://schemas.microsoft.com/office/drawing/2014/main" id="{7DF586AE-285C-F68B-4617-773233E77042}"/>
              </a:ext>
            </a:extLst>
          </p:cNvPr>
          <p:cNvSpPr/>
          <p:nvPr/>
        </p:nvSpPr>
        <p:spPr>
          <a:xfrm>
            <a:off x="8043169" y="5255581"/>
            <a:ext cx="1020932" cy="2219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give</a:t>
            </a:r>
            <a:endParaRPr lang="ru-RU" dirty="0"/>
          </a:p>
        </p:txBody>
      </p:sp>
      <p:sp>
        <p:nvSpPr>
          <p:cNvPr id="15" name="Овал 14">
            <a:extLst>
              <a:ext uri="{FF2B5EF4-FFF2-40B4-BE49-F238E27FC236}">
                <a16:creationId xmlns:a16="http://schemas.microsoft.com/office/drawing/2014/main" id="{F022D043-0A61-A106-D4D9-9024E9F0DA44}"/>
              </a:ext>
            </a:extLst>
          </p:cNvPr>
          <p:cNvSpPr/>
          <p:nvPr/>
        </p:nvSpPr>
        <p:spPr>
          <a:xfrm>
            <a:off x="8575829" y="5779362"/>
            <a:ext cx="1198486" cy="310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setting</a:t>
            </a:r>
            <a:endParaRPr lang="ru-RU"/>
          </a:p>
        </p:txBody>
      </p:sp>
    </p:spTree>
    <p:extLst>
      <p:ext uri="{BB962C8B-B14F-4D97-AF65-F5344CB8AC3E}">
        <p14:creationId xmlns:p14="http://schemas.microsoft.com/office/powerpoint/2010/main" val="3383077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17291DB8-803C-6813-57C7-00ABE203F101}"/>
              </a:ext>
            </a:extLst>
          </p:cNvPr>
          <p:cNvSpPr>
            <a:spLocks noGrp="1"/>
          </p:cNvSpPr>
          <p:nvPr>
            <p:ph type="title"/>
          </p:nvPr>
        </p:nvSpPr>
        <p:spPr>
          <a:xfrm>
            <a:off x="1141413" y="618518"/>
            <a:ext cx="9905998" cy="171595"/>
          </a:xfrm>
        </p:spPr>
        <p:txBody>
          <a:bodyPr>
            <a:normAutofit fontScale="90000"/>
          </a:bodyPr>
          <a:lstStyle/>
          <a:p>
            <a:r>
              <a:rPr lang="en-US" sz="1800" b="1" dirty="0">
                <a:effectLst/>
                <a:latin typeface="Times New Roman" panose="02020603050405020304" pitchFamily="18" charset="0"/>
                <a:ea typeface="Times New Roman" panose="02020603050405020304" pitchFamily="18" charset="0"/>
              </a:rPr>
              <a:t>B  </a:t>
            </a:r>
            <a:r>
              <a:rPr lang="ru-RU" sz="1800" b="1" dirty="0">
                <a:effectLst/>
                <a:latin typeface="Times New Roman" panose="02020603050405020304" pitchFamily="18" charset="0"/>
                <a:ea typeface="Times New Roman" panose="02020603050405020304" pitchFamily="18" charset="0"/>
              </a:rPr>
              <a:t>Впишите пропущенное слово. </a:t>
            </a:r>
            <a:br>
              <a:rPr lang="ru-RU" sz="1800" dirty="0">
                <a:effectLst/>
                <a:latin typeface="Times New Roman" panose="02020603050405020304" pitchFamily="18" charset="0"/>
                <a:ea typeface="Times New Roman" panose="02020603050405020304" pitchFamily="18" charset="0"/>
              </a:rPr>
            </a:br>
            <a:endParaRPr lang="ru-RU" dirty="0"/>
          </a:p>
        </p:txBody>
      </p:sp>
      <p:sp>
        <p:nvSpPr>
          <p:cNvPr id="7" name="Объект 6">
            <a:extLst>
              <a:ext uri="{FF2B5EF4-FFF2-40B4-BE49-F238E27FC236}">
                <a16:creationId xmlns:a16="http://schemas.microsoft.com/office/drawing/2014/main" id="{8E87E9C4-EFBA-C6E5-5545-12ABE160A1FE}"/>
              </a:ext>
            </a:extLst>
          </p:cNvPr>
          <p:cNvSpPr>
            <a:spLocks noGrp="1"/>
          </p:cNvSpPr>
          <p:nvPr>
            <p:ph sz="half" idx="1"/>
          </p:nvPr>
        </p:nvSpPr>
        <p:spPr>
          <a:xfrm>
            <a:off x="1141410" y="790113"/>
            <a:ext cx="4878389" cy="5001087"/>
          </a:xfrm>
        </p:spPr>
        <p:txBody>
          <a:bodyPr>
            <a:normAutofit fontScale="85000" lnSpcReduction="10000"/>
          </a:bodyPr>
          <a:lstStyle/>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If you work in an office, you spend most of the day sitting __________.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If you are a teacher, you spend a lot of your time standing __________.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fell ____________ on the way home from school and hurt my knee.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My dad has put __________ two kilos since he gave up smoking.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Do you think I should cut __________ on how much sugar I have tea in tea and coffee?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I’ve got a headache so I’m going to lie ___________.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My mum has had flu but she‘s getting ___________ it now.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The chicken smells awful. It must have gone __________.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
        <p:nvSpPr>
          <p:cNvPr id="8" name="Объект 7">
            <a:extLst>
              <a:ext uri="{FF2B5EF4-FFF2-40B4-BE49-F238E27FC236}">
                <a16:creationId xmlns:a16="http://schemas.microsoft.com/office/drawing/2014/main" id="{2329193F-138B-9B84-9738-436C205DE4DB}"/>
              </a:ext>
            </a:extLst>
          </p:cNvPr>
          <p:cNvSpPr>
            <a:spLocks noGrp="1"/>
          </p:cNvSpPr>
          <p:nvPr>
            <p:ph sz="half" idx="2"/>
          </p:nvPr>
        </p:nvSpPr>
        <p:spPr>
          <a:xfrm>
            <a:off x="6172200" y="790113"/>
            <a:ext cx="4875211" cy="5001087"/>
          </a:xfrm>
        </p:spPr>
        <p:txBody>
          <a:bodyPr>
            <a:normAutofit fontScale="85000" lnSpcReduction="10000"/>
          </a:bodyPr>
          <a:lstStyle/>
          <a:p>
            <a:pPr marL="0" indent="0">
              <a:buNone/>
            </a:pPr>
            <a:r>
              <a:rPr lang="en-US" sz="1800" dirty="0">
                <a:effectLst/>
                <a:latin typeface="Times New Roman" panose="02020603050405020304" pitchFamily="18" charset="0"/>
                <a:ea typeface="Times New Roman" panose="02020603050405020304" pitchFamily="18" charset="0"/>
              </a:rPr>
              <a:t>1 down</a:t>
            </a:r>
          </a:p>
          <a:p>
            <a:pPr marL="0" indent="0">
              <a:buNone/>
            </a:pPr>
            <a:endParaRPr lang="en-US" sz="1800" dirty="0">
              <a:effectLst/>
              <a:latin typeface="Times New Roman" panose="02020603050405020304" pitchFamily="18" charset="0"/>
              <a:ea typeface="Times New Roman" panose="02020603050405020304" pitchFamily="18" charset="0"/>
            </a:endParaRPr>
          </a:p>
          <a:p>
            <a:pPr marL="0" indent="0">
              <a:buNone/>
            </a:pPr>
            <a:r>
              <a:rPr lang="en-US" sz="1800" dirty="0">
                <a:effectLst/>
                <a:latin typeface="Times New Roman" panose="02020603050405020304" pitchFamily="18" charset="0"/>
                <a:ea typeface="Times New Roman" panose="02020603050405020304" pitchFamily="18" charset="0"/>
              </a:rPr>
              <a:t>2 up </a:t>
            </a:r>
          </a:p>
          <a:p>
            <a:pPr marL="0" indent="0">
              <a:buNone/>
            </a:pPr>
            <a:endParaRPr lang="en-US" sz="1800" dirty="0">
              <a:effectLst/>
              <a:latin typeface="Times New Roman" panose="02020603050405020304" pitchFamily="18" charset="0"/>
              <a:ea typeface="Times New Roman" panose="02020603050405020304" pitchFamily="18" charset="0"/>
            </a:endParaRPr>
          </a:p>
          <a:p>
            <a:pPr marL="0" indent="0">
              <a:buNone/>
            </a:pPr>
            <a:r>
              <a:rPr lang="en-US" sz="1800" dirty="0">
                <a:effectLst/>
                <a:latin typeface="Times New Roman" panose="02020603050405020304" pitchFamily="18" charset="0"/>
                <a:ea typeface="Times New Roman" panose="02020603050405020304" pitchFamily="18" charset="0"/>
              </a:rPr>
              <a:t>3 down   </a:t>
            </a:r>
          </a:p>
          <a:p>
            <a:pPr marL="0" indent="0">
              <a:buNone/>
            </a:pPr>
            <a:r>
              <a:rPr lang="en-US" sz="1800" dirty="0">
                <a:effectLst/>
                <a:latin typeface="Times New Roman" panose="02020603050405020304" pitchFamily="18" charset="0"/>
                <a:ea typeface="Times New Roman" panose="02020603050405020304" pitchFamily="18" charset="0"/>
              </a:rPr>
              <a:t>4 on  </a:t>
            </a:r>
          </a:p>
          <a:p>
            <a:pPr marL="0" indent="0">
              <a:buNone/>
            </a:pPr>
            <a:endParaRPr lang="en-US" sz="1800" dirty="0">
              <a:latin typeface="Times New Roman" panose="02020603050405020304" pitchFamily="18" charset="0"/>
              <a:ea typeface="Times New Roman" panose="02020603050405020304" pitchFamily="18" charset="0"/>
            </a:endParaRPr>
          </a:p>
          <a:p>
            <a:pPr marL="342900" indent="-342900">
              <a:buAutoNum type="arabicPlain" startAt="5"/>
            </a:pPr>
            <a:r>
              <a:rPr lang="en-US" sz="1800" dirty="0">
                <a:effectLst/>
                <a:latin typeface="Times New Roman" panose="02020603050405020304" pitchFamily="18" charset="0"/>
                <a:ea typeface="Times New Roman" panose="02020603050405020304" pitchFamily="18" charset="0"/>
              </a:rPr>
              <a:t>down  </a:t>
            </a:r>
          </a:p>
          <a:p>
            <a:pPr marL="342900" indent="-342900">
              <a:buAutoNum type="arabicPlain" startAt="5"/>
            </a:pPr>
            <a:endParaRPr lang="en-US" sz="1800" dirty="0">
              <a:latin typeface="Times New Roman" panose="02020603050405020304" pitchFamily="18" charset="0"/>
              <a:ea typeface="Times New Roman" panose="02020603050405020304" pitchFamily="18" charset="0"/>
            </a:endParaRPr>
          </a:p>
          <a:p>
            <a:pPr marL="342900" indent="-342900">
              <a:buAutoNum type="arabicPlain" startAt="5"/>
            </a:pPr>
            <a:r>
              <a:rPr lang="en-US" sz="1800" dirty="0">
                <a:effectLst/>
                <a:latin typeface="Times New Roman" panose="02020603050405020304" pitchFamily="18" charset="0"/>
                <a:ea typeface="Times New Roman" panose="02020603050405020304" pitchFamily="18" charset="0"/>
              </a:rPr>
              <a:t> down </a:t>
            </a:r>
          </a:p>
          <a:p>
            <a:pPr marL="342900" indent="-342900">
              <a:buAutoNum type="arabicPlain" startAt="5"/>
            </a:pPr>
            <a:r>
              <a:rPr lang="en-US" sz="1800" dirty="0">
                <a:effectLst/>
                <a:latin typeface="Times New Roman" panose="02020603050405020304" pitchFamily="18" charset="0"/>
                <a:ea typeface="Times New Roman" panose="02020603050405020304" pitchFamily="18" charset="0"/>
              </a:rPr>
              <a:t> over </a:t>
            </a:r>
          </a:p>
          <a:p>
            <a:pPr marL="342900" indent="-342900">
              <a:buAutoNum type="arabicPlain" startAt="5"/>
            </a:pPr>
            <a:r>
              <a:rPr lang="en-US" sz="1800" dirty="0">
                <a:effectLst/>
                <a:latin typeface="Times New Roman" panose="02020603050405020304" pitchFamily="18" charset="0"/>
                <a:ea typeface="Times New Roman" panose="02020603050405020304" pitchFamily="18" charset="0"/>
              </a:rPr>
              <a:t> off</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1147081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fade">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fade">
                                      <p:cBhvr>
                                        <p:cTn id="22" dur="500"/>
                                        <p:tgtEl>
                                          <p:spTgt spid="8">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7" end="7"/>
                                            </p:txEl>
                                          </p:spTgt>
                                        </p:tgtEl>
                                        <p:attrNameLst>
                                          <p:attrName>style.visibility</p:attrName>
                                        </p:attrNameLst>
                                      </p:cBhvr>
                                      <p:to>
                                        <p:strVal val="visible"/>
                                      </p:to>
                                    </p:set>
                                    <p:animEffect transition="in" filter="fade">
                                      <p:cBhvr>
                                        <p:cTn id="27" dur="500"/>
                                        <p:tgtEl>
                                          <p:spTgt spid="8">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9" end="9"/>
                                            </p:txEl>
                                          </p:spTgt>
                                        </p:tgtEl>
                                        <p:attrNameLst>
                                          <p:attrName>style.visibility</p:attrName>
                                        </p:attrNameLst>
                                      </p:cBhvr>
                                      <p:to>
                                        <p:strVal val="visible"/>
                                      </p:to>
                                    </p:set>
                                    <p:animEffect transition="in" filter="fade">
                                      <p:cBhvr>
                                        <p:cTn id="32" dur="500"/>
                                        <p:tgtEl>
                                          <p:spTgt spid="8">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10" end="10"/>
                                            </p:txEl>
                                          </p:spTgt>
                                        </p:tgtEl>
                                        <p:attrNameLst>
                                          <p:attrName>style.visibility</p:attrName>
                                        </p:attrNameLst>
                                      </p:cBhvr>
                                      <p:to>
                                        <p:strVal val="visible"/>
                                      </p:to>
                                    </p:set>
                                    <p:animEffect transition="in" filter="fade">
                                      <p:cBhvr>
                                        <p:cTn id="37" dur="500"/>
                                        <p:tgtEl>
                                          <p:spTgt spid="8">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11" end="11"/>
                                            </p:txEl>
                                          </p:spTgt>
                                        </p:tgtEl>
                                        <p:attrNameLst>
                                          <p:attrName>style.visibility</p:attrName>
                                        </p:attrNameLst>
                                      </p:cBhvr>
                                      <p:to>
                                        <p:strVal val="visible"/>
                                      </p:to>
                                    </p:set>
                                    <p:animEffect transition="in" filter="fade">
                                      <p:cBhvr>
                                        <p:cTn id="42" dur="500"/>
                                        <p:tgtEl>
                                          <p:spTgt spid="8">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CCAFF04D-33E2-AEAF-EAD9-79D137BE47B2}"/>
              </a:ext>
            </a:extLst>
          </p:cNvPr>
          <p:cNvSpPr>
            <a:spLocks noGrp="1"/>
          </p:cNvSpPr>
          <p:nvPr>
            <p:ph idx="1"/>
          </p:nvPr>
        </p:nvSpPr>
        <p:spPr>
          <a:xfrm>
            <a:off x="1141412" y="230819"/>
            <a:ext cx="9905999" cy="5560382"/>
          </a:xfrm>
        </p:spPr>
        <p:txBody>
          <a:bodyPr>
            <a:normAutofit fontScale="70000" lnSpcReduction="20000"/>
          </a:bodyPr>
          <a:lstStyle/>
          <a:p>
            <a:pPr algn="l"/>
            <a:r>
              <a:rPr lang="ru-RU" b="1" i="0" dirty="0">
                <a:solidFill>
                  <a:srgbClr val="333333"/>
                </a:solidFill>
                <a:effectLst/>
                <a:latin typeface="Lora" pitchFamily="2" charset="-52"/>
              </a:rPr>
              <a:t>Фразовые глаголы</a:t>
            </a:r>
            <a:r>
              <a:rPr lang="ru-RU" b="0" i="0" dirty="0">
                <a:solidFill>
                  <a:srgbClr val="333333"/>
                </a:solidFill>
                <a:effectLst/>
                <a:latin typeface="Lora" pitchFamily="2" charset="-52"/>
              </a:rPr>
              <a:t> – укладываются в формулу «глагол + предлог или несколько предлогов». При этом ключевой глагол зачастую полностью меняет своё значение. Фразовые глаголы усложняют изучение и понимание английского языка, потому что нужно запоминать их значения и форму, то есть какой предлог с каким глаголом поставить, чтобы получить нужное значение.</a:t>
            </a:r>
          </a:p>
          <a:p>
            <a:pPr algn="l"/>
            <a:r>
              <a:rPr lang="ru-RU" b="0" i="0" dirty="0">
                <a:solidFill>
                  <a:srgbClr val="333333"/>
                </a:solidFill>
                <a:effectLst/>
                <a:latin typeface="Lora" pitchFamily="2" charset="-52"/>
              </a:rPr>
              <a:t>В ЕГЭ фразовые глаголы встречаются везде – в аудировании, чтении и важную позицию они занимают в лексико-грамматическом значении.</a:t>
            </a:r>
          </a:p>
          <a:p>
            <a:pPr algn="l"/>
            <a:r>
              <a:rPr lang="ru-RU" b="0" i="0" dirty="0">
                <a:solidFill>
                  <a:srgbClr val="333333"/>
                </a:solidFill>
                <a:effectLst/>
                <a:latin typeface="Lora" pitchFamily="2" charset="-52"/>
              </a:rPr>
              <a:t>Фразовых глаголов в английском языке очень много, однако в презентации я подготовила подборку самых употребительных фразовых глаголов на основе исследования Федерального института педагогических измерений, который занимается разработкой методологии ЕГЭ по английскому языку и составлением экзаменационных заданий и требований к экзамену. Другими словами, мы будем изучать самые важные 🙂</a:t>
            </a:r>
          </a:p>
          <a:p>
            <a:pPr algn="l"/>
            <a:r>
              <a:rPr lang="ru-RU" b="0" i="0" dirty="0">
                <a:solidFill>
                  <a:srgbClr val="333333"/>
                </a:solidFill>
                <a:effectLst/>
                <a:latin typeface="Lora" pitchFamily="2" charset="-52"/>
              </a:rPr>
              <a:t>Напомню, как вообще работают фразовые глаголы.</a:t>
            </a:r>
          </a:p>
          <a:p>
            <a:pPr algn="l"/>
            <a:r>
              <a:rPr lang="ru-RU" b="0" i="0" dirty="0">
                <a:solidFill>
                  <a:srgbClr val="333333"/>
                </a:solidFill>
                <a:effectLst/>
                <a:latin typeface="Lora" pitchFamily="2" charset="-52"/>
              </a:rPr>
              <a:t>Например, у вас есть глагол </a:t>
            </a:r>
            <a:r>
              <a:rPr lang="ru-RU" b="1" i="0" dirty="0" err="1">
                <a:solidFill>
                  <a:srgbClr val="333333"/>
                </a:solidFill>
                <a:effectLst/>
                <a:latin typeface="Lora" pitchFamily="2" charset="-52"/>
              </a:rPr>
              <a:t>get</a:t>
            </a:r>
            <a:r>
              <a:rPr lang="ru-RU" b="0" i="0" dirty="0">
                <a:solidFill>
                  <a:srgbClr val="333333"/>
                </a:solidFill>
                <a:effectLst/>
                <a:latin typeface="Lora" pitchFamily="2" charset="-52"/>
              </a:rPr>
              <a:t> – самый распространенный глагол в английском языке, который насчитывает более </a:t>
            </a:r>
            <a:r>
              <a:rPr lang="ru-RU" b="1" i="0" dirty="0">
                <a:solidFill>
                  <a:srgbClr val="333333"/>
                </a:solidFill>
                <a:effectLst/>
                <a:latin typeface="Lora" pitchFamily="2" charset="-52"/>
              </a:rPr>
              <a:t>1000</a:t>
            </a:r>
            <a:r>
              <a:rPr lang="ru-RU" b="0" i="0" dirty="0">
                <a:solidFill>
                  <a:srgbClr val="333333"/>
                </a:solidFill>
                <a:effectLst/>
                <a:latin typeface="Lora" pitchFamily="2" charset="-52"/>
              </a:rPr>
              <a:t> значений (самое используемое значение из которых </a:t>
            </a:r>
            <a:r>
              <a:rPr lang="ru-RU" b="0" i="0" dirty="0" err="1">
                <a:solidFill>
                  <a:srgbClr val="333333"/>
                </a:solidFill>
                <a:effectLst/>
                <a:latin typeface="Lora" pitchFamily="2" charset="-52"/>
              </a:rPr>
              <a:t>get</a:t>
            </a:r>
            <a:r>
              <a:rPr lang="ru-RU" b="0" i="0" dirty="0">
                <a:solidFill>
                  <a:srgbClr val="333333"/>
                </a:solidFill>
                <a:effectLst/>
                <a:latin typeface="Lora" pitchFamily="2" charset="-52"/>
              </a:rPr>
              <a:t> – вставать). Вместе с ним мы запоминаем предлог </a:t>
            </a:r>
            <a:r>
              <a:rPr lang="ru-RU" b="1" i="0" dirty="0">
                <a:solidFill>
                  <a:srgbClr val="333333"/>
                </a:solidFill>
                <a:effectLst/>
                <a:latin typeface="Lora" pitchFamily="2" charset="-52"/>
              </a:rPr>
              <a:t>Up</a:t>
            </a:r>
            <a:r>
              <a:rPr lang="ru-RU" b="0" i="0" dirty="0">
                <a:solidFill>
                  <a:srgbClr val="333333"/>
                </a:solidFill>
                <a:effectLst/>
                <a:latin typeface="Lora" pitchFamily="2" charset="-52"/>
              </a:rPr>
              <a:t> – вверх. Всё вместе – </a:t>
            </a:r>
            <a:r>
              <a:rPr lang="ru-RU" b="1" i="0" dirty="0" err="1">
                <a:solidFill>
                  <a:srgbClr val="333333"/>
                </a:solidFill>
                <a:effectLst/>
                <a:latin typeface="Lora" pitchFamily="2" charset="-52"/>
              </a:rPr>
              <a:t>get</a:t>
            </a:r>
            <a:r>
              <a:rPr lang="ru-RU" b="1" i="0" dirty="0">
                <a:solidFill>
                  <a:srgbClr val="333333"/>
                </a:solidFill>
                <a:effectLst/>
                <a:latin typeface="Lora" pitchFamily="2" charset="-52"/>
              </a:rPr>
              <a:t> </a:t>
            </a:r>
            <a:r>
              <a:rPr lang="ru-RU" b="1" i="0" dirty="0" err="1">
                <a:solidFill>
                  <a:srgbClr val="333333"/>
                </a:solidFill>
                <a:effectLst/>
                <a:latin typeface="Lora" pitchFamily="2" charset="-52"/>
              </a:rPr>
              <a:t>up</a:t>
            </a:r>
            <a:r>
              <a:rPr lang="ru-RU" b="0" i="0" dirty="0">
                <a:solidFill>
                  <a:srgbClr val="333333"/>
                </a:solidFill>
                <a:effectLst/>
                <a:latin typeface="Lora" pitchFamily="2" charset="-52"/>
              </a:rPr>
              <a:t> – это «вставать».</a:t>
            </a:r>
          </a:p>
          <a:p>
            <a:pPr marL="0" indent="0">
              <a:buNone/>
            </a:pPr>
            <a:endParaRPr lang="ru-RU" dirty="0"/>
          </a:p>
        </p:txBody>
      </p:sp>
    </p:spTree>
    <p:extLst>
      <p:ext uri="{BB962C8B-B14F-4D97-AF65-F5344CB8AC3E}">
        <p14:creationId xmlns:p14="http://schemas.microsoft.com/office/powerpoint/2010/main" val="4217203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7412009-7F41-1CD8-BBFF-15CA789B8196}"/>
              </a:ext>
            </a:extLst>
          </p:cNvPr>
          <p:cNvSpPr>
            <a:spLocks noGrp="1"/>
          </p:cNvSpPr>
          <p:nvPr>
            <p:ph type="title"/>
          </p:nvPr>
        </p:nvSpPr>
        <p:spPr>
          <a:xfrm>
            <a:off x="1141413" y="618518"/>
            <a:ext cx="9905998" cy="448282"/>
          </a:xfrm>
        </p:spPr>
        <p:txBody>
          <a:bodyPr>
            <a:normAutofit fontScale="90000"/>
          </a:bodyPr>
          <a:lstStyle/>
          <a:p>
            <a:r>
              <a:rPr lang="ru-RU" sz="1800" b="1" dirty="0">
                <a:effectLst/>
                <a:latin typeface="Times New Roman" panose="02020603050405020304" pitchFamily="18" charset="0"/>
                <a:ea typeface="Times New Roman" panose="02020603050405020304" pitchFamily="18" charset="0"/>
              </a:rPr>
              <a:t>Дополните каждое второе предложение таким образом, чтобы по смыслу совпадало с первым. Используйте не более двух слов.</a:t>
            </a:r>
            <a:br>
              <a:rPr lang="ru-RU" sz="1800" dirty="0">
                <a:effectLst/>
                <a:latin typeface="Times New Roman" panose="02020603050405020304" pitchFamily="18" charset="0"/>
                <a:ea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F94542E6-42CD-A171-17A7-1DE0A78FE386}"/>
              </a:ext>
            </a:extLst>
          </p:cNvPr>
          <p:cNvSpPr>
            <a:spLocks noGrp="1"/>
          </p:cNvSpPr>
          <p:nvPr>
            <p:ph sz="half" idx="1"/>
          </p:nvPr>
        </p:nvSpPr>
        <p:spPr>
          <a:xfrm>
            <a:off x="1141410" y="861133"/>
            <a:ext cx="4878389" cy="5513033"/>
          </a:xfrm>
        </p:spPr>
        <p:txBody>
          <a:bodyPr/>
          <a:lstStyle/>
          <a:p>
            <a:pPr marL="457200" lvl="1" indent="0">
              <a:buNone/>
              <a:tabLst>
                <a:tab pos="800100" algn="l"/>
              </a:tabLst>
            </a:pPr>
            <a:r>
              <a:rPr lang="en-US" sz="1500" dirty="0">
                <a:effectLst/>
                <a:latin typeface="Times New Roman" panose="02020603050405020304" pitchFamily="18" charset="0"/>
                <a:ea typeface="Times New Roman" panose="02020603050405020304" pitchFamily="18" charset="0"/>
              </a:rPr>
              <a:t>1 You should eat less chocolate!</a:t>
            </a:r>
            <a:endParaRPr lang="ru-RU" sz="1500" dirty="0">
              <a:effectLst/>
              <a:latin typeface="Times New Roman" panose="02020603050405020304" pitchFamily="18" charset="0"/>
              <a:ea typeface="Times New Roman" panose="02020603050405020304" pitchFamily="18" charset="0"/>
            </a:endParaRPr>
          </a:p>
          <a:p>
            <a:pPr marL="342900" indent="0">
              <a:buNone/>
            </a:pPr>
            <a:r>
              <a:rPr lang="en-US" sz="1500" dirty="0">
                <a:effectLst/>
                <a:latin typeface="Times New Roman" panose="02020603050405020304" pitchFamily="18" charset="0"/>
                <a:ea typeface="Times New Roman" panose="02020603050405020304" pitchFamily="18" charset="0"/>
              </a:rPr>
              <a:t>You should ___________ on the amount of chocolate you eat! </a:t>
            </a:r>
            <a:endParaRPr lang="en-US" sz="1500" dirty="0">
              <a:latin typeface="Times New Roman" panose="02020603050405020304" pitchFamily="18" charset="0"/>
              <a:ea typeface="Times New Roman" panose="02020603050405020304" pitchFamily="18" charset="0"/>
            </a:endParaRPr>
          </a:p>
          <a:p>
            <a:pPr marL="342900" indent="0">
              <a:buNone/>
            </a:pPr>
            <a:r>
              <a:rPr lang="en-US" sz="1500" dirty="0">
                <a:effectLst/>
                <a:latin typeface="Times New Roman" panose="02020603050405020304" pitchFamily="18" charset="0"/>
                <a:ea typeface="Times New Roman" panose="02020603050405020304" pitchFamily="18" charset="0"/>
              </a:rPr>
              <a:t>2 If you are tired, have a rest on the sofa for half an hour. </a:t>
            </a:r>
            <a:endParaRPr lang="ru-RU" sz="1500" dirty="0">
              <a:effectLst/>
              <a:latin typeface="Times New Roman" panose="02020603050405020304" pitchFamily="18" charset="0"/>
              <a:ea typeface="Times New Roman" panose="02020603050405020304" pitchFamily="18" charset="0"/>
            </a:endParaRPr>
          </a:p>
          <a:p>
            <a:pPr indent="0">
              <a:buNone/>
            </a:pPr>
            <a:r>
              <a:rPr lang="en-US" sz="1500" dirty="0">
                <a:effectLst/>
                <a:latin typeface="Times New Roman" panose="02020603050405020304" pitchFamily="18" charset="0"/>
                <a:ea typeface="Times New Roman" panose="02020603050405020304" pitchFamily="18" charset="0"/>
              </a:rPr>
              <a:t>  If you are tired, ___________ down on the sofa for half an hour </a:t>
            </a:r>
            <a:endParaRPr lang="ru-RU" sz="1500" dirty="0">
              <a:effectLst/>
              <a:latin typeface="Times New Roman" panose="02020603050405020304" pitchFamily="18" charset="0"/>
              <a:ea typeface="Times New Roman" panose="02020603050405020304" pitchFamily="18" charset="0"/>
            </a:endParaRPr>
          </a:p>
          <a:p>
            <a:pPr marL="457200" lvl="1" indent="0">
              <a:buNone/>
              <a:tabLst>
                <a:tab pos="800100" algn="l"/>
              </a:tabLst>
            </a:pPr>
            <a:r>
              <a:rPr lang="en-US" sz="1500" dirty="0">
                <a:effectLst/>
                <a:latin typeface="Times New Roman" panose="02020603050405020304" pitchFamily="18" charset="0"/>
                <a:ea typeface="Times New Roman" panose="02020603050405020304" pitchFamily="18" charset="0"/>
              </a:rPr>
              <a:t>3 I think I’ve gained weight in the last few months! </a:t>
            </a:r>
            <a:endParaRPr lang="ru-RU" sz="1500" dirty="0">
              <a:effectLst/>
              <a:latin typeface="Times New Roman" panose="02020603050405020304" pitchFamily="18" charset="0"/>
              <a:ea typeface="Times New Roman" panose="02020603050405020304" pitchFamily="18" charset="0"/>
            </a:endParaRPr>
          </a:p>
          <a:p>
            <a:pPr marL="314325" indent="0">
              <a:buNone/>
            </a:pPr>
            <a:r>
              <a:rPr lang="en-US" sz="1500" dirty="0">
                <a:effectLst/>
                <a:latin typeface="Times New Roman" panose="02020603050405020304" pitchFamily="18" charset="0"/>
                <a:ea typeface="Times New Roman" panose="02020603050405020304" pitchFamily="18" charset="0"/>
              </a:rPr>
              <a:t>  I think I’ve ____________ weight in the last few months. </a:t>
            </a:r>
            <a:endParaRPr lang="ru-RU" sz="15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startAt="4"/>
              <a:tabLst>
                <a:tab pos="800100" algn="l"/>
              </a:tabLst>
            </a:pPr>
            <a:r>
              <a:rPr lang="en-US" sz="1500" dirty="0">
                <a:effectLst/>
                <a:latin typeface="Times New Roman" panose="02020603050405020304" pitchFamily="18" charset="0"/>
                <a:ea typeface="Times New Roman" panose="02020603050405020304" pitchFamily="18" charset="0"/>
              </a:rPr>
              <a:t>I hope James recovers from illness soon. </a:t>
            </a:r>
            <a:endParaRPr lang="en-US" sz="1500" dirty="0">
              <a:latin typeface="Times New Roman" panose="02020603050405020304" pitchFamily="18" charset="0"/>
              <a:ea typeface="Times New Roman" panose="02020603050405020304" pitchFamily="18" charset="0"/>
            </a:endParaRPr>
          </a:p>
          <a:p>
            <a:pPr marL="0" lvl="0" indent="0">
              <a:buNone/>
              <a:tabLst>
                <a:tab pos="800100" algn="l"/>
              </a:tabLst>
            </a:pPr>
            <a:r>
              <a:rPr lang="en-US" sz="1500" dirty="0">
                <a:effectLst/>
                <a:latin typeface="Times New Roman" panose="02020603050405020304" pitchFamily="18" charset="0"/>
                <a:ea typeface="Times New Roman" panose="02020603050405020304" pitchFamily="18" charset="0"/>
              </a:rPr>
              <a:t>       I hope James __________ over his illness soon.</a:t>
            </a:r>
            <a:endParaRPr lang="ru-RU" sz="1500" dirty="0">
              <a:effectLst/>
              <a:latin typeface="Times New Roman" panose="02020603050405020304" pitchFamily="18" charset="0"/>
              <a:ea typeface="Times New Roman" panose="02020603050405020304" pitchFamily="18" charset="0"/>
            </a:endParaRPr>
          </a:p>
          <a:p>
            <a:pPr marL="342900" lvl="0" indent="-342900">
              <a:buAutoNum type="arabicPlain" startAt="5"/>
              <a:tabLst>
                <a:tab pos="800100" algn="l"/>
              </a:tabLst>
            </a:pPr>
            <a:r>
              <a:rPr lang="en-US" sz="1500" dirty="0">
                <a:effectLst/>
                <a:latin typeface="Times New Roman" panose="02020603050405020304" pitchFamily="18" charset="0"/>
                <a:ea typeface="Times New Roman" panose="02020603050405020304" pitchFamily="18" charset="0"/>
              </a:rPr>
              <a:t>This milk isn’t fresh any more.</a:t>
            </a:r>
            <a:endParaRPr lang="en-US" sz="1500" dirty="0">
              <a:latin typeface="Times New Roman" panose="02020603050405020304" pitchFamily="18" charset="0"/>
              <a:ea typeface="Times New Roman" panose="02020603050405020304" pitchFamily="18" charset="0"/>
            </a:endParaRPr>
          </a:p>
          <a:p>
            <a:pPr marL="0" lvl="0" indent="0">
              <a:buNone/>
              <a:tabLst>
                <a:tab pos="800100" algn="l"/>
              </a:tabLst>
            </a:pPr>
            <a:r>
              <a:rPr lang="en-US" sz="1500" dirty="0">
                <a:effectLst/>
                <a:latin typeface="Times New Roman" panose="02020603050405020304" pitchFamily="18" charset="0"/>
                <a:ea typeface="Times New Roman" panose="02020603050405020304" pitchFamily="18" charset="0"/>
              </a:rPr>
              <a:t>        This milk _____________ off.</a:t>
            </a:r>
            <a:endParaRPr lang="ru-RU" sz="1500" dirty="0">
              <a:effectLst/>
              <a:latin typeface="Times New Roman" panose="02020603050405020304" pitchFamily="18" charset="0"/>
              <a:ea typeface="Times New Roman" panose="02020603050405020304" pitchFamily="18" charset="0"/>
            </a:endParaRPr>
          </a:p>
          <a:p>
            <a:pPr marL="0" indent="0">
              <a:buNone/>
            </a:pPr>
            <a:endParaRPr lang="ru-RU" dirty="0"/>
          </a:p>
        </p:txBody>
      </p:sp>
      <p:sp>
        <p:nvSpPr>
          <p:cNvPr id="4" name="Объект 3">
            <a:extLst>
              <a:ext uri="{FF2B5EF4-FFF2-40B4-BE49-F238E27FC236}">
                <a16:creationId xmlns:a16="http://schemas.microsoft.com/office/drawing/2014/main" id="{094763D0-C599-AE1F-A76D-809D7E275C67}"/>
              </a:ext>
            </a:extLst>
          </p:cNvPr>
          <p:cNvSpPr>
            <a:spLocks noGrp="1"/>
          </p:cNvSpPr>
          <p:nvPr>
            <p:ph sz="half" idx="2"/>
          </p:nvPr>
        </p:nvSpPr>
        <p:spPr>
          <a:xfrm>
            <a:off x="6172200" y="861133"/>
            <a:ext cx="4875211" cy="5513033"/>
          </a:xfrm>
        </p:spPr>
        <p:txBody>
          <a:bodyPr/>
          <a:lstStyle/>
          <a:p>
            <a:pPr marL="0" indent="0">
              <a:buNone/>
            </a:pPr>
            <a:endParaRPr lang="en-US" dirty="0"/>
          </a:p>
          <a:p>
            <a:pPr marL="0" indent="0">
              <a:buNone/>
            </a:pPr>
            <a:r>
              <a:rPr lang="en-US" sz="1800" dirty="0">
                <a:effectLst/>
                <a:latin typeface="Times New Roman" panose="02020603050405020304" pitchFamily="18" charset="0"/>
                <a:ea typeface="Times New Roman" panose="02020603050405020304" pitchFamily="18" charset="0"/>
              </a:rPr>
              <a:t>1 cut down  </a:t>
            </a:r>
          </a:p>
          <a:p>
            <a:pPr marL="0" indent="0">
              <a:buNone/>
            </a:pPr>
            <a:endParaRPr lang="en-US" sz="1800" dirty="0">
              <a:latin typeface="Times New Roman" panose="02020603050405020304" pitchFamily="18" charset="0"/>
              <a:ea typeface="Times New Roman" panose="02020603050405020304" pitchFamily="18" charset="0"/>
            </a:endParaRPr>
          </a:p>
          <a:p>
            <a:pPr marL="0" indent="0">
              <a:buNone/>
            </a:pPr>
            <a:r>
              <a:rPr lang="en-US" sz="1800" dirty="0">
                <a:effectLst/>
                <a:latin typeface="Times New Roman" panose="02020603050405020304" pitchFamily="18" charset="0"/>
                <a:ea typeface="Times New Roman" panose="02020603050405020304" pitchFamily="18" charset="0"/>
              </a:rPr>
              <a:t>2 lie   </a:t>
            </a:r>
          </a:p>
          <a:p>
            <a:pPr marL="0" indent="0">
              <a:buNone/>
            </a:pPr>
            <a:endParaRPr lang="en-US" sz="1800" dirty="0">
              <a:latin typeface="Times New Roman" panose="02020603050405020304" pitchFamily="18" charset="0"/>
              <a:ea typeface="Times New Roman" panose="02020603050405020304" pitchFamily="18" charset="0"/>
            </a:endParaRPr>
          </a:p>
          <a:p>
            <a:pPr marL="342900" indent="-342900">
              <a:buAutoNum type="arabicPlain" startAt="3"/>
            </a:pPr>
            <a:r>
              <a:rPr lang="en-US" sz="1800" dirty="0">
                <a:effectLst/>
                <a:latin typeface="Times New Roman" panose="02020603050405020304" pitchFamily="18" charset="0"/>
                <a:ea typeface="Times New Roman" panose="02020603050405020304" pitchFamily="18" charset="0"/>
              </a:rPr>
              <a:t>put on  </a:t>
            </a:r>
          </a:p>
          <a:p>
            <a:pPr marL="342900" indent="-342900">
              <a:buAutoNum type="arabicPlain" startAt="3"/>
            </a:pPr>
            <a:endParaRPr lang="en-US" sz="1800" dirty="0">
              <a:latin typeface="Times New Roman" panose="02020603050405020304" pitchFamily="18" charset="0"/>
              <a:ea typeface="Times New Roman" panose="02020603050405020304" pitchFamily="18" charset="0"/>
            </a:endParaRPr>
          </a:p>
          <a:p>
            <a:pPr marL="342900" indent="-342900">
              <a:buAutoNum type="arabicPlain" startAt="3"/>
            </a:pPr>
            <a:r>
              <a:rPr lang="en-US" sz="1800" dirty="0">
                <a:effectLst/>
                <a:latin typeface="Times New Roman" panose="02020603050405020304" pitchFamily="18" charset="0"/>
                <a:ea typeface="Times New Roman" panose="02020603050405020304" pitchFamily="18" charset="0"/>
              </a:rPr>
              <a:t> gets  </a:t>
            </a:r>
          </a:p>
          <a:p>
            <a:pPr marL="342900" indent="-342900">
              <a:buAutoNum type="arabicPlain" startAt="3"/>
            </a:pPr>
            <a:endParaRPr lang="en-US" sz="1800" dirty="0">
              <a:latin typeface="Times New Roman" panose="02020603050405020304" pitchFamily="18" charset="0"/>
              <a:ea typeface="Times New Roman" panose="02020603050405020304" pitchFamily="18" charset="0"/>
            </a:endParaRPr>
          </a:p>
          <a:p>
            <a:pPr marL="342900" indent="-342900">
              <a:buAutoNum type="arabicPlain" startAt="3"/>
            </a:pPr>
            <a:r>
              <a:rPr lang="en-US" sz="1800" dirty="0">
                <a:effectLst/>
                <a:latin typeface="Times New Roman" panose="02020603050405020304" pitchFamily="18" charset="0"/>
                <a:ea typeface="Times New Roman" panose="02020603050405020304" pitchFamily="18" charset="0"/>
              </a:rPr>
              <a:t>  has gone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318915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fade">
                                      <p:cBhvr>
                                        <p:cTn id="17" dur="500"/>
                                        <p:tgtEl>
                                          <p:spTgt spid="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animEffect transition="in" filter="fade">
                                      <p:cBhvr>
                                        <p:cTn id="27"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a:extLst>
              <a:ext uri="{FF2B5EF4-FFF2-40B4-BE49-F238E27FC236}">
                <a16:creationId xmlns:a16="http://schemas.microsoft.com/office/drawing/2014/main" id="{36C58573-AD79-4905-9676-E736C23CE477}"/>
              </a:ext>
            </a:extLst>
          </p:cNvPr>
          <p:cNvSpPr>
            <a:spLocks noGrp="1"/>
          </p:cNvSpPr>
          <p:nvPr>
            <p:ph idx="1"/>
          </p:nvPr>
        </p:nvSpPr>
        <p:spPr>
          <a:xfrm>
            <a:off x="1141412" y="390617"/>
            <a:ext cx="9905999" cy="5400584"/>
          </a:xfrm>
        </p:spPr>
        <p:txBody>
          <a:bodyPr>
            <a:normAutofit fontScale="47500" lnSpcReduction="20000"/>
          </a:bodyPr>
          <a:lstStyle/>
          <a:p>
            <a:r>
              <a:rPr lang="en-US" sz="1800" b="1" dirty="0">
                <a:effectLst/>
                <a:latin typeface="Times New Roman" panose="02020603050405020304" pitchFamily="18" charset="0"/>
                <a:ea typeface="Times New Roman" panose="02020603050405020304" pitchFamily="18" charset="0"/>
              </a:rPr>
              <a:t>C </a:t>
            </a:r>
            <a:r>
              <a:rPr lang="ru-RU" sz="1800" dirty="0">
                <a:effectLst/>
                <a:latin typeface="Times New Roman" panose="02020603050405020304" pitchFamily="18" charset="0"/>
                <a:ea typeface="Times New Roman" panose="02020603050405020304" pitchFamily="18" charset="0"/>
              </a:rPr>
              <a:t>  </a:t>
            </a:r>
            <a:r>
              <a:rPr lang="ru-RU" sz="1800" b="1" dirty="0">
                <a:effectLst/>
                <a:latin typeface="Times New Roman" panose="02020603050405020304" pitchFamily="18" charset="0"/>
                <a:ea typeface="Times New Roman" panose="02020603050405020304" pitchFamily="18" charset="0"/>
              </a:rPr>
              <a:t>Впишите по одному слову в каждый пропуск. </a:t>
            </a:r>
            <a:endParaRPr lang="ru-RU" sz="1800" dirty="0">
              <a:effectLst/>
              <a:latin typeface="Times New Roman" panose="02020603050405020304" pitchFamily="18" charset="0"/>
              <a:ea typeface="Times New Roman" panose="02020603050405020304" pitchFamily="18" charset="0"/>
            </a:endParaRPr>
          </a:p>
          <a:p>
            <a:r>
              <a:rPr lang="ru-RU" sz="1800" b="1"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algn="ctr"/>
            <a:r>
              <a:rPr lang="en-US" sz="1800" b="1" dirty="0">
                <a:effectLst/>
                <a:latin typeface="Times New Roman" panose="02020603050405020304" pitchFamily="18" charset="0"/>
                <a:ea typeface="Times New Roman" panose="02020603050405020304" pitchFamily="18" charset="0"/>
              </a:rPr>
              <a:t>Dress to impress</a:t>
            </a:r>
            <a:endParaRPr lang="ru-RU" sz="1800" dirty="0">
              <a:effectLst/>
              <a:latin typeface="Times New Roman" panose="02020603050405020304" pitchFamily="18" charset="0"/>
              <a:ea typeface="Times New Roman" panose="02020603050405020304" pitchFamily="18" charset="0"/>
            </a:endParaRPr>
          </a:p>
          <a:p>
            <a:pPr algn="ctr"/>
            <a:r>
              <a:rPr lang="en-US" sz="1800" b="1"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Do you think carefully about what you </a:t>
            </a:r>
            <a:r>
              <a:rPr lang="en-US" sz="1800" b="1" dirty="0">
                <a:effectLst/>
                <a:latin typeface="Times New Roman" panose="02020603050405020304" pitchFamily="18" charset="0"/>
                <a:ea typeface="Times New Roman" panose="02020603050405020304" pitchFamily="18" charset="0"/>
              </a:rPr>
              <a:t>1)</a:t>
            </a:r>
            <a:r>
              <a:rPr lang="en-US" sz="1800" dirty="0">
                <a:effectLst/>
                <a:latin typeface="Times New Roman" panose="02020603050405020304" pitchFamily="18" charset="0"/>
                <a:ea typeface="Times New Roman" panose="02020603050405020304" pitchFamily="18" charset="0"/>
              </a:rPr>
              <a:t> ____________ on each morning when you get dressed? What do the clothes that you </a:t>
            </a:r>
            <a:r>
              <a:rPr lang="en-US" sz="1800" b="1" dirty="0">
                <a:effectLst/>
                <a:latin typeface="Times New Roman" panose="02020603050405020304" pitchFamily="18" charset="0"/>
                <a:ea typeface="Times New Roman" panose="02020603050405020304" pitchFamily="18" charset="0"/>
              </a:rPr>
              <a:t>2)</a:t>
            </a:r>
            <a:r>
              <a:rPr lang="en-US" sz="1800" dirty="0">
                <a:effectLst/>
                <a:latin typeface="Times New Roman" panose="02020603050405020304" pitchFamily="18" charset="0"/>
                <a:ea typeface="Times New Roman" panose="02020603050405020304" pitchFamily="18" charset="0"/>
              </a:rPr>
              <a:t> ____________ on say about you? If you want to make the right impression, try these easy tips.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When you buy clothes, always </a:t>
            </a:r>
            <a:r>
              <a:rPr lang="en-US" sz="1800" b="1" dirty="0">
                <a:effectLst/>
                <a:latin typeface="Times New Roman" panose="02020603050405020304" pitchFamily="18" charset="0"/>
                <a:ea typeface="Times New Roman" panose="02020603050405020304" pitchFamily="18" charset="0"/>
              </a:rPr>
              <a:t>3)</a:t>
            </a:r>
            <a:r>
              <a:rPr lang="en-US" sz="1800" dirty="0">
                <a:effectLst/>
                <a:latin typeface="Times New Roman" panose="02020603050405020304" pitchFamily="18" charset="0"/>
                <a:ea typeface="Times New Roman" panose="02020603050405020304" pitchFamily="18" charset="0"/>
              </a:rPr>
              <a:t> ________ them on. Ask a friend’s opinion if you’re not sure. And check that what you buy is the right size! If it’s the jacket, for example, make sure that you can </a:t>
            </a:r>
            <a:r>
              <a:rPr lang="en-US" sz="1800" b="1" dirty="0">
                <a:effectLst/>
                <a:latin typeface="Times New Roman" panose="02020603050405020304" pitchFamily="18" charset="0"/>
                <a:ea typeface="Times New Roman" panose="02020603050405020304" pitchFamily="18" charset="0"/>
              </a:rPr>
              <a:t>4)</a:t>
            </a:r>
            <a:r>
              <a:rPr lang="en-US" sz="1800" dirty="0">
                <a:effectLst/>
                <a:latin typeface="Times New Roman" panose="02020603050405020304" pitchFamily="18" charset="0"/>
                <a:ea typeface="Times New Roman" panose="02020603050405020304" pitchFamily="18" charset="0"/>
              </a:rPr>
              <a:t> ___________ it up properly. And make sure it’s easy to put on and </a:t>
            </a:r>
            <a:r>
              <a:rPr lang="en-US" sz="1800" b="1" dirty="0">
                <a:effectLst/>
                <a:latin typeface="Times New Roman" panose="02020603050405020304" pitchFamily="18" charset="0"/>
                <a:ea typeface="Times New Roman" panose="02020603050405020304" pitchFamily="18" charset="0"/>
              </a:rPr>
              <a:t>5)</a:t>
            </a:r>
            <a:r>
              <a:rPr lang="en-US" sz="1800" dirty="0">
                <a:effectLst/>
                <a:latin typeface="Times New Roman" panose="02020603050405020304" pitchFamily="18" charset="0"/>
                <a:ea typeface="Times New Roman" panose="02020603050405020304" pitchFamily="18" charset="0"/>
              </a:rPr>
              <a:t> _________ off.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Clear your wardrobe. Take everything out and only put back those things you actually like. </a:t>
            </a:r>
            <a:r>
              <a:rPr lang="en-US" sz="1800" b="1" dirty="0">
                <a:effectLst/>
                <a:latin typeface="Times New Roman" panose="02020603050405020304" pitchFamily="18" charset="0"/>
                <a:ea typeface="Times New Roman" panose="02020603050405020304" pitchFamily="18" charset="0"/>
              </a:rPr>
              <a:t>6)</a:t>
            </a:r>
            <a:r>
              <a:rPr lang="en-US" sz="1800" dirty="0">
                <a:effectLst/>
                <a:latin typeface="Times New Roman" panose="02020603050405020304" pitchFamily="18" charset="0"/>
                <a:ea typeface="Times New Roman" panose="02020603050405020304" pitchFamily="18" charset="0"/>
              </a:rPr>
              <a:t> ____________ out the things you never wear. It will create space for new clothes and you’ll be able to </a:t>
            </a:r>
            <a:r>
              <a:rPr lang="en-US" sz="1800" b="1" dirty="0">
                <a:effectLst/>
                <a:latin typeface="Times New Roman" panose="02020603050405020304" pitchFamily="18" charset="0"/>
                <a:ea typeface="Times New Roman" panose="02020603050405020304" pitchFamily="18" charset="0"/>
              </a:rPr>
              <a:t>7)</a:t>
            </a:r>
            <a:r>
              <a:rPr lang="en-US" sz="1800" dirty="0">
                <a:effectLst/>
                <a:latin typeface="Times New Roman" panose="02020603050405020304" pitchFamily="18" charset="0"/>
                <a:ea typeface="Times New Roman" panose="02020603050405020304" pitchFamily="18" charset="0"/>
              </a:rPr>
              <a:t> __________  it up with things that suit you.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Finally, try making your old clothes more fashionable. You could </a:t>
            </a:r>
            <a:r>
              <a:rPr lang="en-US" sz="1800" b="1" dirty="0">
                <a:effectLst/>
                <a:latin typeface="Times New Roman" panose="02020603050405020304" pitchFamily="18" charset="0"/>
                <a:ea typeface="Times New Roman" panose="02020603050405020304" pitchFamily="18" charset="0"/>
              </a:rPr>
              <a:t>8)</a:t>
            </a:r>
            <a:r>
              <a:rPr lang="en-US" sz="1800" dirty="0">
                <a:effectLst/>
                <a:latin typeface="Times New Roman" panose="02020603050405020304" pitchFamily="18" charset="0"/>
                <a:ea typeface="Times New Roman" panose="02020603050405020304" pitchFamily="18" charset="0"/>
              </a:rPr>
              <a:t> ____________ the sleeves off an old shirt or change the </a:t>
            </a:r>
            <a:r>
              <a:rPr lang="en-US" sz="1800" dirty="0" err="1">
                <a:effectLst/>
                <a:latin typeface="Times New Roman" panose="02020603050405020304" pitchFamily="18" charset="0"/>
                <a:ea typeface="Times New Roman" panose="02020603050405020304" pitchFamily="18" charset="0"/>
              </a:rPr>
              <a:t>colour</a:t>
            </a:r>
            <a:r>
              <a:rPr lang="en-US" sz="1800" dirty="0">
                <a:effectLst/>
                <a:latin typeface="Times New Roman" panose="02020603050405020304" pitchFamily="18" charset="0"/>
                <a:ea typeface="Times New Roman" panose="02020603050405020304" pitchFamily="18" charset="0"/>
              </a:rPr>
              <a:t>. Have fun, and always dress to impress! </a:t>
            </a:r>
            <a:endParaRPr lang="ru-RU" sz="1800" dirty="0">
              <a:effectLst/>
              <a:latin typeface="Times New Roman" panose="02020603050405020304" pitchFamily="18" charset="0"/>
              <a:ea typeface="Times New Roman" panose="02020603050405020304" pitchFamily="18" charset="0"/>
            </a:endParaRPr>
          </a:p>
          <a:p>
            <a:r>
              <a:rPr lang="en-US" sz="1800" b="1" dirty="0">
                <a:latin typeface="Times New Roman" panose="02020603050405020304" pitchFamily="18" charset="0"/>
                <a:ea typeface="Times New Roman" panose="02020603050405020304" pitchFamily="18" charset="0"/>
              </a:rPr>
              <a:t>D</a:t>
            </a:r>
            <a:r>
              <a:rPr lang="ru-RU" sz="1800" b="1" dirty="0">
                <a:effectLst/>
                <a:latin typeface="Times New Roman" panose="02020603050405020304" pitchFamily="18" charset="0"/>
                <a:ea typeface="Times New Roman" panose="02020603050405020304" pitchFamily="18" charset="0"/>
              </a:rPr>
              <a:t>   Дополните каждое второе предложение таким образом, чтобы по смыслу совпадало с первым. Используйте от двух до пяти слов, включая выделенное слово. </a:t>
            </a:r>
            <a:endParaRPr lang="ru-RU" sz="1800" dirty="0">
              <a:effectLst/>
              <a:latin typeface="Times New Roman" panose="02020603050405020304" pitchFamily="18" charset="0"/>
              <a:ea typeface="Times New Roman" panose="02020603050405020304" pitchFamily="18" charset="0"/>
            </a:endParaRPr>
          </a:p>
          <a:p>
            <a:r>
              <a:rPr lang="en-US" sz="1800" b="1"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0" lvl="0" indent="0">
              <a:buNone/>
              <a:tabLst>
                <a:tab pos="488950" algn="l"/>
              </a:tabLst>
            </a:pPr>
            <a:r>
              <a:rPr lang="en-US" sz="1800" dirty="0">
                <a:effectLst/>
                <a:latin typeface="Times New Roman" panose="02020603050405020304" pitchFamily="18" charset="0"/>
                <a:ea typeface="Times New Roman" panose="02020603050405020304" pitchFamily="18" charset="0"/>
              </a:rPr>
              <a:t>1 I think I’ve gained a few kilos over the last few months!           </a:t>
            </a:r>
            <a:r>
              <a:rPr lang="en-US" sz="1800" b="1" dirty="0">
                <a:effectLst/>
                <a:latin typeface="Times New Roman" panose="02020603050405020304" pitchFamily="18" charset="0"/>
                <a:ea typeface="Times New Roman" panose="02020603050405020304" pitchFamily="18" charset="0"/>
              </a:rPr>
              <a:t>on</a:t>
            </a:r>
            <a:endParaRPr lang="ru-RU" sz="1800" dirty="0">
              <a:effectLst/>
              <a:latin typeface="Times New Roman" panose="02020603050405020304" pitchFamily="18" charset="0"/>
              <a:ea typeface="Times New Roman" panose="02020603050405020304" pitchFamily="18" charset="0"/>
            </a:endParaRPr>
          </a:p>
          <a:p>
            <a:pPr marL="488950"/>
            <a:r>
              <a:rPr lang="en-US" sz="1800" dirty="0">
                <a:effectLst/>
                <a:latin typeface="Times New Roman" panose="02020603050405020304" pitchFamily="18" charset="0"/>
                <a:ea typeface="Times New Roman" panose="02020603050405020304" pitchFamily="18" charset="0"/>
              </a:rPr>
              <a:t>I think I’ve __________a few kilos over the last few months! </a:t>
            </a:r>
            <a:endParaRPr lang="ru-RU" sz="1800" dirty="0">
              <a:effectLst/>
              <a:latin typeface="Times New Roman" panose="02020603050405020304" pitchFamily="18" charset="0"/>
              <a:ea typeface="Times New Roman" panose="02020603050405020304" pitchFamily="18" charset="0"/>
            </a:endParaRPr>
          </a:p>
          <a:p>
            <a:pPr marL="0" lvl="0" indent="0">
              <a:buNone/>
              <a:tabLst>
                <a:tab pos="488950" algn="l"/>
              </a:tabLst>
            </a:pPr>
            <a:r>
              <a:rPr lang="en-US" sz="1800" dirty="0">
                <a:effectLst/>
                <a:latin typeface="Times New Roman" panose="02020603050405020304" pitchFamily="18" charset="0"/>
                <a:ea typeface="Times New Roman" panose="02020603050405020304" pitchFamily="18" charset="0"/>
              </a:rPr>
              <a:t> 2 You should reduce the amount of fast food you eat.                </a:t>
            </a:r>
            <a:r>
              <a:rPr lang="en-US" sz="1800" b="1" dirty="0">
                <a:effectLst/>
                <a:latin typeface="Times New Roman" panose="02020603050405020304" pitchFamily="18" charset="0"/>
                <a:ea typeface="Times New Roman" panose="02020603050405020304" pitchFamily="18" charset="0"/>
              </a:rPr>
              <a:t>down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                 You should ___________ the amount of fast food you eat. </a:t>
            </a:r>
            <a:endParaRPr lang="ru-RU" sz="1800" dirty="0">
              <a:effectLst/>
              <a:latin typeface="Times New Roman" panose="02020603050405020304" pitchFamily="18" charset="0"/>
              <a:ea typeface="Times New Roman" panose="02020603050405020304" pitchFamily="18" charset="0"/>
            </a:endParaRPr>
          </a:p>
          <a:p>
            <a:pPr marL="0" lvl="0" indent="0">
              <a:buNone/>
              <a:tabLst>
                <a:tab pos="488950" algn="l"/>
              </a:tabLst>
            </a:pPr>
            <a:r>
              <a:rPr lang="en-US" sz="1800" dirty="0">
                <a:effectLst/>
                <a:latin typeface="Times New Roman" panose="02020603050405020304" pitchFamily="18" charset="0"/>
                <a:ea typeface="Times New Roman" panose="02020603050405020304" pitchFamily="18" charset="0"/>
              </a:rPr>
              <a:t> 3 This milk isn’t fresh, I’ll throw it away.               </a:t>
            </a:r>
            <a:r>
              <a:rPr lang="en-US" sz="1800" b="1" dirty="0">
                <a:effectLst/>
                <a:latin typeface="Times New Roman" panose="02020603050405020304" pitchFamily="18" charset="0"/>
                <a:ea typeface="Times New Roman" panose="02020603050405020304" pitchFamily="18" charset="0"/>
              </a:rPr>
              <a:t>gone </a:t>
            </a:r>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This milk _____________, so I’ll throw it away.</a:t>
            </a:r>
            <a:endParaRPr lang="ru-RU" sz="1800" dirty="0">
              <a:effectLst/>
              <a:latin typeface="Times New Roman" panose="02020603050405020304" pitchFamily="18" charset="0"/>
              <a:ea typeface="Times New Roman" panose="02020603050405020304" pitchFamily="18" charset="0"/>
            </a:endParaRPr>
          </a:p>
          <a:p>
            <a:pPr marL="0" lvl="0" indent="0">
              <a:buNone/>
              <a:tabLst>
                <a:tab pos="488950" algn="l"/>
              </a:tabLst>
            </a:pPr>
            <a:r>
              <a:rPr lang="en-US" sz="1800" dirty="0">
                <a:effectLst/>
                <a:latin typeface="Times New Roman" panose="02020603050405020304" pitchFamily="18" charset="0"/>
                <a:ea typeface="Times New Roman" panose="02020603050405020304" pitchFamily="18" charset="0"/>
              </a:rPr>
              <a:t> 4 I hope your mum recovers from her illness soon.            </a:t>
            </a:r>
            <a:r>
              <a:rPr lang="en-US" sz="1800" b="1" dirty="0">
                <a:effectLst/>
                <a:latin typeface="Times New Roman" panose="02020603050405020304" pitchFamily="18" charset="0"/>
                <a:ea typeface="Times New Roman" panose="02020603050405020304" pitchFamily="18" charset="0"/>
              </a:rPr>
              <a:t>over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I hope your mum ____________ her illness soon. </a:t>
            </a:r>
            <a:endParaRPr lang="ru-RU" sz="1800" dirty="0">
              <a:effectLst/>
              <a:latin typeface="Times New Roman" panose="02020603050405020304" pitchFamily="18" charset="0"/>
              <a:ea typeface="Times New Roman" panose="02020603050405020304" pitchFamily="18" charset="0"/>
            </a:endParaRPr>
          </a:p>
          <a:p>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1715836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23A176-3818-8E8F-81D2-2B2FFAFF7C9D}"/>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2D1DCCB2-5505-4BF2-666E-1A767633902B}"/>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rPr>
              <a:t>C 1 put  2 have  3 try   4 do  5 take  6 leave  7 fill 8 cut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D 1 put on  2 cut down (on)  3 has gone  off 4 gets over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11993917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a:extLst>
              <a:ext uri="{FF2B5EF4-FFF2-40B4-BE49-F238E27FC236}">
                <a16:creationId xmlns:a16="http://schemas.microsoft.com/office/drawing/2014/main" id="{B3FF8F15-A6E1-4FD4-EF15-495F64BB404B}"/>
              </a:ext>
            </a:extLst>
          </p:cNvPr>
          <p:cNvGraphicFramePr>
            <a:graphicFrameLocks noGrp="1"/>
          </p:cNvGraphicFramePr>
          <p:nvPr>
            <p:ph sz="half" idx="1"/>
            <p:extLst>
              <p:ext uri="{D42A27DB-BD31-4B8C-83A1-F6EECF244321}">
                <p14:modId xmlns:p14="http://schemas.microsoft.com/office/powerpoint/2010/main" val="4095957554"/>
              </p:ext>
            </p:extLst>
          </p:nvPr>
        </p:nvGraphicFramePr>
        <p:xfrm>
          <a:off x="1141413" y="665825"/>
          <a:ext cx="4878387" cy="4114800"/>
        </p:xfrm>
        <a:graphic>
          <a:graphicData uri="http://schemas.openxmlformats.org/drawingml/2006/table">
            <a:tbl>
              <a:tblPr firstRow="1" firstCol="1" lastRow="1" lastCol="1" bandRow="1" bandCol="1">
                <a:tableStyleId>{5C22544A-7EE6-4342-B048-85BDC9FD1C3A}</a:tableStyleId>
              </a:tblPr>
              <a:tblGrid>
                <a:gridCol w="1934768">
                  <a:extLst>
                    <a:ext uri="{9D8B030D-6E8A-4147-A177-3AD203B41FA5}">
                      <a16:colId xmlns:a16="http://schemas.microsoft.com/office/drawing/2014/main" val="3676258457"/>
                    </a:ext>
                  </a:extLst>
                </a:gridCol>
                <a:gridCol w="2943619">
                  <a:extLst>
                    <a:ext uri="{9D8B030D-6E8A-4147-A177-3AD203B41FA5}">
                      <a16:colId xmlns:a16="http://schemas.microsoft.com/office/drawing/2014/main" val="1695474595"/>
                    </a:ext>
                  </a:extLst>
                </a:gridCol>
              </a:tblGrid>
              <a:tr h="4052487">
                <a:tc>
                  <a:txBody>
                    <a:bodyPr/>
                    <a:lstStyle/>
                    <a:p>
                      <a:r>
                        <a:rPr lang="en-US" sz="1500" dirty="0">
                          <a:effectLst/>
                        </a:rPr>
                        <a:t> </a:t>
                      </a:r>
                      <a:endParaRPr lang="ru-RU" sz="1500" dirty="0">
                        <a:effectLst/>
                      </a:endParaRPr>
                    </a:p>
                    <a:p>
                      <a:r>
                        <a:rPr lang="en-US" sz="1500" dirty="0">
                          <a:effectLst/>
                        </a:rPr>
                        <a:t>calm down</a:t>
                      </a:r>
                      <a:endParaRPr lang="ru-RU" sz="1500" dirty="0">
                        <a:effectLst/>
                      </a:endParaRPr>
                    </a:p>
                    <a:p>
                      <a:r>
                        <a:rPr lang="en-US" sz="1500" dirty="0">
                          <a:effectLst/>
                        </a:rPr>
                        <a:t>cheer up</a:t>
                      </a:r>
                      <a:endParaRPr lang="ru-RU" sz="1500" dirty="0">
                        <a:effectLst/>
                      </a:endParaRPr>
                    </a:p>
                    <a:p>
                      <a:r>
                        <a:rPr lang="en-US" sz="1500" dirty="0">
                          <a:effectLst/>
                        </a:rPr>
                        <a:t>come on </a:t>
                      </a:r>
                      <a:endParaRPr lang="ru-RU" sz="1500" dirty="0">
                        <a:effectLst/>
                      </a:endParaRPr>
                    </a:p>
                    <a:p>
                      <a:r>
                        <a:rPr lang="en-US" sz="1500" dirty="0">
                          <a:effectLst/>
                        </a:rPr>
                        <a:t>go on </a:t>
                      </a:r>
                    </a:p>
                    <a:p>
                      <a:endParaRPr lang="ru-RU" sz="1500" dirty="0">
                        <a:effectLst/>
                      </a:endParaRPr>
                    </a:p>
                    <a:p>
                      <a:r>
                        <a:rPr lang="en-US" sz="1500" dirty="0">
                          <a:effectLst/>
                        </a:rPr>
                        <a:t>hang on </a:t>
                      </a:r>
                      <a:endParaRPr lang="ru-RU" sz="1500" dirty="0">
                        <a:effectLst/>
                      </a:endParaRPr>
                    </a:p>
                    <a:p>
                      <a:r>
                        <a:rPr lang="en-US" sz="1500" dirty="0">
                          <a:effectLst/>
                        </a:rPr>
                        <a:t>run away (from) </a:t>
                      </a:r>
                      <a:endParaRPr lang="ru-RU" sz="1500" dirty="0">
                        <a:effectLst/>
                      </a:endParaRPr>
                    </a:p>
                    <a:p>
                      <a:r>
                        <a:rPr lang="en-US" sz="1500" dirty="0">
                          <a:effectLst/>
                        </a:rPr>
                        <a:t>shut up </a:t>
                      </a:r>
                      <a:endParaRPr lang="ru-RU" sz="1500" dirty="0">
                        <a:effectLst/>
                      </a:endParaRPr>
                    </a:p>
                    <a:p>
                      <a:r>
                        <a:rPr lang="en-US" sz="1500" dirty="0">
                          <a:effectLst/>
                        </a:rPr>
                        <a:t>speak up</a:t>
                      </a:r>
                      <a:endParaRPr lang="ru-RU" sz="1500" dirty="0">
                        <a:effectLst/>
                      </a:endParaRPr>
                    </a:p>
                    <a:p>
                      <a:r>
                        <a:rPr lang="en-US" sz="1500" dirty="0">
                          <a:effectLst/>
                        </a:rPr>
                        <a:t>hang up </a:t>
                      </a:r>
                      <a:endParaRPr lang="ru-RU" sz="1500" dirty="0">
                        <a:effectLst/>
                      </a:endParaRPr>
                    </a:p>
                    <a:p>
                      <a:r>
                        <a:rPr lang="en-US" sz="1500" dirty="0">
                          <a:effectLst/>
                        </a:rPr>
                        <a:t>pick up</a:t>
                      </a:r>
                      <a:endParaRPr lang="ru-RU" sz="1500" dirty="0">
                        <a:effectLst/>
                      </a:endParaRPr>
                    </a:p>
                    <a:p>
                      <a:r>
                        <a:rPr lang="en-US" sz="1500" dirty="0">
                          <a:effectLst/>
                        </a:rPr>
                        <a:t>put back </a:t>
                      </a:r>
                      <a:endParaRPr lang="ru-RU" sz="1500" dirty="0">
                        <a:effectLst/>
                      </a:endParaRPr>
                    </a:p>
                    <a:p>
                      <a:r>
                        <a:rPr lang="en-US" sz="1500" dirty="0">
                          <a:effectLst/>
                        </a:rPr>
                        <a:t>run out (of) </a:t>
                      </a:r>
                      <a:endParaRPr lang="ru-RU" sz="1500" dirty="0">
                        <a:effectLst/>
                      </a:endParaRPr>
                    </a:p>
                    <a:p>
                      <a:r>
                        <a:rPr lang="en-US" sz="1500" dirty="0">
                          <a:effectLst/>
                        </a:rPr>
                        <a:t>share out </a:t>
                      </a:r>
                      <a:endParaRPr lang="ru-RU" sz="1500" dirty="0">
                        <a:effectLst/>
                      </a:endParaRPr>
                    </a:p>
                    <a:p>
                      <a:r>
                        <a:rPr lang="en-US" sz="1500" dirty="0">
                          <a:effectLst/>
                        </a:rPr>
                        <a:t>sort out </a:t>
                      </a:r>
                      <a:endParaRPr lang="ru-RU" sz="1500" dirty="0">
                        <a:effectLst/>
                      </a:endParaRPr>
                    </a:p>
                    <a:p>
                      <a:r>
                        <a:rPr lang="en-US" sz="1500" dirty="0">
                          <a:effectLst/>
                        </a:rPr>
                        <a:t>watch out </a:t>
                      </a:r>
                      <a:endParaRPr lang="ru-RU" sz="1500" dirty="0">
                        <a:effectLst/>
                      </a:endParaRPr>
                    </a:p>
                    <a:p>
                      <a:r>
                        <a:rPr lang="en-US" sz="1500" dirty="0">
                          <a:effectLst/>
                        </a:rPr>
                        <a:t>work out </a:t>
                      </a:r>
                      <a:endParaRPr lang="ru-RU" sz="1500" dirty="0">
                        <a:effectLst/>
                        <a:latin typeface="Times New Roman" panose="02020603050405020304" pitchFamily="18" charset="0"/>
                        <a:ea typeface="Times New Roman" panose="02020603050405020304" pitchFamily="18" charset="0"/>
                      </a:endParaRPr>
                    </a:p>
                  </a:txBody>
                  <a:tcPr marL="41057" marR="41057" marT="0" marB="0"/>
                </a:tc>
                <a:tc>
                  <a:txBody>
                    <a:bodyPr/>
                    <a:lstStyle/>
                    <a:p>
                      <a:r>
                        <a:rPr lang="en-US" sz="1500" dirty="0">
                          <a:effectLst/>
                        </a:rPr>
                        <a:t> </a:t>
                      </a:r>
                      <a:endParaRPr lang="ru-RU" sz="1500" dirty="0">
                        <a:effectLst/>
                      </a:endParaRPr>
                    </a:p>
                    <a:p>
                      <a:r>
                        <a:rPr lang="en-US" sz="1500" dirty="0">
                          <a:effectLst/>
                        </a:rPr>
                        <a:t>become / make calmer </a:t>
                      </a:r>
                      <a:endParaRPr lang="ru-RU" sz="1500" dirty="0">
                        <a:effectLst/>
                      </a:endParaRPr>
                    </a:p>
                    <a:p>
                      <a:r>
                        <a:rPr lang="en-US" sz="1500" dirty="0">
                          <a:effectLst/>
                        </a:rPr>
                        <a:t>become / make happier </a:t>
                      </a:r>
                      <a:endParaRPr lang="ru-RU" sz="1500" dirty="0">
                        <a:effectLst/>
                      </a:endParaRPr>
                    </a:p>
                    <a:p>
                      <a:r>
                        <a:rPr lang="en-US" sz="1500" dirty="0">
                          <a:effectLst/>
                        </a:rPr>
                        <a:t>be quicker </a:t>
                      </a:r>
                      <a:endParaRPr lang="ru-RU" sz="1500" dirty="0">
                        <a:effectLst/>
                      </a:endParaRPr>
                    </a:p>
                    <a:p>
                      <a:r>
                        <a:rPr lang="en-US" sz="1500" dirty="0">
                          <a:effectLst/>
                        </a:rPr>
                        <a:t>continue happening or doing </a:t>
                      </a:r>
                      <a:r>
                        <a:rPr lang="en-US" sz="1500" dirty="0" err="1">
                          <a:effectLst/>
                        </a:rPr>
                        <a:t>sth</a:t>
                      </a:r>
                      <a:r>
                        <a:rPr lang="en-US" sz="1500" dirty="0">
                          <a:effectLst/>
                        </a:rPr>
                        <a:t> </a:t>
                      </a:r>
                      <a:endParaRPr lang="ru-RU" sz="1500" dirty="0">
                        <a:effectLst/>
                      </a:endParaRPr>
                    </a:p>
                    <a:p>
                      <a:r>
                        <a:rPr lang="en-US" sz="1500" dirty="0">
                          <a:effectLst/>
                        </a:rPr>
                        <a:t>wait </a:t>
                      </a:r>
                      <a:endParaRPr lang="ru-RU" sz="1500" dirty="0">
                        <a:effectLst/>
                      </a:endParaRPr>
                    </a:p>
                    <a:p>
                      <a:r>
                        <a:rPr lang="en-US" sz="1500" dirty="0">
                          <a:effectLst/>
                        </a:rPr>
                        <a:t>escape by running </a:t>
                      </a:r>
                      <a:endParaRPr lang="ru-RU" sz="1500" dirty="0">
                        <a:effectLst/>
                      </a:endParaRPr>
                    </a:p>
                    <a:p>
                      <a:r>
                        <a:rPr lang="en-US" sz="1500" dirty="0">
                          <a:effectLst/>
                        </a:rPr>
                        <a:t>stop talking, stop making a noise </a:t>
                      </a:r>
                      <a:endParaRPr lang="ru-RU" sz="1500" dirty="0">
                        <a:effectLst/>
                      </a:endParaRPr>
                    </a:p>
                    <a:p>
                      <a:r>
                        <a:rPr lang="en-US" sz="1500" dirty="0">
                          <a:effectLst/>
                        </a:rPr>
                        <a:t>talk more loudly so sb can hear you </a:t>
                      </a:r>
                      <a:endParaRPr lang="ru-RU" sz="1500" dirty="0">
                        <a:effectLst/>
                      </a:endParaRPr>
                    </a:p>
                    <a:p>
                      <a:r>
                        <a:rPr lang="en-US" sz="1500" dirty="0">
                          <a:effectLst/>
                        </a:rPr>
                        <a:t>put clothes in a wardrobe </a:t>
                      </a:r>
                      <a:endParaRPr lang="ru-RU" sz="1500" dirty="0">
                        <a:effectLst/>
                      </a:endParaRPr>
                    </a:p>
                    <a:p>
                      <a:r>
                        <a:rPr lang="en-US" sz="1500" dirty="0">
                          <a:effectLst/>
                        </a:rPr>
                        <a:t>lift </a:t>
                      </a:r>
                      <a:r>
                        <a:rPr lang="en-US" sz="1500" dirty="0" err="1">
                          <a:effectLst/>
                        </a:rPr>
                        <a:t>sth</a:t>
                      </a:r>
                      <a:r>
                        <a:rPr lang="en-US" sz="1500" dirty="0">
                          <a:effectLst/>
                        </a:rPr>
                        <a:t> from the floor, a table, </a:t>
                      </a:r>
                      <a:r>
                        <a:rPr lang="en-US" sz="1500" dirty="0" err="1">
                          <a:effectLst/>
                        </a:rPr>
                        <a:t>etc</a:t>
                      </a:r>
                      <a:r>
                        <a:rPr lang="en-US" sz="1500" dirty="0">
                          <a:effectLst/>
                        </a:rPr>
                        <a:t> </a:t>
                      </a:r>
                      <a:endParaRPr lang="ru-RU" sz="1500" dirty="0">
                        <a:effectLst/>
                      </a:endParaRPr>
                    </a:p>
                    <a:p>
                      <a:r>
                        <a:rPr lang="en-US" sz="1500" dirty="0">
                          <a:effectLst/>
                        </a:rPr>
                        <a:t>return </a:t>
                      </a:r>
                      <a:r>
                        <a:rPr lang="en-US" sz="1500" dirty="0" err="1">
                          <a:effectLst/>
                        </a:rPr>
                        <a:t>sth</a:t>
                      </a:r>
                      <a:r>
                        <a:rPr lang="en-US" sz="1500" dirty="0">
                          <a:effectLst/>
                        </a:rPr>
                        <a:t> to where it was </a:t>
                      </a:r>
                      <a:endParaRPr lang="ru-RU" sz="1500" dirty="0">
                        <a:effectLst/>
                      </a:endParaRPr>
                    </a:p>
                    <a:p>
                      <a:r>
                        <a:rPr lang="en-US" sz="1500" dirty="0">
                          <a:effectLst/>
                        </a:rPr>
                        <a:t>not have any left </a:t>
                      </a:r>
                      <a:endParaRPr lang="ru-RU" sz="1500" dirty="0">
                        <a:effectLst/>
                      </a:endParaRPr>
                    </a:p>
                    <a:p>
                      <a:r>
                        <a:rPr lang="en-US" sz="1500" dirty="0">
                          <a:effectLst/>
                        </a:rPr>
                        <a:t>give a part of </a:t>
                      </a:r>
                      <a:r>
                        <a:rPr lang="en-US" sz="1500" dirty="0" err="1">
                          <a:effectLst/>
                        </a:rPr>
                        <a:t>sth</a:t>
                      </a:r>
                      <a:r>
                        <a:rPr lang="en-US" sz="1500" dirty="0">
                          <a:effectLst/>
                        </a:rPr>
                        <a:t> to a group of people </a:t>
                      </a:r>
                      <a:endParaRPr lang="ru-RU" sz="1500" dirty="0">
                        <a:effectLst/>
                      </a:endParaRPr>
                    </a:p>
                    <a:p>
                      <a:r>
                        <a:rPr lang="en-US" sz="1500" dirty="0">
                          <a:effectLst/>
                        </a:rPr>
                        <a:t>solve a problem </a:t>
                      </a:r>
                      <a:endParaRPr lang="ru-RU" sz="1500" dirty="0">
                        <a:effectLst/>
                      </a:endParaRPr>
                    </a:p>
                    <a:p>
                      <a:r>
                        <a:rPr lang="en-US" sz="1500" dirty="0">
                          <a:effectLst/>
                        </a:rPr>
                        <a:t>be careful </a:t>
                      </a:r>
                      <a:endParaRPr lang="ru-RU" sz="1500" dirty="0">
                        <a:effectLst/>
                      </a:endParaRPr>
                    </a:p>
                    <a:p>
                      <a:r>
                        <a:rPr lang="en-US" sz="1500" dirty="0">
                          <a:effectLst/>
                        </a:rPr>
                        <a:t>find a solution to a problem</a:t>
                      </a:r>
                      <a:endParaRPr lang="ru-RU" sz="1500" dirty="0">
                        <a:effectLst/>
                        <a:latin typeface="Times New Roman" panose="02020603050405020304" pitchFamily="18" charset="0"/>
                        <a:ea typeface="Times New Roman" panose="02020603050405020304" pitchFamily="18" charset="0"/>
                      </a:endParaRPr>
                    </a:p>
                  </a:txBody>
                  <a:tcPr marL="41057" marR="41057" marT="0" marB="0"/>
                </a:tc>
                <a:extLst>
                  <a:ext uri="{0D108BD9-81ED-4DB2-BD59-A6C34878D82A}">
                    <a16:rowId xmlns:a16="http://schemas.microsoft.com/office/drawing/2014/main" val="1977111264"/>
                  </a:ext>
                </a:extLst>
              </a:tr>
            </a:tbl>
          </a:graphicData>
        </a:graphic>
      </p:graphicFrame>
      <p:sp>
        <p:nvSpPr>
          <p:cNvPr id="6" name="Объект 5">
            <a:extLst>
              <a:ext uri="{FF2B5EF4-FFF2-40B4-BE49-F238E27FC236}">
                <a16:creationId xmlns:a16="http://schemas.microsoft.com/office/drawing/2014/main" id="{ED726F17-91B6-C02D-5280-C33C36D058DF}"/>
              </a:ext>
            </a:extLst>
          </p:cNvPr>
          <p:cNvSpPr>
            <a:spLocks noGrp="1"/>
          </p:cNvSpPr>
          <p:nvPr>
            <p:ph sz="half" idx="2"/>
          </p:nvPr>
        </p:nvSpPr>
        <p:spPr>
          <a:xfrm>
            <a:off x="6172200" y="594804"/>
            <a:ext cx="4875211" cy="5196396"/>
          </a:xfrm>
        </p:spPr>
        <p:txBody>
          <a:bodyPr>
            <a:normAutofit fontScale="85000" lnSpcReduction="20000"/>
          </a:bodyPr>
          <a:lstStyle/>
          <a:p>
            <a:r>
              <a:rPr lang="ru-RU" sz="1800" b="1" dirty="0">
                <a:effectLst/>
                <a:latin typeface="Times New Roman" panose="02020603050405020304" pitchFamily="18" charset="0"/>
                <a:ea typeface="Times New Roman" panose="02020603050405020304" pitchFamily="18" charset="0"/>
              </a:rPr>
              <a:t>Впишите пропущенное слово. </a:t>
            </a:r>
            <a:endParaRPr lang="ru-RU" sz="1800" dirty="0">
              <a:effectLst/>
              <a:latin typeface="Times New Roman" panose="02020603050405020304" pitchFamily="18" charset="0"/>
              <a:ea typeface="Times New Roman" panose="02020603050405020304" pitchFamily="18" charset="0"/>
            </a:endParaRPr>
          </a:p>
          <a:p>
            <a:pPr marL="0" indent="0">
              <a:buNone/>
            </a:pPr>
            <a:r>
              <a:rPr lang="ru-RU" sz="1800" dirty="0">
                <a:effectLst/>
                <a:latin typeface="Times New Roman" panose="02020603050405020304" pitchFamily="18" charset="0"/>
                <a:ea typeface="Times New Roman" panose="02020603050405020304" pitchFamily="18" charset="0"/>
              </a:rPr>
              <a:t> </a:t>
            </a:r>
          </a:p>
          <a:p>
            <a:pPr marL="342900" lvl="0" indent="-342900">
              <a:buFont typeface="+mj-lt"/>
              <a:buAutoNum type="arabicPeriod"/>
              <a:tabLst>
                <a:tab pos="685800" algn="l"/>
              </a:tabLst>
            </a:pPr>
            <a:r>
              <a:rPr lang="en-US" sz="1800" dirty="0">
                <a:effectLst/>
                <a:latin typeface="Times New Roman" panose="02020603050405020304" pitchFamily="18" charset="0"/>
                <a:ea typeface="Times New Roman" panose="02020603050405020304" pitchFamily="18" charset="0"/>
              </a:rPr>
              <a:t>Come _______, or we’re going to be late!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685800" algn="l"/>
              </a:tabLst>
            </a:pPr>
            <a:r>
              <a:rPr lang="en-US" sz="1800" dirty="0">
                <a:effectLst/>
                <a:latin typeface="Times New Roman" panose="02020603050405020304" pitchFamily="18" charset="0"/>
                <a:ea typeface="Times New Roman" panose="02020603050405020304" pitchFamily="18" charset="0"/>
              </a:rPr>
              <a:t>Just hang </a:t>
            </a:r>
            <a:r>
              <a:rPr lang="en-US" sz="1800" b="1" dirty="0">
                <a:effectLst/>
                <a:latin typeface="Times New Roman" panose="02020603050405020304" pitchFamily="18" charset="0"/>
                <a:ea typeface="Times New Roman" panose="02020603050405020304" pitchFamily="18" charset="0"/>
              </a:rPr>
              <a:t>_______</a:t>
            </a:r>
            <a:r>
              <a:rPr lang="en-US" sz="1800" dirty="0">
                <a:effectLst/>
                <a:latin typeface="Times New Roman" panose="02020603050405020304" pitchFamily="18" charset="0"/>
                <a:ea typeface="Times New Roman" panose="02020603050405020304" pitchFamily="18" charset="0"/>
              </a:rPr>
              <a:t> one second while I find my mobile phone.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685800" algn="l"/>
              </a:tabLst>
            </a:pPr>
            <a:r>
              <a:rPr lang="en-US" sz="1800" dirty="0">
                <a:effectLst/>
                <a:latin typeface="Times New Roman" panose="02020603050405020304" pitchFamily="18" charset="0"/>
                <a:ea typeface="Times New Roman" panose="02020603050405020304" pitchFamily="18" charset="0"/>
              </a:rPr>
              <a:t>Peter is so noisy! I wish he would just shut _________!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685800" algn="l"/>
              </a:tabLst>
            </a:pPr>
            <a:r>
              <a:rPr lang="en-US" sz="1800" dirty="0">
                <a:effectLst/>
                <a:latin typeface="Times New Roman" panose="02020603050405020304" pitchFamily="18" charset="0"/>
                <a:ea typeface="Times New Roman" panose="02020603050405020304" pitchFamily="18" charset="0"/>
              </a:rPr>
              <a:t>It annoyed me that Jason just went _________ talking when he could see I was crying.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685800" algn="l"/>
              </a:tabLst>
            </a:pPr>
            <a:r>
              <a:rPr lang="en-US" sz="1800" dirty="0">
                <a:effectLst/>
                <a:latin typeface="Times New Roman" panose="02020603050405020304" pitchFamily="18" charset="0"/>
                <a:ea typeface="Times New Roman" panose="02020603050405020304" pitchFamily="18" charset="0"/>
              </a:rPr>
              <a:t>Try to calm __________ and tell exactly what has happened.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685800" algn="l"/>
              </a:tabLst>
            </a:pPr>
            <a:r>
              <a:rPr lang="en-US" sz="1800" dirty="0">
                <a:effectLst/>
                <a:latin typeface="Times New Roman" panose="02020603050405020304" pitchFamily="18" charset="0"/>
                <a:ea typeface="Times New Roman" panose="02020603050405020304" pitchFamily="18" charset="0"/>
              </a:rPr>
              <a:t>You’ll have to speak __________ because I can’t hear what you’re saying.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685800" algn="l"/>
              </a:tabLst>
            </a:pPr>
            <a:r>
              <a:rPr lang="en-US" sz="1800" dirty="0">
                <a:effectLst/>
                <a:latin typeface="Times New Roman" panose="02020603050405020304" pitchFamily="18" charset="0"/>
                <a:ea typeface="Times New Roman" panose="02020603050405020304" pitchFamily="18" charset="0"/>
              </a:rPr>
              <a:t>Did you know that Sarah ran ___________ from home when she was fourteen?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685800" algn="l"/>
              </a:tabLst>
            </a:pPr>
            <a:r>
              <a:rPr lang="en-US" sz="1800" dirty="0">
                <a:effectLst/>
                <a:latin typeface="Times New Roman" panose="02020603050405020304" pitchFamily="18" charset="0"/>
                <a:ea typeface="Times New Roman" panose="02020603050405020304" pitchFamily="18" charset="0"/>
              </a:rPr>
              <a:t>I was feeling sad, but seeing my cousins really cheered me _________.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
        <p:nvSpPr>
          <p:cNvPr id="8" name="Овал 7">
            <a:extLst>
              <a:ext uri="{FF2B5EF4-FFF2-40B4-BE49-F238E27FC236}">
                <a16:creationId xmlns:a16="http://schemas.microsoft.com/office/drawing/2014/main" id="{6908A142-7FF4-C553-5BA7-41F3EA6F9F65}"/>
              </a:ext>
            </a:extLst>
          </p:cNvPr>
          <p:cNvSpPr/>
          <p:nvPr/>
        </p:nvSpPr>
        <p:spPr>
          <a:xfrm>
            <a:off x="7102136" y="1331650"/>
            <a:ext cx="568171" cy="2840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on</a:t>
            </a:r>
            <a:endParaRPr lang="ru-RU" dirty="0"/>
          </a:p>
        </p:txBody>
      </p:sp>
      <p:sp>
        <p:nvSpPr>
          <p:cNvPr id="9" name="Прямоугольник 8">
            <a:extLst>
              <a:ext uri="{FF2B5EF4-FFF2-40B4-BE49-F238E27FC236}">
                <a16:creationId xmlns:a16="http://schemas.microsoft.com/office/drawing/2014/main" id="{6F844201-B11A-5444-179D-59B11526C04E}"/>
              </a:ext>
            </a:extLst>
          </p:cNvPr>
          <p:cNvSpPr/>
          <p:nvPr/>
        </p:nvSpPr>
        <p:spPr>
          <a:xfrm>
            <a:off x="7430610" y="1740023"/>
            <a:ext cx="568171" cy="1953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on</a:t>
            </a:r>
            <a:endParaRPr lang="ru-RU" dirty="0"/>
          </a:p>
        </p:txBody>
      </p:sp>
      <p:sp>
        <p:nvSpPr>
          <p:cNvPr id="10" name="Прямоугольник 9">
            <a:extLst>
              <a:ext uri="{FF2B5EF4-FFF2-40B4-BE49-F238E27FC236}">
                <a16:creationId xmlns:a16="http://schemas.microsoft.com/office/drawing/2014/main" id="{8154982B-8BF9-A9EE-EF1D-774CF49B274D}"/>
              </a:ext>
            </a:extLst>
          </p:cNvPr>
          <p:cNvSpPr/>
          <p:nvPr/>
        </p:nvSpPr>
        <p:spPr>
          <a:xfrm>
            <a:off x="10005134" y="2325950"/>
            <a:ext cx="772357" cy="1775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a:t>
            </a:r>
            <a:endParaRPr lang="ru-RU" dirty="0"/>
          </a:p>
        </p:txBody>
      </p:sp>
      <p:sp>
        <p:nvSpPr>
          <p:cNvPr id="11" name="Прямоугольник 10">
            <a:extLst>
              <a:ext uri="{FF2B5EF4-FFF2-40B4-BE49-F238E27FC236}">
                <a16:creationId xmlns:a16="http://schemas.microsoft.com/office/drawing/2014/main" id="{81F7AECC-C4F8-9F1C-299A-92204E05CE64}"/>
              </a:ext>
            </a:extLst>
          </p:cNvPr>
          <p:cNvSpPr/>
          <p:nvPr/>
        </p:nvSpPr>
        <p:spPr>
          <a:xfrm>
            <a:off x="9348186" y="2654423"/>
            <a:ext cx="772357" cy="248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on</a:t>
            </a:r>
            <a:endParaRPr lang="ru-RU" dirty="0"/>
          </a:p>
        </p:txBody>
      </p:sp>
      <p:sp>
        <p:nvSpPr>
          <p:cNvPr id="12" name="Прямоугольник 11">
            <a:extLst>
              <a:ext uri="{FF2B5EF4-FFF2-40B4-BE49-F238E27FC236}">
                <a16:creationId xmlns:a16="http://schemas.microsoft.com/office/drawing/2014/main" id="{829C7856-D904-03FE-9AF3-C117612B8DC2}"/>
              </a:ext>
            </a:extLst>
          </p:cNvPr>
          <p:cNvSpPr/>
          <p:nvPr/>
        </p:nvSpPr>
        <p:spPr>
          <a:xfrm>
            <a:off x="7563775" y="3266983"/>
            <a:ext cx="896644" cy="1620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down </a:t>
            </a:r>
            <a:endParaRPr lang="ru-RU"/>
          </a:p>
        </p:txBody>
      </p:sp>
      <p:sp>
        <p:nvSpPr>
          <p:cNvPr id="13" name="Овал 12">
            <a:extLst>
              <a:ext uri="{FF2B5EF4-FFF2-40B4-BE49-F238E27FC236}">
                <a16:creationId xmlns:a16="http://schemas.microsoft.com/office/drawing/2014/main" id="{CDDD654E-B735-F056-A1BE-79BC176BB4B9}"/>
              </a:ext>
            </a:extLst>
          </p:cNvPr>
          <p:cNvSpPr/>
          <p:nvPr/>
        </p:nvSpPr>
        <p:spPr>
          <a:xfrm>
            <a:off x="8327254" y="3817398"/>
            <a:ext cx="798991" cy="3728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a:t>
            </a:r>
            <a:endParaRPr lang="ru-RU" dirty="0"/>
          </a:p>
        </p:txBody>
      </p:sp>
      <p:sp>
        <p:nvSpPr>
          <p:cNvPr id="14" name="Прямоугольник 13">
            <a:extLst>
              <a:ext uri="{FF2B5EF4-FFF2-40B4-BE49-F238E27FC236}">
                <a16:creationId xmlns:a16="http://schemas.microsoft.com/office/drawing/2014/main" id="{8D74E937-5798-E829-BB45-9C8D8A97E176}"/>
              </a:ext>
            </a:extLst>
          </p:cNvPr>
          <p:cNvSpPr/>
          <p:nvPr/>
        </p:nvSpPr>
        <p:spPr>
          <a:xfrm>
            <a:off x="8939814" y="4296792"/>
            <a:ext cx="887767" cy="281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 away </a:t>
            </a:r>
            <a:endParaRPr lang="ru-RU"/>
          </a:p>
        </p:txBody>
      </p:sp>
      <p:sp>
        <p:nvSpPr>
          <p:cNvPr id="15" name="Овал 14">
            <a:extLst>
              <a:ext uri="{FF2B5EF4-FFF2-40B4-BE49-F238E27FC236}">
                <a16:creationId xmlns:a16="http://schemas.microsoft.com/office/drawing/2014/main" id="{F00FC488-B036-D545-B528-E5125BEFD8E6}"/>
              </a:ext>
            </a:extLst>
          </p:cNvPr>
          <p:cNvSpPr/>
          <p:nvPr/>
        </p:nvSpPr>
        <p:spPr>
          <a:xfrm>
            <a:off x="7102136" y="5255581"/>
            <a:ext cx="896644" cy="2840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a:t>
            </a:r>
            <a:endParaRPr lang="ru-RU" dirty="0"/>
          </a:p>
        </p:txBody>
      </p:sp>
    </p:spTree>
    <p:extLst>
      <p:ext uri="{BB962C8B-B14F-4D97-AF65-F5344CB8AC3E}">
        <p14:creationId xmlns:p14="http://schemas.microsoft.com/office/powerpoint/2010/main" val="379152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166D186-4E63-1445-9707-8C6BE366752C}"/>
              </a:ext>
            </a:extLst>
          </p:cNvPr>
          <p:cNvSpPr>
            <a:spLocks noGrp="1"/>
          </p:cNvSpPr>
          <p:nvPr>
            <p:ph sz="half" idx="1"/>
          </p:nvPr>
        </p:nvSpPr>
        <p:spPr>
          <a:xfrm>
            <a:off x="1141410" y="470517"/>
            <a:ext cx="4878389" cy="5320683"/>
          </a:xfrm>
        </p:spPr>
        <p:txBody>
          <a:bodyPr>
            <a:normAutofit fontScale="55000" lnSpcReduction="20000"/>
          </a:bodyPr>
          <a:lstStyle/>
          <a:p>
            <a:r>
              <a:rPr lang="ru-RU" b="1" dirty="0"/>
              <a:t>Замените выделенные слова фразовыми глаголами в соответствующей форме. </a:t>
            </a:r>
            <a:endParaRPr lang="ru-RU" dirty="0"/>
          </a:p>
          <a:p>
            <a:pPr marL="0" indent="0">
              <a:buNone/>
            </a:pPr>
            <a:endParaRPr lang="ru-RU" dirty="0"/>
          </a:p>
          <a:p>
            <a:pPr marL="0" lvl="0" indent="0">
              <a:buNone/>
            </a:pPr>
            <a:r>
              <a:rPr lang="en-US" dirty="0"/>
              <a:t>1 You’ll have to ____________, I can’t hear what you ‘re saying.            </a:t>
            </a:r>
            <a:r>
              <a:rPr lang="en-US" b="1" dirty="0"/>
              <a:t>talk more loudly</a:t>
            </a:r>
            <a:endParaRPr lang="ru-RU" dirty="0"/>
          </a:p>
          <a:p>
            <a:pPr marL="0" lvl="0" indent="0">
              <a:buNone/>
            </a:pPr>
            <a:r>
              <a:rPr lang="en-US" dirty="0"/>
              <a:t>2 Let’s try to ________ Jimmy ______by having a surprise party!           </a:t>
            </a:r>
            <a:r>
              <a:rPr lang="en-US" b="1" dirty="0"/>
              <a:t>make happier </a:t>
            </a:r>
            <a:endParaRPr lang="ru-RU" dirty="0"/>
          </a:p>
          <a:p>
            <a:pPr marL="0" lvl="0" indent="0">
              <a:buNone/>
            </a:pPr>
            <a:r>
              <a:rPr lang="en-US" dirty="0"/>
              <a:t>3  Could you please tell the children to ________? I’m trying to sleep!      </a:t>
            </a:r>
            <a:r>
              <a:rPr lang="en-US" b="1" dirty="0"/>
              <a:t>stop making a noise </a:t>
            </a:r>
            <a:endParaRPr lang="ru-RU" dirty="0"/>
          </a:p>
          <a:p>
            <a:pPr marL="0" lvl="0" indent="0">
              <a:buNone/>
            </a:pPr>
            <a:r>
              <a:rPr lang="en-US" dirty="0"/>
              <a:t>4  If you are upset, try taking long, deep breaths to ___________.             </a:t>
            </a:r>
            <a:r>
              <a:rPr lang="en-US" b="1" dirty="0"/>
              <a:t>become calmer </a:t>
            </a:r>
            <a:endParaRPr lang="ru-RU" dirty="0"/>
          </a:p>
          <a:p>
            <a:pPr marL="0" lvl="0" indent="0">
              <a:buNone/>
            </a:pPr>
            <a:r>
              <a:rPr lang="en-US" dirty="0"/>
              <a:t>5  Roger first _________ from home when he was only thirteen years old.        </a:t>
            </a:r>
            <a:r>
              <a:rPr lang="en-US" b="1" dirty="0"/>
              <a:t>escaped by running </a:t>
            </a:r>
            <a:endParaRPr lang="ru-RU" dirty="0"/>
          </a:p>
          <a:p>
            <a:pPr marL="0" lvl="0" indent="0">
              <a:buNone/>
            </a:pPr>
            <a:r>
              <a:rPr lang="en-US" dirty="0"/>
              <a:t>6    After drying her eyes, Molly ________ telling us why she was so unhappy.    </a:t>
            </a:r>
            <a:r>
              <a:rPr lang="en-US" b="1" dirty="0"/>
              <a:t>continued </a:t>
            </a:r>
            <a:endParaRPr lang="ru-RU" dirty="0"/>
          </a:p>
          <a:p>
            <a:pPr marL="457200" lvl="0" indent="-457200">
              <a:buAutoNum type="arabicPlain" startAt="7"/>
            </a:pPr>
            <a:r>
              <a:rPr lang="en-US" dirty="0"/>
              <a:t>And then the man said ….oh, ____________ a second! I’ve forgotten the ending to the joke!         </a:t>
            </a:r>
            <a:r>
              <a:rPr lang="en-US" b="1" dirty="0"/>
              <a:t>wait </a:t>
            </a:r>
            <a:endParaRPr lang="en-US" dirty="0"/>
          </a:p>
          <a:p>
            <a:pPr marL="457200" lvl="0" indent="-457200">
              <a:buAutoNum type="arabicPlain" startAt="7"/>
            </a:pPr>
            <a:r>
              <a:rPr lang="en-US" dirty="0"/>
              <a:t> </a:t>
            </a:r>
            <a:r>
              <a:rPr lang="en-US" b="1" dirty="0"/>
              <a:t>8</a:t>
            </a:r>
            <a:r>
              <a:rPr lang="en-US" dirty="0"/>
              <a:t>     ________________ and get ready or we’re going to be late.                   </a:t>
            </a:r>
            <a:r>
              <a:rPr lang="en-US" b="1" dirty="0"/>
              <a:t>be quicker </a:t>
            </a:r>
            <a:endParaRPr lang="ru-RU" dirty="0"/>
          </a:p>
          <a:p>
            <a:pPr marL="0" indent="0">
              <a:buNone/>
            </a:pPr>
            <a:endParaRPr lang="ru-RU" dirty="0"/>
          </a:p>
        </p:txBody>
      </p:sp>
      <p:sp>
        <p:nvSpPr>
          <p:cNvPr id="4" name="Объект 3">
            <a:extLst>
              <a:ext uri="{FF2B5EF4-FFF2-40B4-BE49-F238E27FC236}">
                <a16:creationId xmlns:a16="http://schemas.microsoft.com/office/drawing/2014/main" id="{490665C3-E0F1-68FB-9398-0DBA215121F0}"/>
              </a:ext>
            </a:extLst>
          </p:cNvPr>
          <p:cNvSpPr>
            <a:spLocks noGrp="1"/>
          </p:cNvSpPr>
          <p:nvPr>
            <p:ph sz="half" idx="2"/>
          </p:nvPr>
        </p:nvSpPr>
        <p:spPr>
          <a:xfrm>
            <a:off x="6172200" y="257452"/>
            <a:ext cx="4875211" cy="5533748"/>
          </a:xfrm>
        </p:spPr>
        <p:txBody>
          <a:bodyPr>
            <a:normAutofit fontScale="55000" lnSpcReduction="20000"/>
          </a:bodyPr>
          <a:lstStyle/>
          <a:p>
            <a:endParaRPr lang="en-US" dirty="0"/>
          </a:p>
          <a:p>
            <a:endParaRPr lang="en-US" dirty="0"/>
          </a:p>
          <a:p>
            <a:endParaRPr lang="en-US" dirty="0"/>
          </a:p>
          <a:p>
            <a:endParaRPr lang="en-US" dirty="0"/>
          </a:p>
          <a:p>
            <a:pPr marL="0" indent="0">
              <a:buNone/>
            </a:pPr>
            <a:r>
              <a:rPr lang="en-US" dirty="0"/>
              <a:t>1 speak up  </a:t>
            </a:r>
          </a:p>
          <a:p>
            <a:pPr marL="0" indent="0">
              <a:buNone/>
            </a:pPr>
            <a:r>
              <a:rPr lang="en-US" dirty="0"/>
              <a:t>2 cheer up   </a:t>
            </a:r>
          </a:p>
          <a:p>
            <a:pPr marL="0" indent="0">
              <a:buNone/>
            </a:pPr>
            <a:endParaRPr lang="en-US" dirty="0"/>
          </a:p>
          <a:p>
            <a:pPr marL="457200" indent="-457200">
              <a:buAutoNum type="arabicPlain" startAt="3"/>
            </a:pPr>
            <a:r>
              <a:rPr lang="en-US" dirty="0"/>
              <a:t>shut up  </a:t>
            </a:r>
          </a:p>
          <a:p>
            <a:pPr marL="457200" indent="-457200">
              <a:buAutoNum type="arabicPlain" startAt="3"/>
            </a:pPr>
            <a:r>
              <a:rPr lang="en-US" dirty="0"/>
              <a:t> come down  </a:t>
            </a:r>
          </a:p>
          <a:p>
            <a:pPr marL="457200" indent="-457200">
              <a:buAutoNum type="arabicPlain" startAt="3"/>
            </a:pPr>
            <a:r>
              <a:rPr lang="en-US" dirty="0"/>
              <a:t> ran away  </a:t>
            </a:r>
          </a:p>
          <a:p>
            <a:pPr marL="457200" indent="-457200">
              <a:buAutoNum type="arabicPlain" startAt="3"/>
            </a:pPr>
            <a:endParaRPr lang="en-US" dirty="0"/>
          </a:p>
          <a:p>
            <a:pPr marL="457200" indent="-457200">
              <a:buAutoNum type="arabicPlain" startAt="3"/>
            </a:pPr>
            <a:endParaRPr lang="en-US" dirty="0"/>
          </a:p>
          <a:p>
            <a:pPr marL="457200" indent="-457200">
              <a:buAutoNum type="arabicPlain" startAt="3"/>
            </a:pPr>
            <a:r>
              <a:rPr lang="en-US" dirty="0"/>
              <a:t> went on </a:t>
            </a:r>
          </a:p>
          <a:p>
            <a:pPr marL="457200" indent="-457200">
              <a:buAutoNum type="arabicPlain" startAt="3"/>
            </a:pPr>
            <a:r>
              <a:rPr lang="en-US" dirty="0"/>
              <a:t>  hang on </a:t>
            </a:r>
          </a:p>
          <a:p>
            <a:pPr marL="457200" indent="-457200">
              <a:buAutoNum type="arabicPlain" startAt="3"/>
            </a:pPr>
            <a:endParaRPr lang="en-US" dirty="0"/>
          </a:p>
          <a:p>
            <a:pPr marL="457200" indent="-457200">
              <a:buAutoNum type="arabicPlain" startAt="3"/>
            </a:pPr>
            <a:r>
              <a:rPr lang="en-US" dirty="0"/>
              <a:t> come on</a:t>
            </a:r>
            <a:endParaRPr lang="ru-RU" dirty="0"/>
          </a:p>
          <a:p>
            <a:pPr marL="0" indent="0">
              <a:buNone/>
            </a:pPr>
            <a:endParaRPr lang="ru-RU" dirty="0"/>
          </a:p>
        </p:txBody>
      </p:sp>
    </p:spTree>
    <p:extLst>
      <p:ext uri="{BB962C8B-B14F-4D97-AF65-F5344CB8AC3E}">
        <p14:creationId xmlns:p14="http://schemas.microsoft.com/office/powerpoint/2010/main" val="260175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fade">
                                      <p:cBhvr>
                                        <p:cTn id="12" dur="500"/>
                                        <p:tgtEl>
                                          <p:spTgt spid="4">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animEffect transition="in" filter="fade">
                                      <p:cBhvr>
                                        <p:cTn id="17" dur="500"/>
                                        <p:tgtEl>
                                          <p:spTgt spid="4">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8" end="8"/>
                                            </p:txEl>
                                          </p:spTgt>
                                        </p:tgtEl>
                                        <p:attrNameLst>
                                          <p:attrName>style.visibility</p:attrName>
                                        </p:attrNameLst>
                                      </p:cBhvr>
                                      <p:to>
                                        <p:strVal val="visible"/>
                                      </p:to>
                                    </p:set>
                                    <p:animEffect transition="in" filter="fade">
                                      <p:cBhvr>
                                        <p:cTn id="22" dur="500"/>
                                        <p:tgtEl>
                                          <p:spTgt spid="4">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animEffect transition="in" filter="fade">
                                      <p:cBhvr>
                                        <p:cTn id="27" dur="500"/>
                                        <p:tgtEl>
                                          <p:spTgt spid="4">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12" end="12"/>
                                            </p:txEl>
                                          </p:spTgt>
                                        </p:tgtEl>
                                        <p:attrNameLst>
                                          <p:attrName>style.visibility</p:attrName>
                                        </p:attrNameLst>
                                      </p:cBhvr>
                                      <p:to>
                                        <p:strVal val="visible"/>
                                      </p:to>
                                    </p:set>
                                    <p:animEffect transition="in" filter="fade">
                                      <p:cBhvr>
                                        <p:cTn id="32" dur="500"/>
                                        <p:tgtEl>
                                          <p:spTgt spid="4">
                                            <p:txEl>
                                              <p:pRg st="12" end="1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13" end="13"/>
                                            </p:txEl>
                                          </p:spTgt>
                                        </p:tgtEl>
                                        <p:attrNameLst>
                                          <p:attrName>style.visibility</p:attrName>
                                        </p:attrNameLst>
                                      </p:cBhvr>
                                      <p:to>
                                        <p:strVal val="visible"/>
                                      </p:to>
                                    </p:set>
                                    <p:animEffect transition="in" filter="fade">
                                      <p:cBhvr>
                                        <p:cTn id="37" dur="500"/>
                                        <p:tgtEl>
                                          <p:spTgt spid="4">
                                            <p:txEl>
                                              <p:pRg st="13" end="1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15" end="15"/>
                                            </p:txEl>
                                          </p:spTgt>
                                        </p:tgtEl>
                                        <p:attrNameLst>
                                          <p:attrName>style.visibility</p:attrName>
                                        </p:attrNameLst>
                                      </p:cBhvr>
                                      <p:to>
                                        <p:strVal val="visible"/>
                                      </p:to>
                                    </p:set>
                                    <p:animEffect transition="in" filter="fade">
                                      <p:cBhvr>
                                        <p:cTn id="42" dur="500"/>
                                        <p:tgtEl>
                                          <p:spTgt spid="4">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a:extLst>
              <a:ext uri="{FF2B5EF4-FFF2-40B4-BE49-F238E27FC236}">
                <a16:creationId xmlns:a16="http://schemas.microsoft.com/office/drawing/2014/main" id="{B2EE94E0-F68E-81EB-73C4-7BF2BE069B90}"/>
              </a:ext>
            </a:extLst>
          </p:cNvPr>
          <p:cNvSpPr>
            <a:spLocks noGrp="1"/>
          </p:cNvSpPr>
          <p:nvPr>
            <p:ph idx="1"/>
          </p:nvPr>
        </p:nvSpPr>
        <p:spPr>
          <a:xfrm>
            <a:off x="1141412" y="488272"/>
            <a:ext cx="9905999" cy="5302929"/>
          </a:xfrm>
        </p:spPr>
        <p:txBody>
          <a:bodyPr>
            <a:normAutofit fontScale="47500" lnSpcReduction="20000"/>
          </a:bodyPr>
          <a:lstStyle/>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1 You should solve that problem as quickly as you can.       </a:t>
            </a:r>
            <a:r>
              <a:rPr lang="en-US" sz="1800" b="1" dirty="0">
                <a:effectLst/>
                <a:latin typeface="Times New Roman" panose="02020603050405020304" pitchFamily="18" charset="0"/>
                <a:ea typeface="Times New Roman" panose="02020603050405020304" pitchFamily="18" charset="0"/>
              </a:rPr>
              <a:t>sort </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You should __________________ as quickly as you can.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2 I’m afraid we haven’t got any sandwiches left.            </a:t>
            </a:r>
            <a:r>
              <a:rPr lang="en-US" sz="1800" b="1" dirty="0">
                <a:effectLst/>
                <a:latin typeface="Times New Roman" panose="02020603050405020304" pitchFamily="18" charset="0"/>
                <a:ea typeface="Times New Roman" panose="02020603050405020304" pitchFamily="18" charset="0"/>
              </a:rPr>
              <a:t>run </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I’m afraid _____________ sandwiches.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3  If you are not careful, you’ll fall!             </a:t>
            </a:r>
            <a:r>
              <a:rPr lang="en-US" sz="1800" b="1" dirty="0">
                <a:effectLst/>
                <a:latin typeface="Times New Roman" panose="02020603050405020304" pitchFamily="18" charset="0"/>
                <a:ea typeface="Times New Roman" panose="02020603050405020304" pitchFamily="18" charset="0"/>
              </a:rPr>
              <a:t>watch</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If you don’t ___________, you’ll fall.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4 I can’t understand why Jake would have said that.      </a:t>
            </a:r>
            <a:r>
              <a:rPr lang="en-US" sz="1800" b="1" dirty="0">
                <a:effectLst/>
                <a:latin typeface="Times New Roman" panose="02020603050405020304" pitchFamily="18" charset="0"/>
                <a:ea typeface="Times New Roman" panose="02020603050405020304" pitchFamily="18" charset="0"/>
              </a:rPr>
              <a:t>work </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I can’t ___________ why Jake would have said that.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5  Why don’t you start a youth club?              </a:t>
            </a:r>
            <a:r>
              <a:rPr lang="en-US" sz="1800" b="1" dirty="0">
                <a:effectLst/>
                <a:latin typeface="Times New Roman" panose="02020603050405020304" pitchFamily="18" charset="0"/>
                <a:ea typeface="Times New Roman" panose="02020603050405020304" pitchFamily="18" charset="0"/>
              </a:rPr>
              <a:t>set </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You should _____________ a youth club.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6  How long did it take you to recover from your illness?        </a:t>
            </a:r>
            <a:r>
              <a:rPr lang="en-US" sz="1800" b="1" dirty="0">
                <a:effectLst/>
                <a:latin typeface="Times New Roman" panose="02020603050405020304" pitchFamily="18" charset="0"/>
                <a:ea typeface="Times New Roman" panose="02020603050405020304" pitchFamily="18" charset="0"/>
              </a:rPr>
              <a:t>over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How long did it take you to _____________ your illness?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7  They haven’t got any bread at the supermarket.       </a:t>
            </a:r>
            <a:r>
              <a:rPr lang="en-US" sz="1800" b="1" dirty="0">
                <a:effectLst/>
                <a:latin typeface="Times New Roman" panose="02020603050405020304" pitchFamily="18" charset="0"/>
                <a:ea typeface="Times New Roman" panose="02020603050405020304" pitchFamily="18" charset="0"/>
              </a:rPr>
              <a:t>run</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They ________________ bread at the supermarket.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8  We had to cancel the meeting because Paul was ill.           </a:t>
            </a:r>
            <a:r>
              <a:rPr lang="en-US" sz="1800" b="1" dirty="0">
                <a:effectLst/>
                <a:latin typeface="Times New Roman" panose="02020603050405020304" pitchFamily="18" charset="0"/>
                <a:ea typeface="Times New Roman" panose="02020603050405020304" pitchFamily="18" charset="0"/>
              </a:rPr>
              <a:t>called </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The meeting had to _______________ because Paul was ill.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effectLst/>
                <a:latin typeface="Times New Roman" panose="02020603050405020304" pitchFamily="18" charset="0"/>
                <a:ea typeface="Times New Roman" panose="02020603050405020304" pitchFamily="18" charset="0"/>
              </a:rPr>
              <a:t>9   I can’t hear you, so can you talk more loudly, please?         </a:t>
            </a:r>
            <a:r>
              <a:rPr lang="en-US" sz="1800" b="1" dirty="0">
                <a:effectLst/>
                <a:latin typeface="Times New Roman" panose="02020603050405020304" pitchFamily="18" charset="0"/>
                <a:ea typeface="Times New Roman" panose="02020603050405020304" pitchFamily="18" charset="0"/>
              </a:rPr>
              <a:t>up</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I can’t hear you, so can you ____________, please?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dirty="0">
                <a:latin typeface="Times New Roman" panose="02020603050405020304" pitchFamily="18" charset="0"/>
                <a:ea typeface="Times New Roman" panose="02020603050405020304" pitchFamily="18" charset="0"/>
              </a:rPr>
              <a:t>10  </a:t>
            </a:r>
            <a:r>
              <a:rPr lang="en-US" sz="1800" dirty="0">
                <a:effectLst/>
                <a:latin typeface="Times New Roman" panose="02020603050405020304" pitchFamily="18" charset="0"/>
                <a:ea typeface="Times New Roman" panose="02020603050405020304" pitchFamily="18" charset="0"/>
              </a:rPr>
              <a:t>‘Alex, hurry up or we’ll be late!’          </a:t>
            </a:r>
            <a:r>
              <a:rPr lang="en-US" sz="1800" b="1" dirty="0">
                <a:effectLst/>
                <a:latin typeface="Times New Roman" panose="02020603050405020304" pitchFamily="18" charset="0"/>
                <a:ea typeface="Times New Roman" panose="02020603050405020304" pitchFamily="18" charset="0"/>
              </a:rPr>
              <a:t>on </a:t>
            </a:r>
            <a:endParaRPr lang="ru-RU" sz="1800" dirty="0">
              <a:effectLst/>
              <a:latin typeface="Times New Roman" panose="02020603050405020304" pitchFamily="18" charset="0"/>
              <a:ea typeface="Times New Roman" panose="02020603050405020304" pitchFamily="18" charset="0"/>
            </a:endParaRPr>
          </a:p>
          <a:p>
            <a:pPr marL="457200"/>
            <a:r>
              <a:rPr lang="en-US" sz="1800" dirty="0">
                <a:effectLst/>
                <a:latin typeface="Times New Roman" panose="02020603050405020304" pitchFamily="18" charset="0"/>
                <a:ea typeface="Times New Roman" panose="02020603050405020304" pitchFamily="18" charset="0"/>
              </a:rPr>
              <a:t>‘Alex, _______________ or we’ll be late!’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37430389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A85B2A0-DD5B-9659-6A23-398A32A26A63}"/>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6420DAAE-B1EF-D3AE-C473-35E84D7885F4}"/>
              </a:ext>
            </a:extLst>
          </p:cNvPr>
          <p:cNvSpPr>
            <a:spLocks noGrp="1"/>
          </p:cNvSpPr>
          <p:nvPr>
            <p:ph idx="1"/>
          </p:nvPr>
        </p:nvSpPr>
        <p:spPr/>
        <p:txBody>
          <a:bodyPr/>
          <a:lstStyle/>
          <a:p>
            <a:pPr marL="0" indent="0">
              <a:buNone/>
            </a:pPr>
            <a:r>
              <a:rPr lang="en-US" sz="1800" dirty="0">
                <a:effectLst/>
                <a:latin typeface="Times New Roman" panose="02020603050405020304" pitchFamily="18" charset="0"/>
                <a:ea typeface="Times New Roman" panose="02020603050405020304" pitchFamily="18" charset="0"/>
              </a:rPr>
              <a:t>1 sort that problem out/ sort out that problem  2 we’ve run out of  3 don’t watch out  4 work out  5 set up   6 get over   7 have run out of  8 be called off     9  speak up   10 come on  </a:t>
            </a:r>
            <a:endParaRPr lang="ru-RU" sz="1800">
              <a:effectLst/>
              <a:latin typeface="Times New Roman" panose="02020603050405020304" pitchFamily="18" charset="0"/>
              <a:ea typeface="Times New Roman" panose="02020603050405020304" pitchFamily="18" charset="0"/>
            </a:endParaRPr>
          </a:p>
          <a:p>
            <a:pPr marL="0" indent="0">
              <a:buNone/>
            </a:pPr>
            <a:endParaRPr lang="ru-RU"/>
          </a:p>
        </p:txBody>
      </p:sp>
    </p:spTree>
    <p:extLst>
      <p:ext uri="{BB962C8B-B14F-4D97-AF65-F5344CB8AC3E}">
        <p14:creationId xmlns:p14="http://schemas.microsoft.com/office/powerpoint/2010/main" val="1007339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Объект 11">
            <a:extLst>
              <a:ext uri="{FF2B5EF4-FFF2-40B4-BE49-F238E27FC236}">
                <a16:creationId xmlns:a16="http://schemas.microsoft.com/office/drawing/2014/main" id="{F38D5E8B-2AEA-1A57-5560-A210BB35F02F}"/>
              </a:ext>
            </a:extLst>
          </p:cNvPr>
          <p:cNvGraphicFramePr>
            <a:graphicFrameLocks noGrp="1"/>
          </p:cNvGraphicFramePr>
          <p:nvPr>
            <p:ph sz="half" idx="1"/>
            <p:extLst>
              <p:ext uri="{D42A27DB-BD31-4B8C-83A1-F6EECF244321}">
                <p14:modId xmlns:p14="http://schemas.microsoft.com/office/powerpoint/2010/main" val="3717552022"/>
              </p:ext>
            </p:extLst>
          </p:nvPr>
        </p:nvGraphicFramePr>
        <p:xfrm>
          <a:off x="834501" y="976544"/>
          <a:ext cx="5185299" cy="5335479"/>
        </p:xfrm>
        <a:graphic>
          <a:graphicData uri="http://schemas.openxmlformats.org/drawingml/2006/table">
            <a:tbl>
              <a:tblPr firstRow="1" firstCol="1" lastRow="1" lastCol="1" bandRow="1" bandCol="1">
                <a:tableStyleId>{5C22544A-7EE6-4342-B048-85BDC9FD1C3A}</a:tableStyleId>
              </a:tblPr>
              <a:tblGrid>
                <a:gridCol w="1236957">
                  <a:extLst>
                    <a:ext uri="{9D8B030D-6E8A-4147-A177-3AD203B41FA5}">
                      <a16:colId xmlns:a16="http://schemas.microsoft.com/office/drawing/2014/main" val="2984143833"/>
                    </a:ext>
                  </a:extLst>
                </a:gridCol>
                <a:gridCol w="3948342">
                  <a:extLst>
                    <a:ext uri="{9D8B030D-6E8A-4147-A177-3AD203B41FA5}">
                      <a16:colId xmlns:a16="http://schemas.microsoft.com/office/drawing/2014/main" val="3242770524"/>
                    </a:ext>
                  </a:extLst>
                </a:gridCol>
              </a:tblGrid>
              <a:tr h="5335479">
                <a:tc>
                  <a:txBody>
                    <a:bodyPr/>
                    <a:lstStyle/>
                    <a:p>
                      <a:r>
                        <a:rPr lang="en-US" sz="1400">
                          <a:effectLst/>
                        </a:rPr>
                        <a:t>carry on</a:t>
                      </a:r>
                      <a:endParaRPr lang="ru-RU" sz="1400">
                        <a:effectLst/>
                      </a:endParaRPr>
                    </a:p>
                    <a:p>
                      <a:r>
                        <a:rPr lang="en-US" sz="1400">
                          <a:effectLst/>
                        </a:rPr>
                        <a:t>eat out </a:t>
                      </a:r>
                      <a:endParaRPr lang="ru-RU" sz="1400">
                        <a:effectLst/>
                      </a:endParaRPr>
                    </a:p>
                    <a:p>
                      <a:r>
                        <a:rPr lang="en-US" sz="1400">
                          <a:effectLst/>
                        </a:rPr>
                        <a:t>give up </a:t>
                      </a:r>
                      <a:endParaRPr lang="ru-RU" sz="1400">
                        <a:effectLst/>
                      </a:endParaRPr>
                    </a:p>
                    <a:p>
                      <a:r>
                        <a:rPr lang="en-US" sz="1400">
                          <a:effectLst/>
                        </a:rPr>
                        <a:t>join in </a:t>
                      </a:r>
                      <a:endParaRPr lang="ru-RU" sz="1400">
                        <a:effectLst/>
                      </a:endParaRPr>
                    </a:p>
                    <a:p>
                      <a:r>
                        <a:rPr lang="en-US" sz="1400">
                          <a:effectLst/>
                        </a:rPr>
                        <a:t>send off </a:t>
                      </a:r>
                      <a:endParaRPr lang="ru-RU" sz="1400">
                        <a:effectLst/>
                      </a:endParaRPr>
                    </a:p>
                    <a:p>
                      <a:r>
                        <a:rPr lang="en-US" sz="1400">
                          <a:effectLst/>
                        </a:rPr>
                        <a:t>take up</a:t>
                      </a:r>
                      <a:endParaRPr lang="ru-RU" sz="1400">
                        <a:effectLst/>
                      </a:endParaRPr>
                    </a:p>
                    <a:p>
                      <a:r>
                        <a:rPr lang="en-US" sz="1400">
                          <a:effectLst/>
                        </a:rPr>
                        <a:t>turn down </a:t>
                      </a:r>
                      <a:endParaRPr lang="ru-RU" sz="1400">
                        <a:effectLst/>
                      </a:endParaRPr>
                    </a:p>
                    <a:p>
                      <a:r>
                        <a:rPr lang="en-US" sz="1400">
                          <a:effectLst/>
                        </a:rPr>
                        <a:t>turn up </a:t>
                      </a:r>
                      <a:endParaRPr lang="ru-RU" sz="1400">
                        <a:effectLst/>
                      </a:endParaRPr>
                    </a:p>
                    <a:p>
                      <a:r>
                        <a:rPr lang="en-US" sz="1400">
                          <a:effectLst/>
                        </a:rPr>
                        <a:t>cross out </a:t>
                      </a:r>
                      <a:endParaRPr lang="ru-RU" sz="1400">
                        <a:effectLst/>
                      </a:endParaRPr>
                    </a:p>
                    <a:p>
                      <a:r>
                        <a:rPr lang="en-US" sz="1400">
                          <a:effectLst/>
                        </a:rPr>
                        <a:t>look up </a:t>
                      </a:r>
                      <a:endParaRPr lang="ru-RU" sz="1400">
                        <a:effectLst/>
                      </a:endParaRPr>
                    </a:p>
                    <a:p>
                      <a:r>
                        <a:rPr lang="en-US" sz="1400">
                          <a:effectLst/>
                        </a:rPr>
                        <a:t>point out </a:t>
                      </a:r>
                      <a:endParaRPr lang="ru-RU" sz="1400">
                        <a:effectLst/>
                      </a:endParaRPr>
                    </a:p>
                    <a:p>
                      <a:r>
                        <a:rPr lang="en-US" sz="1400">
                          <a:effectLst/>
                        </a:rPr>
                        <a:t>read out </a:t>
                      </a:r>
                      <a:endParaRPr lang="ru-RU" sz="1400">
                        <a:effectLst/>
                      </a:endParaRPr>
                    </a:p>
                    <a:p>
                      <a:r>
                        <a:rPr lang="en-US" sz="1400">
                          <a:effectLst/>
                        </a:rPr>
                        <a:t>rip up </a:t>
                      </a:r>
                      <a:endParaRPr lang="ru-RU" sz="1400">
                        <a:effectLst/>
                      </a:endParaRPr>
                    </a:p>
                    <a:p>
                      <a:r>
                        <a:rPr lang="en-US" sz="1400">
                          <a:effectLst/>
                        </a:rPr>
                        <a:t>rub out </a:t>
                      </a:r>
                      <a:endParaRPr lang="ru-RU" sz="1400">
                        <a:effectLst/>
                      </a:endParaRPr>
                    </a:p>
                    <a:p>
                      <a:r>
                        <a:rPr lang="en-US" sz="1400">
                          <a:effectLst/>
                        </a:rPr>
                        <a:t>turn over </a:t>
                      </a:r>
                      <a:endParaRPr lang="ru-RU" sz="1400">
                        <a:effectLst/>
                      </a:endParaRPr>
                    </a:p>
                    <a:p>
                      <a:r>
                        <a:rPr lang="en-US" sz="1400">
                          <a:effectLst/>
                        </a:rPr>
                        <a:t>write down </a:t>
                      </a:r>
                      <a:endParaRPr lang="ru-RU" sz="1400">
                        <a:effectLst/>
                      </a:endParaRPr>
                    </a:p>
                    <a:p>
                      <a:r>
                        <a:rPr lang="en-US" sz="1400">
                          <a:effectLst/>
                        </a:rPr>
                        <a:t>get in(to) </a:t>
                      </a:r>
                      <a:endParaRPr lang="ru-RU" sz="1400">
                        <a:effectLst/>
                      </a:endParaRPr>
                    </a:p>
                    <a:p>
                      <a:r>
                        <a:rPr lang="en-US" sz="1400">
                          <a:effectLst/>
                        </a:rPr>
                        <a:t>get off </a:t>
                      </a:r>
                      <a:endParaRPr lang="ru-RU" sz="1400">
                        <a:effectLst/>
                      </a:endParaRPr>
                    </a:p>
                    <a:p>
                      <a:r>
                        <a:rPr lang="en-US" sz="1400">
                          <a:effectLst/>
                        </a:rPr>
                        <a:t>get on(to) </a:t>
                      </a:r>
                      <a:endParaRPr lang="ru-RU" sz="1400">
                        <a:effectLst/>
                      </a:endParaRPr>
                    </a:p>
                    <a:p>
                      <a:r>
                        <a:rPr lang="en-US" sz="1400">
                          <a:effectLst/>
                        </a:rPr>
                        <a:t>get out (of) </a:t>
                      </a:r>
                      <a:endParaRPr lang="ru-RU" sz="1400">
                        <a:effectLst/>
                      </a:endParaRPr>
                    </a:p>
                    <a:p>
                      <a:r>
                        <a:rPr lang="en-US" sz="1400">
                          <a:effectLst/>
                        </a:rPr>
                        <a:t>go away </a:t>
                      </a:r>
                      <a:endParaRPr lang="ru-RU" sz="1400">
                        <a:effectLst/>
                      </a:endParaRPr>
                    </a:p>
                    <a:p>
                      <a:r>
                        <a:rPr lang="en-US" sz="1400">
                          <a:effectLst/>
                        </a:rPr>
                        <a:t>go back (to) </a:t>
                      </a:r>
                      <a:endParaRPr lang="ru-RU" sz="1400">
                        <a:effectLst/>
                      </a:endParaRPr>
                    </a:p>
                    <a:p>
                      <a:r>
                        <a:rPr lang="en-US" sz="1400">
                          <a:effectLst/>
                        </a:rPr>
                        <a:t>set off </a:t>
                      </a:r>
                      <a:endParaRPr lang="ru-RU" sz="1400">
                        <a:effectLst/>
                      </a:endParaRPr>
                    </a:p>
                    <a:p>
                      <a:r>
                        <a:rPr lang="en-US" sz="1400">
                          <a:effectLst/>
                        </a:rPr>
                        <a:t>take off </a:t>
                      </a:r>
                      <a:endParaRPr lang="ru-RU" sz="1400">
                        <a:effectLst/>
                        <a:latin typeface="Times New Roman" panose="02020603050405020304" pitchFamily="18" charset="0"/>
                        <a:ea typeface="Times New Roman" panose="02020603050405020304" pitchFamily="18" charset="0"/>
                      </a:endParaRPr>
                    </a:p>
                  </a:txBody>
                  <a:tcPr marL="47408" marR="47408" marT="0" marB="0"/>
                </a:tc>
                <a:tc>
                  <a:txBody>
                    <a:bodyPr/>
                    <a:lstStyle/>
                    <a:p>
                      <a:r>
                        <a:rPr lang="en-US" sz="1400" dirty="0">
                          <a:effectLst/>
                        </a:rPr>
                        <a:t>continue </a:t>
                      </a:r>
                      <a:endParaRPr lang="ru-RU" sz="1400" dirty="0">
                        <a:effectLst/>
                      </a:endParaRPr>
                    </a:p>
                    <a:p>
                      <a:r>
                        <a:rPr lang="en-US" sz="1400" dirty="0">
                          <a:effectLst/>
                        </a:rPr>
                        <a:t>eat at a restaurant</a:t>
                      </a:r>
                      <a:endParaRPr lang="ru-RU" sz="1400" dirty="0">
                        <a:effectLst/>
                      </a:endParaRPr>
                    </a:p>
                    <a:p>
                      <a:r>
                        <a:rPr lang="en-US" sz="1400" dirty="0">
                          <a:effectLst/>
                        </a:rPr>
                        <a:t>stop doing </a:t>
                      </a:r>
                      <a:r>
                        <a:rPr lang="en-US" sz="1400" dirty="0" err="1">
                          <a:effectLst/>
                        </a:rPr>
                        <a:t>sth</a:t>
                      </a:r>
                      <a:r>
                        <a:rPr lang="en-US" sz="1400" dirty="0">
                          <a:effectLst/>
                        </a:rPr>
                        <a:t> you do regularly</a:t>
                      </a:r>
                      <a:endParaRPr lang="ru-RU" sz="1400" dirty="0">
                        <a:effectLst/>
                      </a:endParaRPr>
                    </a:p>
                    <a:p>
                      <a:r>
                        <a:rPr lang="en-US" sz="1400" dirty="0">
                          <a:effectLst/>
                        </a:rPr>
                        <a:t>participate, take part </a:t>
                      </a:r>
                      <a:endParaRPr lang="ru-RU" sz="1400" dirty="0">
                        <a:effectLst/>
                      </a:endParaRPr>
                    </a:p>
                    <a:p>
                      <a:r>
                        <a:rPr lang="en-US" sz="1400" dirty="0">
                          <a:effectLst/>
                        </a:rPr>
                        <a:t>make a player leave a game (</a:t>
                      </a:r>
                      <a:r>
                        <a:rPr lang="en-US" sz="1400" dirty="0" err="1">
                          <a:effectLst/>
                        </a:rPr>
                        <a:t>eg</a:t>
                      </a:r>
                      <a:r>
                        <a:rPr lang="en-US" sz="1400" dirty="0">
                          <a:effectLst/>
                        </a:rPr>
                        <a:t>, football)</a:t>
                      </a:r>
                      <a:endParaRPr lang="ru-RU" sz="1400" dirty="0">
                        <a:effectLst/>
                      </a:endParaRPr>
                    </a:p>
                    <a:p>
                      <a:r>
                        <a:rPr lang="en-US" sz="1400" dirty="0">
                          <a:effectLst/>
                        </a:rPr>
                        <a:t>start ( a hobby, sport, </a:t>
                      </a:r>
                      <a:r>
                        <a:rPr lang="en-US" sz="1400" dirty="0" err="1">
                          <a:effectLst/>
                        </a:rPr>
                        <a:t>etc</a:t>
                      </a:r>
                      <a:r>
                        <a:rPr lang="en-US" sz="1400" dirty="0">
                          <a:effectLst/>
                        </a:rPr>
                        <a:t>) </a:t>
                      </a:r>
                      <a:endParaRPr lang="ru-RU" sz="1400" dirty="0">
                        <a:effectLst/>
                      </a:endParaRPr>
                    </a:p>
                    <a:p>
                      <a:r>
                        <a:rPr lang="en-US" sz="1400" dirty="0">
                          <a:effectLst/>
                        </a:rPr>
                        <a:t>lower the volume of </a:t>
                      </a:r>
                      <a:endParaRPr lang="ru-RU" sz="1400" dirty="0">
                        <a:effectLst/>
                      </a:endParaRPr>
                    </a:p>
                    <a:p>
                      <a:r>
                        <a:rPr lang="en-US" sz="1400" dirty="0">
                          <a:effectLst/>
                        </a:rPr>
                        <a:t>increase the volume of </a:t>
                      </a:r>
                      <a:endParaRPr lang="ru-RU" sz="1400" dirty="0">
                        <a:effectLst/>
                      </a:endParaRPr>
                    </a:p>
                    <a:p>
                      <a:r>
                        <a:rPr lang="en-US" sz="1400" dirty="0">
                          <a:effectLst/>
                        </a:rPr>
                        <a:t>draw a line through </a:t>
                      </a:r>
                      <a:r>
                        <a:rPr lang="en-US" sz="1400" dirty="0" err="1">
                          <a:effectLst/>
                        </a:rPr>
                        <a:t>sth</a:t>
                      </a:r>
                      <a:r>
                        <a:rPr lang="en-US" sz="1400" dirty="0">
                          <a:effectLst/>
                        </a:rPr>
                        <a:t> written </a:t>
                      </a:r>
                      <a:endParaRPr lang="ru-RU" sz="1400" dirty="0">
                        <a:effectLst/>
                      </a:endParaRPr>
                    </a:p>
                    <a:p>
                      <a:r>
                        <a:rPr lang="en-US" sz="1400" dirty="0">
                          <a:effectLst/>
                        </a:rPr>
                        <a:t>try to find information in a book, </a:t>
                      </a:r>
                      <a:r>
                        <a:rPr lang="en-US" sz="1400" dirty="0" err="1">
                          <a:effectLst/>
                        </a:rPr>
                        <a:t>etc</a:t>
                      </a:r>
                      <a:endParaRPr lang="ru-RU" sz="1400" dirty="0">
                        <a:effectLst/>
                      </a:endParaRPr>
                    </a:p>
                    <a:p>
                      <a:r>
                        <a:rPr lang="en-US" sz="1400" dirty="0">
                          <a:effectLst/>
                        </a:rPr>
                        <a:t>tell sb important information </a:t>
                      </a:r>
                      <a:endParaRPr lang="ru-RU" sz="1400" dirty="0">
                        <a:effectLst/>
                      </a:endParaRPr>
                    </a:p>
                    <a:p>
                      <a:r>
                        <a:rPr lang="en-US" sz="1400" dirty="0">
                          <a:effectLst/>
                        </a:rPr>
                        <a:t>say </a:t>
                      </a:r>
                      <a:r>
                        <a:rPr lang="en-US" sz="1400" dirty="0" err="1">
                          <a:effectLst/>
                        </a:rPr>
                        <a:t>sth</a:t>
                      </a:r>
                      <a:r>
                        <a:rPr lang="en-US" sz="1400" dirty="0">
                          <a:effectLst/>
                        </a:rPr>
                        <a:t> out loud which you are reading </a:t>
                      </a:r>
                      <a:endParaRPr lang="ru-RU" sz="1400" dirty="0">
                        <a:effectLst/>
                      </a:endParaRPr>
                    </a:p>
                    <a:p>
                      <a:r>
                        <a:rPr lang="en-US" sz="1400" dirty="0">
                          <a:effectLst/>
                        </a:rPr>
                        <a:t>tear into pieces</a:t>
                      </a:r>
                      <a:endParaRPr lang="ru-RU" sz="1400" dirty="0">
                        <a:effectLst/>
                      </a:endParaRPr>
                    </a:p>
                    <a:p>
                      <a:r>
                        <a:rPr lang="en-US" sz="1400" dirty="0">
                          <a:effectLst/>
                        </a:rPr>
                        <a:t>remove with a rubber </a:t>
                      </a:r>
                      <a:endParaRPr lang="ru-RU" sz="1400" dirty="0">
                        <a:effectLst/>
                      </a:endParaRPr>
                    </a:p>
                    <a:p>
                      <a:r>
                        <a:rPr lang="en-US" sz="1400" dirty="0">
                          <a:effectLst/>
                        </a:rPr>
                        <a:t>turn </a:t>
                      </a:r>
                      <a:r>
                        <a:rPr lang="en-US" sz="1400" dirty="0" err="1">
                          <a:effectLst/>
                        </a:rPr>
                        <a:t>sth</a:t>
                      </a:r>
                      <a:r>
                        <a:rPr lang="en-US" sz="1400" dirty="0">
                          <a:effectLst/>
                        </a:rPr>
                        <a:t> so the other side is towards you</a:t>
                      </a:r>
                      <a:endParaRPr lang="ru-RU" sz="1400" dirty="0">
                        <a:effectLst/>
                      </a:endParaRPr>
                    </a:p>
                    <a:p>
                      <a:r>
                        <a:rPr lang="en-US" sz="1400" dirty="0">
                          <a:effectLst/>
                        </a:rPr>
                        <a:t>write information on a piece of paper </a:t>
                      </a:r>
                      <a:endParaRPr lang="ru-RU" sz="1400" dirty="0">
                        <a:effectLst/>
                      </a:endParaRPr>
                    </a:p>
                    <a:p>
                      <a:r>
                        <a:rPr lang="en-US" sz="1400" dirty="0">
                          <a:effectLst/>
                        </a:rPr>
                        <a:t>enter a car</a:t>
                      </a:r>
                      <a:endParaRPr lang="ru-RU" sz="1400" dirty="0">
                        <a:effectLst/>
                      </a:endParaRPr>
                    </a:p>
                    <a:p>
                      <a:r>
                        <a:rPr lang="en-US" sz="1400" dirty="0">
                          <a:effectLst/>
                        </a:rPr>
                        <a:t>leave a bus / train / </a:t>
                      </a:r>
                      <a:r>
                        <a:rPr lang="en-US" sz="1400" dirty="0" err="1">
                          <a:effectLst/>
                        </a:rPr>
                        <a:t>etc</a:t>
                      </a:r>
                      <a:r>
                        <a:rPr lang="en-US" sz="1400" dirty="0">
                          <a:effectLst/>
                        </a:rPr>
                        <a:t> </a:t>
                      </a:r>
                      <a:endParaRPr lang="ru-RU" sz="1400" dirty="0">
                        <a:effectLst/>
                      </a:endParaRPr>
                    </a:p>
                    <a:p>
                      <a:r>
                        <a:rPr lang="en-US" sz="1400" dirty="0">
                          <a:effectLst/>
                        </a:rPr>
                        <a:t>enter a bus / train / </a:t>
                      </a:r>
                      <a:r>
                        <a:rPr lang="en-US" sz="1400" dirty="0" err="1">
                          <a:effectLst/>
                        </a:rPr>
                        <a:t>etc</a:t>
                      </a:r>
                      <a:r>
                        <a:rPr lang="en-US" sz="1400" dirty="0">
                          <a:effectLst/>
                        </a:rPr>
                        <a:t> </a:t>
                      </a:r>
                      <a:endParaRPr lang="ru-RU" sz="1400" dirty="0">
                        <a:effectLst/>
                      </a:endParaRPr>
                    </a:p>
                    <a:p>
                      <a:r>
                        <a:rPr lang="en-US" sz="1400" dirty="0">
                          <a:effectLst/>
                        </a:rPr>
                        <a:t>leave a car / building / room / </a:t>
                      </a:r>
                      <a:r>
                        <a:rPr lang="en-US" sz="1400" dirty="0" err="1">
                          <a:effectLst/>
                        </a:rPr>
                        <a:t>etc</a:t>
                      </a:r>
                      <a:r>
                        <a:rPr lang="en-US" sz="1400" dirty="0">
                          <a:effectLst/>
                        </a:rPr>
                        <a:t> </a:t>
                      </a:r>
                      <a:endParaRPr lang="ru-RU" sz="1400" dirty="0">
                        <a:effectLst/>
                      </a:endParaRPr>
                    </a:p>
                    <a:p>
                      <a:r>
                        <a:rPr lang="en-US" sz="1400" dirty="0">
                          <a:effectLst/>
                        </a:rPr>
                        <a:t>leave a place / sb </a:t>
                      </a:r>
                      <a:endParaRPr lang="ru-RU" sz="1400" dirty="0">
                        <a:effectLst/>
                      </a:endParaRPr>
                    </a:p>
                    <a:p>
                      <a:r>
                        <a:rPr lang="en-US" sz="1400" dirty="0">
                          <a:effectLst/>
                        </a:rPr>
                        <a:t>return (to)</a:t>
                      </a:r>
                      <a:endParaRPr lang="ru-RU" sz="1400" dirty="0">
                        <a:effectLst/>
                      </a:endParaRPr>
                    </a:p>
                    <a:p>
                      <a:r>
                        <a:rPr lang="en-US" sz="1400" dirty="0">
                          <a:effectLst/>
                        </a:rPr>
                        <a:t>start a journey </a:t>
                      </a:r>
                      <a:endParaRPr lang="ru-RU" sz="1400" dirty="0">
                        <a:effectLst/>
                      </a:endParaRPr>
                    </a:p>
                    <a:p>
                      <a:r>
                        <a:rPr lang="en-US" sz="1400" dirty="0">
                          <a:effectLst/>
                        </a:rPr>
                        <a:t>leave the ground </a:t>
                      </a:r>
                      <a:endParaRPr lang="ru-RU" sz="1400" dirty="0">
                        <a:effectLst/>
                      </a:endParaRPr>
                    </a:p>
                    <a:p>
                      <a:r>
                        <a:rPr lang="en-US" sz="1400" dirty="0">
                          <a:effectLst/>
                        </a:rPr>
                        <a:t> </a:t>
                      </a:r>
                      <a:endParaRPr lang="ru-RU" sz="1400" dirty="0">
                        <a:effectLst/>
                        <a:latin typeface="Times New Roman" panose="02020603050405020304" pitchFamily="18" charset="0"/>
                        <a:ea typeface="Times New Roman" panose="02020603050405020304" pitchFamily="18" charset="0"/>
                      </a:endParaRPr>
                    </a:p>
                  </a:txBody>
                  <a:tcPr marL="47408" marR="47408" marT="0" marB="0"/>
                </a:tc>
                <a:extLst>
                  <a:ext uri="{0D108BD9-81ED-4DB2-BD59-A6C34878D82A}">
                    <a16:rowId xmlns:a16="http://schemas.microsoft.com/office/drawing/2014/main" val="1960419532"/>
                  </a:ext>
                </a:extLst>
              </a:tr>
            </a:tbl>
          </a:graphicData>
        </a:graphic>
      </p:graphicFrame>
      <p:sp>
        <p:nvSpPr>
          <p:cNvPr id="11" name="Объект 10">
            <a:extLst>
              <a:ext uri="{FF2B5EF4-FFF2-40B4-BE49-F238E27FC236}">
                <a16:creationId xmlns:a16="http://schemas.microsoft.com/office/drawing/2014/main" id="{AB353E2C-9350-08CB-E52C-1FDAFE724522}"/>
              </a:ext>
            </a:extLst>
          </p:cNvPr>
          <p:cNvSpPr>
            <a:spLocks noGrp="1"/>
          </p:cNvSpPr>
          <p:nvPr>
            <p:ph sz="half" idx="2"/>
          </p:nvPr>
        </p:nvSpPr>
        <p:spPr>
          <a:xfrm>
            <a:off x="6172200" y="976543"/>
            <a:ext cx="4875211" cy="5335479"/>
          </a:xfrm>
        </p:spPr>
        <p:txBody>
          <a:bodyPr>
            <a:normAutofit fontScale="62500" lnSpcReduction="20000"/>
          </a:bodyPr>
          <a:lstStyle/>
          <a:p>
            <a:r>
              <a:rPr lang="en-US" sz="1800" b="1" dirty="0">
                <a:effectLst/>
                <a:latin typeface="Times New Roman" panose="02020603050405020304" pitchFamily="18" charset="0"/>
                <a:ea typeface="Times New Roman" panose="02020603050405020304" pitchFamily="18" charset="0"/>
              </a:rPr>
              <a:t>A</a:t>
            </a:r>
            <a:r>
              <a:rPr lang="ru-RU" sz="1800" b="1" dirty="0">
                <a:effectLst/>
                <a:latin typeface="Times New Roman" panose="02020603050405020304" pitchFamily="18" charset="0"/>
                <a:ea typeface="Times New Roman" panose="02020603050405020304" pitchFamily="18" charset="0"/>
              </a:rPr>
              <a:t>   Выберите правильный вариант ответа.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ru-RU" sz="1800" dirty="0">
                <a:effectLst/>
                <a:latin typeface="Times New Roman" panose="02020603050405020304" pitchFamily="18" charset="0"/>
                <a:ea typeface="Times New Roman" panose="02020603050405020304" pitchFamily="18" charset="0"/>
              </a:rPr>
              <a:t>1. </a:t>
            </a:r>
            <a:r>
              <a:rPr lang="en-US" sz="1800" dirty="0">
                <a:effectLst/>
                <a:latin typeface="Times New Roman" panose="02020603050405020304" pitchFamily="18" charset="0"/>
                <a:ea typeface="Times New Roman" panose="02020603050405020304" pitchFamily="18" charset="0"/>
              </a:rPr>
              <a:t>You should take ___________ a sport and then you would get more exercise.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a)    off                   b)    up                c)    down</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ru-RU" sz="1800" dirty="0">
                <a:effectLst/>
                <a:latin typeface="Times New Roman" panose="02020603050405020304" pitchFamily="18" charset="0"/>
                <a:ea typeface="Times New Roman" panose="02020603050405020304" pitchFamily="18" charset="0"/>
              </a:rPr>
              <a:t>2. </a:t>
            </a:r>
            <a:r>
              <a:rPr lang="en-US" sz="1800" dirty="0">
                <a:effectLst/>
                <a:latin typeface="Times New Roman" panose="02020603050405020304" pitchFamily="18" charset="0"/>
                <a:ea typeface="Times New Roman" panose="02020603050405020304" pitchFamily="18" charset="0"/>
              </a:rPr>
              <a:t>I’m trying to work! Could you please turn your music ___________ ?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a)    down                b)    in                 c)   out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ru-RU" sz="1800" dirty="0">
                <a:effectLst/>
                <a:latin typeface="Times New Roman" panose="02020603050405020304" pitchFamily="18" charset="0"/>
                <a:ea typeface="Times New Roman" panose="02020603050405020304" pitchFamily="18" charset="0"/>
              </a:rPr>
              <a:t>3  </a:t>
            </a:r>
            <a:r>
              <a:rPr lang="en-US" sz="1800" dirty="0">
                <a:effectLst/>
                <a:latin typeface="Times New Roman" panose="02020603050405020304" pitchFamily="18" charset="0"/>
                <a:ea typeface="Times New Roman" panose="02020603050405020304" pitchFamily="18" charset="0"/>
              </a:rPr>
              <a:t>Just ask him and I’m sure the other children will let you join ___________.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a).   out                  b)   up                  c)    in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ru-RU" sz="1800" dirty="0">
                <a:effectLst/>
                <a:latin typeface="Times New Roman" panose="02020603050405020304" pitchFamily="18" charset="0"/>
                <a:ea typeface="Times New Roman" panose="02020603050405020304" pitchFamily="18" charset="0"/>
              </a:rPr>
              <a:t>4  </a:t>
            </a:r>
            <a:r>
              <a:rPr lang="en-US" sz="1800" dirty="0">
                <a:effectLst/>
                <a:latin typeface="Times New Roman" panose="02020603050405020304" pitchFamily="18" charset="0"/>
                <a:ea typeface="Times New Roman" panose="02020603050405020304" pitchFamily="18" charset="0"/>
              </a:rPr>
              <a:t>The referee sent David ___________ for arguing with him.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a)   off                   b)    down             c)    up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ru-RU" sz="1800" dirty="0">
                <a:effectLst/>
                <a:latin typeface="Times New Roman" panose="02020603050405020304" pitchFamily="18" charset="0"/>
                <a:ea typeface="Times New Roman" panose="02020603050405020304" pitchFamily="18" charset="0"/>
              </a:rPr>
              <a:t>5   </a:t>
            </a:r>
            <a:r>
              <a:rPr lang="en-US" sz="1800" dirty="0">
                <a:effectLst/>
                <a:latin typeface="Times New Roman" panose="02020603050405020304" pitchFamily="18" charset="0"/>
                <a:ea typeface="Times New Roman" panose="02020603050405020304" pitchFamily="18" charset="0"/>
              </a:rPr>
              <a:t>This is my </a:t>
            </a:r>
            <a:r>
              <a:rPr lang="en-US" sz="1800" dirty="0" err="1">
                <a:effectLst/>
                <a:latin typeface="Times New Roman" panose="02020603050405020304" pitchFamily="18" charset="0"/>
                <a:ea typeface="Times New Roman" panose="02020603050405020304" pitchFamily="18" charset="0"/>
              </a:rPr>
              <a:t>favourite</a:t>
            </a:r>
            <a:r>
              <a:rPr lang="en-US" sz="1800" dirty="0">
                <a:effectLst/>
                <a:latin typeface="Times New Roman" panose="02020603050405020304" pitchFamily="18" charset="0"/>
                <a:ea typeface="Times New Roman" panose="02020603050405020304" pitchFamily="18" charset="0"/>
              </a:rPr>
              <a:t> song! Turn it _____________!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a)    off              b)    out                c)    up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ru-RU" sz="1800" dirty="0">
                <a:effectLst/>
                <a:latin typeface="Times New Roman" panose="02020603050405020304" pitchFamily="18" charset="0"/>
                <a:ea typeface="Times New Roman" panose="02020603050405020304" pitchFamily="18" charset="0"/>
              </a:rPr>
              <a:t>6  </a:t>
            </a:r>
            <a:r>
              <a:rPr lang="en-US" sz="1800" dirty="0">
                <a:effectLst/>
                <a:latin typeface="Times New Roman" panose="02020603050405020304" pitchFamily="18" charset="0"/>
                <a:ea typeface="Times New Roman" panose="02020603050405020304" pitchFamily="18" charset="0"/>
              </a:rPr>
              <a:t>A mobile phone rang, but the musician just carried _________ playing.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a)    on              b)    up                  c)    in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startAt="7"/>
              <a:tabLst>
                <a:tab pos="457200" algn="l"/>
              </a:tabLst>
            </a:pPr>
            <a:r>
              <a:rPr lang="en-US" sz="1800" dirty="0">
                <a:effectLst/>
                <a:latin typeface="Times New Roman" panose="02020603050405020304" pitchFamily="18" charset="0"/>
                <a:ea typeface="Times New Roman" panose="02020603050405020304" pitchFamily="18" charset="0"/>
              </a:rPr>
              <a:t> We can’t afford to eat ____________ very often.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a)    off             b)    up                  c)    out </a:t>
            </a:r>
            <a:endParaRPr lang="ru-RU"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ru-RU" sz="1800" dirty="0">
                <a:effectLst/>
                <a:latin typeface="Times New Roman" panose="02020603050405020304" pitchFamily="18" charset="0"/>
                <a:ea typeface="Times New Roman" panose="02020603050405020304" pitchFamily="18" charset="0"/>
              </a:rPr>
              <a:t>8   </a:t>
            </a:r>
            <a:r>
              <a:rPr lang="en-US" sz="1800" dirty="0">
                <a:effectLst/>
                <a:latin typeface="Times New Roman" panose="02020603050405020304" pitchFamily="18" charset="0"/>
                <a:ea typeface="Times New Roman" panose="02020603050405020304" pitchFamily="18" charset="0"/>
              </a:rPr>
              <a:t> I’ve decided to become a vegetarian and give _________ meat.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a)   up               b)   off                  c)   out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
        <p:nvSpPr>
          <p:cNvPr id="13" name="Звезда: 5 точек 12">
            <a:extLst>
              <a:ext uri="{FF2B5EF4-FFF2-40B4-BE49-F238E27FC236}">
                <a16:creationId xmlns:a16="http://schemas.microsoft.com/office/drawing/2014/main" id="{986FAFC0-127D-0B1B-B6E4-E5126D133552}"/>
              </a:ext>
            </a:extLst>
          </p:cNvPr>
          <p:cNvSpPr/>
          <p:nvPr/>
        </p:nvSpPr>
        <p:spPr>
          <a:xfrm>
            <a:off x="7821228" y="1615737"/>
            <a:ext cx="124287" cy="15979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Звезда: 5 точек 13">
            <a:extLst>
              <a:ext uri="{FF2B5EF4-FFF2-40B4-BE49-F238E27FC236}">
                <a16:creationId xmlns:a16="http://schemas.microsoft.com/office/drawing/2014/main" id="{F2AA54EC-4EFC-4F43-99B3-B78800033DDB}"/>
              </a:ext>
            </a:extLst>
          </p:cNvPr>
          <p:cNvSpPr/>
          <p:nvPr/>
        </p:nvSpPr>
        <p:spPr>
          <a:xfrm>
            <a:off x="6711518" y="2263806"/>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Звезда: 5 точек 14">
            <a:extLst>
              <a:ext uri="{FF2B5EF4-FFF2-40B4-BE49-F238E27FC236}">
                <a16:creationId xmlns:a16="http://schemas.microsoft.com/office/drawing/2014/main" id="{6B5BD78E-D19A-5735-0BC3-74983156E497}"/>
              </a:ext>
            </a:extLst>
          </p:cNvPr>
          <p:cNvSpPr/>
          <p:nvPr/>
        </p:nvSpPr>
        <p:spPr>
          <a:xfrm flipH="1">
            <a:off x="8673484" y="2787589"/>
            <a:ext cx="124288" cy="14204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Звезда: 5 точек 15">
            <a:extLst>
              <a:ext uri="{FF2B5EF4-FFF2-40B4-BE49-F238E27FC236}">
                <a16:creationId xmlns:a16="http://schemas.microsoft.com/office/drawing/2014/main" id="{D4F0961D-10EE-A163-8798-671C1623A90A}"/>
              </a:ext>
            </a:extLst>
          </p:cNvPr>
          <p:cNvSpPr/>
          <p:nvPr/>
        </p:nvSpPr>
        <p:spPr>
          <a:xfrm>
            <a:off x="6711518" y="3429000"/>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Звезда: 5 точек 16">
            <a:extLst>
              <a:ext uri="{FF2B5EF4-FFF2-40B4-BE49-F238E27FC236}">
                <a16:creationId xmlns:a16="http://schemas.microsoft.com/office/drawing/2014/main" id="{F1FBB483-935E-0342-BB48-3C7D1E9F7E0B}"/>
              </a:ext>
            </a:extLst>
          </p:cNvPr>
          <p:cNvSpPr/>
          <p:nvPr/>
        </p:nvSpPr>
        <p:spPr>
          <a:xfrm>
            <a:off x="8398276" y="3928370"/>
            <a:ext cx="213064" cy="28408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Звезда: 5 точек 17">
            <a:extLst>
              <a:ext uri="{FF2B5EF4-FFF2-40B4-BE49-F238E27FC236}">
                <a16:creationId xmlns:a16="http://schemas.microsoft.com/office/drawing/2014/main" id="{D33862A0-482E-8483-57CA-91F08499C1B9}"/>
              </a:ext>
            </a:extLst>
          </p:cNvPr>
          <p:cNvSpPr/>
          <p:nvPr/>
        </p:nvSpPr>
        <p:spPr>
          <a:xfrm flipH="1">
            <a:off x="6855040" y="4582358"/>
            <a:ext cx="176073" cy="13168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Звезда: 5 точек 18">
            <a:extLst>
              <a:ext uri="{FF2B5EF4-FFF2-40B4-BE49-F238E27FC236}">
                <a16:creationId xmlns:a16="http://schemas.microsoft.com/office/drawing/2014/main" id="{5C651FE9-7848-325D-4161-D822B679E9EA}"/>
              </a:ext>
            </a:extLst>
          </p:cNvPr>
          <p:cNvSpPr/>
          <p:nvPr/>
        </p:nvSpPr>
        <p:spPr>
          <a:xfrm flipH="1">
            <a:off x="8609805" y="5191218"/>
            <a:ext cx="124288" cy="14204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Звезда: 5 точек 19">
            <a:extLst>
              <a:ext uri="{FF2B5EF4-FFF2-40B4-BE49-F238E27FC236}">
                <a16:creationId xmlns:a16="http://schemas.microsoft.com/office/drawing/2014/main" id="{89F97705-7724-7BA7-14FE-67319B5AEF67}"/>
              </a:ext>
            </a:extLst>
          </p:cNvPr>
          <p:cNvSpPr/>
          <p:nvPr/>
        </p:nvSpPr>
        <p:spPr>
          <a:xfrm flipH="1">
            <a:off x="6792896" y="5810436"/>
            <a:ext cx="124288" cy="14204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630991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BAA62F6F-D5CF-7BC9-A87D-5B7657B2DAA3}"/>
              </a:ext>
            </a:extLst>
          </p:cNvPr>
          <p:cNvSpPr>
            <a:spLocks noGrp="1"/>
          </p:cNvSpPr>
          <p:nvPr>
            <p:ph type="title"/>
          </p:nvPr>
        </p:nvSpPr>
        <p:spPr/>
        <p:txBody>
          <a:bodyPr/>
          <a:lstStyle/>
          <a:p>
            <a:r>
              <a:rPr lang="en-US" sz="1800" b="1" dirty="0">
                <a:effectLst/>
                <a:latin typeface="Times New Roman" panose="02020603050405020304" pitchFamily="18" charset="0"/>
                <a:ea typeface="Times New Roman" panose="02020603050405020304" pitchFamily="18" charset="0"/>
              </a:rPr>
              <a:t>B</a:t>
            </a:r>
            <a:r>
              <a:rPr lang="ru-RU" sz="1800" b="1" dirty="0">
                <a:effectLst/>
                <a:latin typeface="Times New Roman" panose="02020603050405020304" pitchFamily="18" charset="0"/>
                <a:ea typeface="Times New Roman" panose="02020603050405020304" pitchFamily="18" charset="0"/>
              </a:rPr>
              <a:t>   Заполните пропуски, используя данные глаголы в соответствующей форме. Один глагол может использоваться дважды.</a:t>
            </a:r>
            <a:br>
              <a:rPr lang="ru-RU" sz="1800" dirty="0">
                <a:effectLst/>
                <a:latin typeface="Times New Roman" panose="02020603050405020304" pitchFamily="18" charset="0"/>
                <a:ea typeface="Times New Roman" panose="02020603050405020304" pitchFamily="18" charset="0"/>
              </a:rPr>
            </a:br>
            <a:r>
              <a:rPr lang="en-US" sz="1800" dirty="0">
                <a:effectLst/>
                <a:latin typeface="Times New Roman" panose="02020603050405020304" pitchFamily="18" charset="0"/>
                <a:ea typeface="Times New Roman" panose="02020603050405020304" pitchFamily="18" charset="0"/>
              </a:rPr>
              <a:t>Carry eat give join send take turn </a:t>
            </a:r>
            <a:endParaRPr lang="ru-RU" b="1" dirty="0"/>
          </a:p>
        </p:txBody>
      </p:sp>
      <p:sp>
        <p:nvSpPr>
          <p:cNvPr id="6" name="Объект 5">
            <a:extLst>
              <a:ext uri="{FF2B5EF4-FFF2-40B4-BE49-F238E27FC236}">
                <a16:creationId xmlns:a16="http://schemas.microsoft.com/office/drawing/2014/main" id="{589F0C62-F412-7C88-94F3-5F79EC3F74C6}"/>
              </a:ext>
            </a:extLst>
          </p:cNvPr>
          <p:cNvSpPr>
            <a:spLocks noGrp="1"/>
          </p:cNvSpPr>
          <p:nvPr>
            <p:ph idx="1"/>
          </p:nvPr>
        </p:nvSpPr>
        <p:spPr/>
        <p:txBody>
          <a:bodyPr>
            <a:normAutofit lnSpcReduction="10000"/>
          </a:bodyPr>
          <a:lstStyle/>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Now, everyone knows this song, I want you all to ___________ in with me!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It’s so noisy in this restaurant. Could you ask them to __________ the music down?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There was a fight during the match and the referee ___________ two players off.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We __________ out about once a week and we cook at home the rest of the time.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love this song! ___________it up!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used to play the trumpet, but I __________ it up last year because I didn’t have time.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We stopped playing because of the rain, but when it stopped we ___________ on.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A good way of getting more exercise is to ____________ up a sport, like basketball.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
        <p:nvSpPr>
          <p:cNvPr id="10" name="Прямоугольник 9">
            <a:extLst>
              <a:ext uri="{FF2B5EF4-FFF2-40B4-BE49-F238E27FC236}">
                <a16:creationId xmlns:a16="http://schemas.microsoft.com/office/drawing/2014/main" id="{C93F6361-DB2B-D5A8-9E56-BA3FBF274840}"/>
              </a:ext>
            </a:extLst>
          </p:cNvPr>
          <p:cNvSpPr/>
          <p:nvPr/>
        </p:nvSpPr>
        <p:spPr>
          <a:xfrm>
            <a:off x="6232124" y="2361460"/>
            <a:ext cx="1109709" cy="186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join</a:t>
            </a:r>
            <a:endParaRPr lang="ru-RU"/>
          </a:p>
        </p:txBody>
      </p:sp>
      <p:sp>
        <p:nvSpPr>
          <p:cNvPr id="11" name="Овал 10">
            <a:extLst>
              <a:ext uri="{FF2B5EF4-FFF2-40B4-BE49-F238E27FC236}">
                <a16:creationId xmlns:a16="http://schemas.microsoft.com/office/drawing/2014/main" id="{AAB7CA2F-68BF-88BB-9B09-5FEEAC5D0B84}"/>
              </a:ext>
            </a:extLst>
          </p:cNvPr>
          <p:cNvSpPr/>
          <p:nvPr/>
        </p:nvSpPr>
        <p:spPr>
          <a:xfrm>
            <a:off x="6507332" y="2769833"/>
            <a:ext cx="1109709" cy="1864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 turn </a:t>
            </a:r>
            <a:endParaRPr lang="ru-RU"/>
          </a:p>
        </p:txBody>
      </p:sp>
      <p:sp>
        <p:nvSpPr>
          <p:cNvPr id="12" name="Прямоугольник 11">
            <a:extLst>
              <a:ext uri="{FF2B5EF4-FFF2-40B4-BE49-F238E27FC236}">
                <a16:creationId xmlns:a16="http://schemas.microsoft.com/office/drawing/2014/main" id="{93A8BFB4-676F-D854-B1C1-706B5188DAF7}"/>
              </a:ext>
            </a:extLst>
          </p:cNvPr>
          <p:cNvSpPr/>
          <p:nvPr/>
        </p:nvSpPr>
        <p:spPr>
          <a:xfrm>
            <a:off x="6374167" y="3187083"/>
            <a:ext cx="1109709" cy="186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 sent </a:t>
            </a:r>
            <a:endParaRPr lang="ru-RU"/>
          </a:p>
        </p:txBody>
      </p:sp>
      <p:sp>
        <p:nvSpPr>
          <p:cNvPr id="13" name="Прямоугольник 12">
            <a:extLst>
              <a:ext uri="{FF2B5EF4-FFF2-40B4-BE49-F238E27FC236}">
                <a16:creationId xmlns:a16="http://schemas.microsoft.com/office/drawing/2014/main" id="{B19F00A5-D6E3-7AA4-B18C-347205080714}"/>
              </a:ext>
            </a:extLst>
          </p:cNvPr>
          <p:cNvSpPr/>
          <p:nvPr/>
        </p:nvSpPr>
        <p:spPr>
          <a:xfrm>
            <a:off x="1961965" y="3675355"/>
            <a:ext cx="1012054" cy="1953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eat </a:t>
            </a:r>
            <a:endParaRPr lang="ru-RU"/>
          </a:p>
        </p:txBody>
      </p:sp>
      <p:sp>
        <p:nvSpPr>
          <p:cNvPr id="14" name="Овал 13">
            <a:extLst>
              <a:ext uri="{FF2B5EF4-FFF2-40B4-BE49-F238E27FC236}">
                <a16:creationId xmlns:a16="http://schemas.microsoft.com/office/drawing/2014/main" id="{94C6B617-3A78-CADF-9A15-7A620C327063}"/>
              </a:ext>
            </a:extLst>
          </p:cNvPr>
          <p:cNvSpPr/>
          <p:nvPr/>
        </p:nvSpPr>
        <p:spPr>
          <a:xfrm>
            <a:off x="3178206" y="4039340"/>
            <a:ext cx="1020932" cy="2840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Turn</a:t>
            </a:r>
            <a:endParaRPr lang="ru-RU"/>
          </a:p>
        </p:txBody>
      </p:sp>
      <p:sp>
        <p:nvSpPr>
          <p:cNvPr id="15" name="Прямоугольник 14">
            <a:extLst>
              <a:ext uri="{FF2B5EF4-FFF2-40B4-BE49-F238E27FC236}">
                <a16:creationId xmlns:a16="http://schemas.microsoft.com/office/drawing/2014/main" id="{CFC7CCEA-EE90-776C-DF03-075FAD4AC603}"/>
              </a:ext>
            </a:extLst>
          </p:cNvPr>
          <p:cNvSpPr/>
          <p:nvPr/>
        </p:nvSpPr>
        <p:spPr>
          <a:xfrm>
            <a:off x="4572000" y="4483223"/>
            <a:ext cx="1047565" cy="2574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gave </a:t>
            </a:r>
            <a:endParaRPr lang="ru-RU"/>
          </a:p>
        </p:txBody>
      </p:sp>
      <p:sp>
        <p:nvSpPr>
          <p:cNvPr id="16" name="Прямоугольник 15">
            <a:extLst>
              <a:ext uri="{FF2B5EF4-FFF2-40B4-BE49-F238E27FC236}">
                <a16:creationId xmlns:a16="http://schemas.microsoft.com/office/drawing/2014/main" id="{AB895901-495E-69FC-D86D-1CCE2B82B02B}"/>
              </a:ext>
            </a:extLst>
          </p:cNvPr>
          <p:cNvSpPr/>
          <p:nvPr/>
        </p:nvSpPr>
        <p:spPr>
          <a:xfrm>
            <a:off x="7617041" y="4820575"/>
            <a:ext cx="967666" cy="2574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carried</a:t>
            </a:r>
            <a:endParaRPr lang="ru-RU"/>
          </a:p>
        </p:txBody>
      </p:sp>
      <p:sp>
        <p:nvSpPr>
          <p:cNvPr id="17" name="Овал 16">
            <a:extLst>
              <a:ext uri="{FF2B5EF4-FFF2-40B4-BE49-F238E27FC236}">
                <a16:creationId xmlns:a16="http://schemas.microsoft.com/office/drawing/2014/main" id="{315CF798-A6AB-A01D-F873-E6C24CF67098}"/>
              </a:ext>
            </a:extLst>
          </p:cNvPr>
          <p:cNvSpPr/>
          <p:nvPr/>
        </p:nvSpPr>
        <p:spPr>
          <a:xfrm>
            <a:off x="5619565" y="5282214"/>
            <a:ext cx="1109709" cy="3250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take </a:t>
            </a:r>
            <a:endParaRPr lang="ru-RU"/>
          </a:p>
        </p:txBody>
      </p:sp>
    </p:spTree>
    <p:extLst>
      <p:ext uri="{BB962C8B-B14F-4D97-AF65-F5344CB8AC3E}">
        <p14:creationId xmlns:p14="http://schemas.microsoft.com/office/powerpoint/2010/main" val="879539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0A2E07-B262-75E6-8C0C-970990DE46DC}"/>
              </a:ext>
            </a:extLst>
          </p:cNvPr>
          <p:cNvSpPr>
            <a:spLocks noGrp="1"/>
          </p:cNvSpPr>
          <p:nvPr>
            <p:ph type="title"/>
          </p:nvPr>
        </p:nvSpPr>
        <p:spPr/>
        <p:txBody>
          <a:bodyPr>
            <a:normAutofit fontScale="90000"/>
          </a:bodyPr>
          <a:lstStyle/>
          <a:p>
            <a:r>
              <a:rPr lang="ru-RU" b="1" dirty="0"/>
              <a:t>С   Впишите по одному слову в каждый пропуск. </a:t>
            </a:r>
            <a:br>
              <a:rPr lang="ru-RU" dirty="0"/>
            </a:br>
            <a:endParaRPr lang="ru-RU" dirty="0"/>
          </a:p>
        </p:txBody>
      </p:sp>
      <p:sp>
        <p:nvSpPr>
          <p:cNvPr id="3" name="Объект 2">
            <a:extLst>
              <a:ext uri="{FF2B5EF4-FFF2-40B4-BE49-F238E27FC236}">
                <a16:creationId xmlns:a16="http://schemas.microsoft.com/office/drawing/2014/main" id="{65732E41-B979-D336-0A8B-14D26D672677}"/>
              </a:ext>
            </a:extLst>
          </p:cNvPr>
          <p:cNvSpPr>
            <a:spLocks noGrp="1"/>
          </p:cNvSpPr>
          <p:nvPr>
            <p:ph idx="1"/>
          </p:nvPr>
        </p:nvSpPr>
        <p:spPr/>
        <p:txBody>
          <a:bodyPr>
            <a:normAutofit fontScale="85000" lnSpcReduction="10000"/>
          </a:bodyPr>
          <a:lstStyle/>
          <a:p>
            <a:pPr marL="0" indent="0">
              <a:buNone/>
            </a:pPr>
            <a:r>
              <a:rPr lang="en-US" dirty="0"/>
              <a:t>We had an English exam today. It was a disaster! We sat there nervously, waiting for </a:t>
            </a:r>
            <a:r>
              <a:rPr lang="en-US" dirty="0" err="1"/>
              <a:t>Mrs</a:t>
            </a:r>
            <a:r>
              <a:rPr lang="en-US" dirty="0"/>
              <a:t> Jennings to say we could start. Finally, she told us to turn our exam papers </a:t>
            </a:r>
            <a:r>
              <a:rPr lang="en-US" b="1" dirty="0"/>
              <a:t>1)</a:t>
            </a:r>
            <a:r>
              <a:rPr lang="en-US" dirty="0"/>
              <a:t> __________. Then she read </a:t>
            </a:r>
            <a:r>
              <a:rPr lang="en-US" b="1" dirty="0"/>
              <a:t>2)</a:t>
            </a:r>
            <a:r>
              <a:rPr lang="en-US" dirty="0"/>
              <a:t> ____________ the instructions to make sure we all understood. We had to write three essays in three hours! We weren’t allowed to look </a:t>
            </a:r>
            <a:r>
              <a:rPr lang="en-US" b="1" dirty="0"/>
              <a:t>3)</a:t>
            </a:r>
            <a:r>
              <a:rPr lang="en-US" dirty="0"/>
              <a:t> ____________ any words in the dictionary, and we had to write in pen. That meant we couldn’t rub anything </a:t>
            </a:r>
            <a:r>
              <a:rPr lang="en-US" b="1" dirty="0"/>
              <a:t>4)</a:t>
            </a:r>
            <a:r>
              <a:rPr lang="en-US" dirty="0"/>
              <a:t> ________ if we made a mistake. We had to cross it </a:t>
            </a:r>
            <a:r>
              <a:rPr lang="en-US" b="1" dirty="0"/>
              <a:t>5)</a:t>
            </a:r>
            <a:r>
              <a:rPr lang="en-US" dirty="0"/>
              <a:t> _________ neatly or just rip </a:t>
            </a:r>
            <a:r>
              <a:rPr lang="en-US" b="1" dirty="0"/>
              <a:t>6)</a:t>
            </a:r>
            <a:r>
              <a:rPr lang="en-US" dirty="0"/>
              <a:t> _________ the whole piece of paper and start again. So, I read through the three questions very carefully and thought about what I was going to write. I’d just written my name </a:t>
            </a:r>
            <a:r>
              <a:rPr lang="en-US" b="1" dirty="0"/>
              <a:t>7)</a:t>
            </a:r>
            <a:r>
              <a:rPr lang="en-US" dirty="0"/>
              <a:t> _________ at the top of the first piece of paper, and was about to start writing the first essay, when </a:t>
            </a:r>
            <a:r>
              <a:rPr lang="en-US" dirty="0" err="1"/>
              <a:t>Mrs</a:t>
            </a:r>
            <a:r>
              <a:rPr lang="en-US" dirty="0"/>
              <a:t> Jennings pointed </a:t>
            </a:r>
            <a:r>
              <a:rPr lang="en-US" b="1" dirty="0"/>
              <a:t>8)</a:t>
            </a:r>
            <a:r>
              <a:rPr lang="en-US" dirty="0"/>
              <a:t> _________ that there were only five minutes left. Oh dear! </a:t>
            </a:r>
            <a:endParaRPr lang="ru-RU" dirty="0"/>
          </a:p>
          <a:p>
            <a:pPr marL="0" indent="0">
              <a:buNone/>
            </a:pPr>
            <a:endParaRPr lang="ru-RU" dirty="0"/>
          </a:p>
        </p:txBody>
      </p:sp>
      <p:sp>
        <p:nvSpPr>
          <p:cNvPr id="4" name="Прямоугольник 3">
            <a:extLst>
              <a:ext uri="{FF2B5EF4-FFF2-40B4-BE49-F238E27FC236}">
                <a16:creationId xmlns:a16="http://schemas.microsoft.com/office/drawing/2014/main" id="{2B823045-1B95-E0E9-D9B3-C8C90EC567EB}"/>
              </a:ext>
            </a:extLst>
          </p:cNvPr>
          <p:cNvSpPr/>
          <p:nvPr/>
        </p:nvSpPr>
        <p:spPr>
          <a:xfrm>
            <a:off x="9117367" y="2645546"/>
            <a:ext cx="1083076" cy="248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 over </a:t>
            </a:r>
            <a:endParaRPr lang="ru-RU"/>
          </a:p>
        </p:txBody>
      </p:sp>
      <p:sp>
        <p:nvSpPr>
          <p:cNvPr id="5" name="Прямоугольник 4">
            <a:extLst>
              <a:ext uri="{FF2B5EF4-FFF2-40B4-BE49-F238E27FC236}">
                <a16:creationId xmlns:a16="http://schemas.microsoft.com/office/drawing/2014/main" id="{C3A91ABF-1ADD-FA77-AAA3-4EE889F0F570}"/>
              </a:ext>
            </a:extLst>
          </p:cNvPr>
          <p:cNvSpPr/>
          <p:nvPr/>
        </p:nvSpPr>
        <p:spPr>
          <a:xfrm>
            <a:off x="2698812" y="3036163"/>
            <a:ext cx="967666" cy="2308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a:t>
            </a:r>
            <a:endParaRPr lang="ru-RU" dirty="0"/>
          </a:p>
        </p:txBody>
      </p:sp>
      <p:sp>
        <p:nvSpPr>
          <p:cNvPr id="6" name="Прямоугольник: скругленные углы 5">
            <a:extLst>
              <a:ext uri="{FF2B5EF4-FFF2-40B4-BE49-F238E27FC236}">
                <a16:creationId xmlns:a16="http://schemas.microsoft.com/office/drawing/2014/main" id="{76068E29-4EAD-F16E-896B-722FA3E44877}"/>
              </a:ext>
            </a:extLst>
          </p:cNvPr>
          <p:cNvSpPr/>
          <p:nvPr/>
        </p:nvSpPr>
        <p:spPr>
          <a:xfrm>
            <a:off x="7270812" y="3266983"/>
            <a:ext cx="1136341" cy="3462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effectLst/>
                <a:latin typeface="Times New Roman" panose="02020603050405020304" pitchFamily="18" charset="0"/>
                <a:ea typeface="Times New Roman" panose="02020603050405020304" pitchFamily="18" charset="0"/>
              </a:rPr>
              <a:t>up</a:t>
            </a:r>
            <a:endParaRPr lang="ru-RU"/>
          </a:p>
        </p:txBody>
      </p:sp>
      <p:sp>
        <p:nvSpPr>
          <p:cNvPr id="7" name="Прямоугольник 6">
            <a:extLst>
              <a:ext uri="{FF2B5EF4-FFF2-40B4-BE49-F238E27FC236}">
                <a16:creationId xmlns:a16="http://schemas.microsoft.com/office/drawing/2014/main" id="{E6BAD4A1-AC66-DDAD-14AA-45FE4574FD5A}"/>
              </a:ext>
            </a:extLst>
          </p:cNvPr>
          <p:cNvSpPr/>
          <p:nvPr/>
        </p:nvSpPr>
        <p:spPr>
          <a:xfrm>
            <a:off x="5326602" y="4012707"/>
            <a:ext cx="967666" cy="2396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a:t>
            </a:r>
            <a:endParaRPr lang="ru-RU" dirty="0"/>
          </a:p>
        </p:txBody>
      </p:sp>
      <p:sp>
        <p:nvSpPr>
          <p:cNvPr id="8" name="Прямоугольник 7">
            <a:extLst>
              <a:ext uri="{FF2B5EF4-FFF2-40B4-BE49-F238E27FC236}">
                <a16:creationId xmlns:a16="http://schemas.microsoft.com/office/drawing/2014/main" id="{7EA98F79-021F-1130-8058-9503156092F2}"/>
              </a:ext>
            </a:extLst>
          </p:cNvPr>
          <p:cNvSpPr/>
          <p:nvPr/>
        </p:nvSpPr>
        <p:spPr>
          <a:xfrm>
            <a:off x="9243449" y="3613212"/>
            <a:ext cx="967666" cy="2396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a:t>
            </a:r>
            <a:endParaRPr lang="ru-RU" dirty="0"/>
          </a:p>
        </p:txBody>
      </p:sp>
      <p:sp>
        <p:nvSpPr>
          <p:cNvPr id="9" name="Прямоугольник 8">
            <a:extLst>
              <a:ext uri="{FF2B5EF4-FFF2-40B4-BE49-F238E27FC236}">
                <a16:creationId xmlns:a16="http://schemas.microsoft.com/office/drawing/2014/main" id="{10F93191-07C8-0697-8F03-B94B571813C1}"/>
              </a:ext>
            </a:extLst>
          </p:cNvPr>
          <p:cNvSpPr/>
          <p:nvPr/>
        </p:nvSpPr>
        <p:spPr>
          <a:xfrm>
            <a:off x="8407153" y="4012707"/>
            <a:ext cx="710214" cy="2396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a:t>
            </a:r>
            <a:endParaRPr lang="ru-RU" dirty="0"/>
          </a:p>
        </p:txBody>
      </p:sp>
      <p:sp>
        <p:nvSpPr>
          <p:cNvPr id="10" name="Овал 9">
            <a:extLst>
              <a:ext uri="{FF2B5EF4-FFF2-40B4-BE49-F238E27FC236}">
                <a16:creationId xmlns:a16="http://schemas.microsoft.com/office/drawing/2014/main" id="{029197FD-1CF1-007D-F19A-2180428D2F4A}"/>
              </a:ext>
            </a:extLst>
          </p:cNvPr>
          <p:cNvSpPr/>
          <p:nvPr/>
        </p:nvSpPr>
        <p:spPr>
          <a:xfrm>
            <a:off x="8211845" y="4651899"/>
            <a:ext cx="1031604" cy="2485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down</a:t>
            </a:r>
            <a:endParaRPr lang="ru-RU" dirty="0"/>
          </a:p>
        </p:txBody>
      </p:sp>
      <p:sp>
        <p:nvSpPr>
          <p:cNvPr id="11" name="Прямоугольник 10">
            <a:extLst>
              <a:ext uri="{FF2B5EF4-FFF2-40B4-BE49-F238E27FC236}">
                <a16:creationId xmlns:a16="http://schemas.microsoft.com/office/drawing/2014/main" id="{19304F3E-386D-AE07-9F81-5E65EF14BA0F}"/>
              </a:ext>
            </a:extLst>
          </p:cNvPr>
          <p:cNvSpPr/>
          <p:nvPr/>
        </p:nvSpPr>
        <p:spPr>
          <a:xfrm>
            <a:off x="1297620" y="5336959"/>
            <a:ext cx="967666" cy="2396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a:t>
            </a:r>
            <a:endParaRPr lang="ru-RU" dirty="0"/>
          </a:p>
        </p:txBody>
      </p:sp>
    </p:spTree>
    <p:extLst>
      <p:ext uri="{BB962C8B-B14F-4D97-AF65-F5344CB8AC3E}">
        <p14:creationId xmlns:p14="http://schemas.microsoft.com/office/powerpoint/2010/main" val="1514372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a:extLst>
              <a:ext uri="{FF2B5EF4-FFF2-40B4-BE49-F238E27FC236}">
                <a16:creationId xmlns:a16="http://schemas.microsoft.com/office/drawing/2014/main" id="{7B8E4705-C6FA-C32C-BD74-F4FB58B08F6C}"/>
              </a:ext>
            </a:extLst>
          </p:cNvPr>
          <p:cNvSpPr>
            <a:spLocks noGrp="1"/>
          </p:cNvSpPr>
          <p:nvPr>
            <p:ph sz="half" idx="1"/>
          </p:nvPr>
        </p:nvSpPr>
        <p:spPr>
          <a:xfrm>
            <a:off x="1141410" y="301841"/>
            <a:ext cx="4878389" cy="5489359"/>
          </a:xfrm>
        </p:spPr>
        <p:txBody>
          <a:bodyPr>
            <a:normAutofit fontScale="47500" lnSpcReduction="20000"/>
          </a:bodyPr>
          <a:lstStyle/>
          <a:p>
            <a:pPr marL="0" indent="0">
              <a:buNone/>
            </a:pPr>
            <a:r>
              <a:rPr lang="en-US" sz="1800" b="1" dirty="0">
                <a:effectLst/>
                <a:latin typeface="Times New Roman" panose="02020603050405020304" pitchFamily="18" charset="0"/>
                <a:ea typeface="Times New Roman" panose="02020603050405020304" pitchFamily="18" charset="0"/>
              </a:rPr>
              <a:t>D </a:t>
            </a:r>
            <a:r>
              <a:rPr lang="ru-RU" sz="1800" b="1" dirty="0">
                <a:effectLst/>
                <a:latin typeface="Times New Roman" panose="02020603050405020304" pitchFamily="18" charset="0"/>
                <a:ea typeface="Times New Roman" panose="02020603050405020304" pitchFamily="18" charset="0"/>
              </a:rPr>
              <a:t>   Заполните пропуски соответствующими формами фразовых  глаголов. </a:t>
            </a:r>
            <a:endParaRPr lang="ru-RU" sz="1800" dirty="0">
              <a:effectLst/>
              <a:latin typeface="Times New Roman" panose="02020603050405020304" pitchFamily="18" charset="0"/>
              <a:ea typeface="Times New Roman" panose="02020603050405020304" pitchFamily="18" charset="0"/>
            </a:endParaRPr>
          </a:p>
          <a:p>
            <a:r>
              <a:rPr lang="ru-RU" sz="1800" dirty="0">
                <a:effectLst/>
                <a:latin typeface="Times New Roman" panose="02020603050405020304" pitchFamily="18" charset="0"/>
                <a:ea typeface="Times New Roman" panose="02020603050405020304" pitchFamily="18" charset="0"/>
              </a:rPr>
              <a:t> </a:t>
            </a: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Simon r ____ ____ the wrong answer and wrote the right one. </a:t>
            </a:r>
            <a:r>
              <a:rPr lang="en-US" sz="1800" b="1" dirty="0">
                <a:effectLst/>
                <a:latin typeface="Times New Roman" panose="02020603050405020304" pitchFamily="18" charset="0"/>
                <a:ea typeface="Times New Roman" panose="02020603050405020304" pitchFamily="18" charset="0"/>
              </a:rPr>
              <a:t>(</a:t>
            </a:r>
            <a:r>
              <a:rPr lang="en-US" sz="1800" b="1" i="1" dirty="0">
                <a:effectLst/>
                <a:latin typeface="Times New Roman" panose="02020603050405020304" pitchFamily="18" charset="0"/>
                <a:ea typeface="Times New Roman" panose="02020603050405020304" pitchFamily="18" charset="0"/>
              </a:rPr>
              <a:t>removed with a rubber</a:t>
            </a:r>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Why do you r____ _______ that piece of paper? </a:t>
            </a:r>
            <a:r>
              <a:rPr lang="en-US" sz="1800" b="1" dirty="0">
                <a:effectLst/>
                <a:latin typeface="Times New Roman" panose="02020603050405020304" pitchFamily="18" charset="0"/>
                <a:ea typeface="Times New Roman" panose="02020603050405020304" pitchFamily="18" charset="0"/>
              </a:rPr>
              <a:t>(</a:t>
            </a:r>
            <a:r>
              <a:rPr lang="en-US" sz="1800" b="1" i="1" dirty="0">
                <a:effectLst/>
                <a:latin typeface="Times New Roman" panose="02020603050405020304" pitchFamily="18" charset="0"/>
                <a:ea typeface="Times New Roman" panose="02020603050405020304" pitchFamily="18" charset="0"/>
              </a:rPr>
              <a:t>tear into pieces</a:t>
            </a:r>
            <a:r>
              <a:rPr lang="en-US" sz="1800" b="1"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If you make a mistake, just c_______ it _______ </a:t>
            </a:r>
            <a:r>
              <a:rPr lang="en-US" sz="1800" b="1" dirty="0">
                <a:effectLst/>
                <a:latin typeface="Times New Roman" panose="02020603050405020304" pitchFamily="18" charset="0"/>
                <a:ea typeface="Times New Roman" panose="02020603050405020304" pitchFamily="18" charset="0"/>
              </a:rPr>
              <a:t>(</a:t>
            </a:r>
            <a:r>
              <a:rPr lang="en-US" sz="1800" b="1" i="1" dirty="0">
                <a:effectLst/>
                <a:latin typeface="Times New Roman" panose="02020603050405020304" pitchFamily="18" charset="0"/>
                <a:ea typeface="Times New Roman" panose="02020603050405020304" pitchFamily="18" charset="0"/>
              </a:rPr>
              <a:t>draw a line through</a:t>
            </a:r>
            <a:r>
              <a:rPr lang="en-US" sz="1800" b="1" dirty="0">
                <a:effectLst/>
                <a:latin typeface="Times New Roman" panose="02020603050405020304" pitchFamily="18" charset="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You should l_____ _____ words you don’t know in a dictionary. </a:t>
            </a:r>
            <a:r>
              <a:rPr lang="en-US" sz="1800" b="1" dirty="0">
                <a:effectLst/>
                <a:latin typeface="Times New Roman" panose="02020603050405020304" pitchFamily="18" charset="0"/>
                <a:ea typeface="Times New Roman" panose="02020603050405020304" pitchFamily="18" charset="0"/>
              </a:rPr>
              <a:t>(</a:t>
            </a:r>
            <a:r>
              <a:rPr lang="en-US" sz="1800" b="1" i="1" dirty="0">
                <a:effectLst/>
                <a:latin typeface="Times New Roman" panose="02020603050405020304" pitchFamily="18" charset="0"/>
                <a:ea typeface="Times New Roman" panose="02020603050405020304" pitchFamily="18" charset="0"/>
              </a:rPr>
              <a:t>find information about</a:t>
            </a:r>
            <a:r>
              <a:rPr lang="en-US" sz="1800" b="1" dirty="0">
                <a:effectLst/>
                <a:latin typeface="Times New Roman" panose="02020603050405020304" pitchFamily="18" charset="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Carol, will you r______ _____ your poem to the class, please? </a:t>
            </a:r>
            <a:r>
              <a:rPr lang="en-US" sz="1800" b="1" dirty="0">
                <a:effectLst/>
                <a:latin typeface="Times New Roman" panose="02020603050405020304" pitchFamily="18" charset="0"/>
                <a:ea typeface="Times New Roman" panose="02020603050405020304" pitchFamily="18" charset="0"/>
              </a:rPr>
              <a:t>(</a:t>
            </a:r>
            <a:r>
              <a:rPr lang="en-US" sz="1800" b="1" i="1" dirty="0">
                <a:effectLst/>
                <a:latin typeface="Times New Roman" panose="02020603050405020304" pitchFamily="18" charset="0"/>
                <a:ea typeface="Times New Roman" panose="02020603050405020304" pitchFamily="18" charset="0"/>
              </a:rPr>
              <a:t>say out loud</a:t>
            </a:r>
            <a:r>
              <a:rPr lang="en-US" sz="1800" b="1" dirty="0">
                <a:effectLst/>
                <a:latin typeface="Times New Roman" panose="02020603050405020304" pitchFamily="18" charset="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Our teacher p ________ ________ that we only have five minutes left. </a:t>
            </a:r>
            <a:r>
              <a:rPr lang="en-US" sz="1800" b="1" dirty="0">
                <a:effectLst/>
                <a:latin typeface="Times New Roman" panose="02020603050405020304" pitchFamily="18" charset="0"/>
                <a:ea typeface="Times New Roman" panose="02020603050405020304" pitchFamily="18" charset="0"/>
              </a:rPr>
              <a:t>(</a:t>
            </a:r>
            <a:r>
              <a:rPr lang="en-US" sz="1800" b="1" i="1" dirty="0">
                <a:effectLst/>
                <a:latin typeface="Times New Roman" panose="02020603050405020304" pitchFamily="18" charset="0"/>
                <a:ea typeface="Times New Roman" panose="02020603050405020304" pitchFamily="18" charset="0"/>
              </a:rPr>
              <a:t>said</a:t>
            </a:r>
            <a:r>
              <a:rPr lang="en-US" sz="1800" b="1" dirty="0">
                <a:effectLst/>
                <a:latin typeface="Times New Roman" panose="02020603050405020304" pitchFamily="18" charset="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Have you all w_______ _______ what the homework is? </a:t>
            </a:r>
            <a:r>
              <a:rPr lang="en-US" sz="1800" b="1" dirty="0">
                <a:effectLst/>
                <a:latin typeface="Times New Roman" panose="02020603050405020304" pitchFamily="18" charset="0"/>
                <a:ea typeface="Times New Roman" panose="02020603050405020304" pitchFamily="18" charset="0"/>
              </a:rPr>
              <a:t>(</a:t>
            </a:r>
            <a:r>
              <a:rPr lang="en-US" sz="1800" b="1" i="1" dirty="0">
                <a:effectLst/>
                <a:latin typeface="Times New Roman" panose="02020603050405020304" pitchFamily="18" charset="0"/>
                <a:ea typeface="Times New Roman" panose="02020603050405020304" pitchFamily="18" charset="0"/>
              </a:rPr>
              <a:t>made a note of</a:t>
            </a:r>
            <a:r>
              <a:rPr lang="en-US" sz="1800" b="1" dirty="0">
                <a:effectLst/>
                <a:latin typeface="Times New Roman" panose="02020603050405020304" pitchFamily="18" charset="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0" indent="0">
              <a:buNone/>
            </a:pPr>
            <a:r>
              <a:rPr lang="en-US" sz="1800" b="1" dirty="0">
                <a:effectLst/>
                <a:latin typeface="Times New Roman" panose="02020603050405020304" pitchFamily="18" charset="0"/>
                <a:ea typeface="Times New Roman" panose="02020603050405020304" pitchFamily="18" charset="0"/>
              </a:rPr>
              <a:t>E   </a:t>
            </a:r>
            <a:r>
              <a:rPr lang="ru-RU" sz="1800" b="1" dirty="0">
                <a:effectLst/>
                <a:latin typeface="Times New Roman" panose="02020603050405020304" pitchFamily="18" charset="0"/>
                <a:ea typeface="Times New Roman" panose="02020603050405020304" pitchFamily="18" charset="0"/>
              </a:rPr>
              <a:t>Соедините две части предложений</a:t>
            </a:r>
            <a:r>
              <a:rPr lang="en-US" sz="1800" b="1"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228600"/>
            <a:r>
              <a:rPr lang="en-US" sz="1800" dirty="0">
                <a:effectLst/>
                <a:latin typeface="Times New Roman" panose="02020603050405020304" pitchFamily="18" charset="0"/>
                <a:ea typeface="Times New Roman" panose="02020603050405020304" pitchFamily="18" charset="0"/>
              </a:rPr>
              <a: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As the plane took                                             </a:t>
            </a:r>
            <a:r>
              <a:rPr lang="en-US" sz="1800" b="1" dirty="0">
                <a:effectLst/>
                <a:latin typeface="Times New Roman" panose="02020603050405020304" pitchFamily="18" charset="0"/>
                <a:ea typeface="Times New Roman" panose="02020603050405020304" pitchFamily="18" charset="0"/>
              </a:rPr>
              <a:t>A </a:t>
            </a:r>
            <a:r>
              <a:rPr lang="en-US" sz="1800" dirty="0">
                <a:effectLst/>
                <a:latin typeface="Times New Roman" panose="02020603050405020304" pitchFamily="18" charset="0"/>
                <a:ea typeface="Times New Roman" panose="02020603050405020304" pitchFamily="18" charset="0"/>
              </a:rPr>
              <a:t>  away and come back again later.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The door is open, so you can get                     </a:t>
            </a:r>
            <a:r>
              <a:rPr lang="en-US" sz="1800" b="1" dirty="0">
                <a:effectLst/>
                <a:latin typeface="Times New Roman" panose="02020603050405020304" pitchFamily="18" charset="0"/>
                <a:ea typeface="Times New Roman" panose="02020603050405020304" pitchFamily="18" charset="0"/>
              </a:rPr>
              <a:t>B</a:t>
            </a:r>
            <a:r>
              <a:rPr lang="en-US" sz="1800" dirty="0">
                <a:effectLst/>
                <a:latin typeface="Times New Roman" panose="02020603050405020304" pitchFamily="18" charset="0"/>
                <a:ea typeface="Times New Roman" panose="02020603050405020304" pitchFamily="18" charset="0"/>
              </a:rPr>
              <a:t>   back there the following day.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We were in a hurry when we got                     </a:t>
            </a:r>
            <a:r>
              <a:rPr lang="en-US" sz="1800" b="1" dirty="0">
                <a:effectLst/>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   off, I held my mum’s hand tightly.</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The man selling the tickets told us to go         </a:t>
            </a:r>
            <a:r>
              <a:rPr lang="en-US" sz="1800" b="1" dirty="0">
                <a:effectLst/>
                <a:latin typeface="Times New Roman" panose="02020603050405020304" pitchFamily="18" charset="0"/>
                <a:ea typeface="Times New Roman" panose="02020603050405020304" pitchFamily="18" charset="0"/>
              </a:rPr>
              <a:t>D</a:t>
            </a:r>
            <a:r>
              <a:rPr lang="en-US" sz="1800" dirty="0">
                <a:effectLst/>
                <a:latin typeface="Times New Roman" panose="02020603050405020304" pitchFamily="18" charset="0"/>
                <a:ea typeface="Times New Roman" panose="02020603050405020304" pitchFamily="18" charset="0"/>
              </a:rPr>
              <a:t>   off the bus and couldn’t walk properly.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It was raining when we set                               </a:t>
            </a:r>
            <a:r>
              <a:rPr lang="en-US" sz="1800" b="1" dirty="0">
                <a:effectLst/>
                <a:latin typeface="Times New Roman" panose="02020603050405020304" pitchFamily="18" charset="0"/>
                <a:ea typeface="Times New Roman" panose="02020603050405020304" pitchFamily="18" charset="0"/>
              </a:rPr>
              <a:t>E</a:t>
            </a:r>
            <a:r>
              <a:rPr lang="en-US" sz="1800" dirty="0">
                <a:effectLst/>
                <a:latin typeface="Times New Roman" panose="02020603050405020304" pitchFamily="18" charset="0"/>
                <a:ea typeface="Times New Roman" panose="02020603050405020304" pitchFamily="18" charset="0"/>
              </a:rPr>
              <a:t>   off on our walk, but it soon stopped.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We loved the hotel so we went                        </a:t>
            </a:r>
            <a:r>
              <a:rPr lang="en-US" sz="1800" b="1" dirty="0">
                <a:effectLst/>
                <a:latin typeface="Times New Roman" panose="02020603050405020304" pitchFamily="18" charset="0"/>
                <a:ea typeface="Times New Roman" panose="02020603050405020304" pitchFamily="18" charset="0"/>
              </a:rPr>
              <a:t>F</a:t>
            </a:r>
            <a:r>
              <a:rPr lang="en-US" sz="1800" dirty="0">
                <a:effectLst/>
                <a:latin typeface="Times New Roman" panose="02020603050405020304" pitchFamily="18" charset="0"/>
                <a:ea typeface="Times New Roman" panose="02020603050405020304" pitchFamily="18" charset="0"/>
              </a:rPr>
              <a:t>   in the car if you like</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Ray fell as he was getting                                </a:t>
            </a:r>
            <a:r>
              <a:rPr lang="en-US" sz="1800" b="1" dirty="0">
                <a:effectLst/>
                <a:latin typeface="Times New Roman" panose="02020603050405020304" pitchFamily="18" charset="0"/>
                <a:ea typeface="Times New Roman" panose="02020603050405020304" pitchFamily="18" charset="0"/>
              </a:rPr>
              <a:t>G</a:t>
            </a:r>
            <a:r>
              <a:rPr lang="en-US" sz="1800" dirty="0">
                <a:effectLst/>
                <a:latin typeface="Times New Roman" panose="02020603050405020304" pitchFamily="18" charset="0"/>
                <a:ea typeface="Times New Roman" panose="02020603050405020304" pitchFamily="18" charset="0"/>
              </a:rPr>
              <a:t>   out on the right because it was safer.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The taxi driver asked us to get                        </a:t>
            </a:r>
            <a:r>
              <a:rPr lang="en-US" sz="1800" b="1" dirty="0">
                <a:effectLst/>
                <a:latin typeface="Times New Roman" panose="02020603050405020304" pitchFamily="18" charset="0"/>
                <a:ea typeface="Times New Roman" panose="02020603050405020304" pitchFamily="18" charset="0"/>
              </a:rPr>
              <a:t> H</a:t>
            </a:r>
            <a:r>
              <a:rPr lang="en-US" sz="1800" dirty="0">
                <a:effectLst/>
                <a:latin typeface="Times New Roman" panose="02020603050405020304" pitchFamily="18" charset="0"/>
                <a:ea typeface="Times New Roman" panose="02020603050405020304" pitchFamily="18" charset="0"/>
              </a:rPr>
              <a:t>   on the bus, I realized I didn’t have a ticket. </a:t>
            </a:r>
            <a:endParaRPr lang="ru-RU" sz="1800" dirty="0">
              <a:effectLst/>
              <a:latin typeface="Times New Roman" panose="02020603050405020304" pitchFamily="18" charset="0"/>
              <a:ea typeface="Times New Roman" panose="02020603050405020304" pitchFamily="18" charset="0"/>
            </a:endParaRPr>
          </a:p>
          <a:p>
            <a:r>
              <a:rPr lang="ru-RU" sz="1800" dirty="0">
                <a:effectLst/>
                <a:latin typeface="Times New Roman" panose="02020603050405020304" pitchFamily="18" charset="0"/>
                <a:ea typeface="Times New Roman" panose="02020603050405020304" pitchFamily="18" charset="0"/>
              </a:rPr>
              <a:t> </a:t>
            </a:r>
          </a:p>
          <a:p>
            <a:pPr marL="0" indent="0">
              <a:buNone/>
            </a:pPr>
            <a:endParaRPr lang="ru-RU" dirty="0"/>
          </a:p>
        </p:txBody>
      </p:sp>
      <p:sp>
        <p:nvSpPr>
          <p:cNvPr id="6" name="Объект 5">
            <a:extLst>
              <a:ext uri="{FF2B5EF4-FFF2-40B4-BE49-F238E27FC236}">
                <a16:creationId xmlns:a16="http://schemas.microsoft.com/office/drawing/2014/main" id="{1D6F24EC-551A-64E0-20C7-D25DF01C6017}"/>
              </a:ext>
            </a:extLst>
          </p:cNvPr>
          <p:cNvSpPr>
            <a:spLocks noGrp="1"/>
          </p:cNvSpPr>
          <p:nvPr>
            <p:ph sz="half" idx="2"/>
          </p:nvPr>
        </p:nvSpPr>
        <p:spPr>
          <a:xfrm>
            <a:off x="6172200" y="301841"/>
            <a:ext cx="4875211" cy="5489359"/>
          </a:xfrm>
        </p:spPr>
        <p:txBody>
          <a:bodyPr>
            <a:normAutofit fontScale="47500" lnSpcReduction="20000"/>
          </a:bodyPr>
          <a:lstStyle/>
          <a:p>
            <a:r>
              <a:rPr lang="en-US" sz="2400" b="1" dirty="0">
                <a:effectLst/>
                <a:latin typeface="Times New Roman" panose="02020603050405020304" pitchFamily="18" charset="0"/>
                <a:ea typeface="Times New Roman" panose="02020603050405020304" pitchFamily="18" charset="0"/>
              </a:rPr>
              <a:t>F</a:t>
            </a:r>
            <a:r>
              <a:rPr lang="ru-RU" sz="2400" b="1" dirty="0">
                <a:effectLst/>
                <a:latin typeface="Times New Roman" panose="02020603050405020304" pitchFamily="18" charset="0"/>
                <a:ea typeface="Times New Roman" panose="02020603050405020304" pitchFamily="18" charset="0"/>
              </a:rPr>
              <a:t>   Заполни пропуски, используя соответствующую форму фразовых глаголов из </a:t>
            </a:r>
            <a:r>
              <a:rPr lang="ru-RU" sz="2400" b="1" dirty="0" err="1">
                <a:effectLst/>
                <a:latin typeface="Times New Roman" panose="02020603050405020304" pitchFamily="18" charset="0"/>
                <a:ea typeface="Times New Roman" panose="02020603050405020304" pitchFamily="18" charset="0"/>
              </a:rPr>
              <a:t>упр</a:t>
            </a:r>
            <a:r>
              <a:rPr lang="ru-RU" sz="2400" b="1" dirty="0">
                <a:effectLst/>
                <a:latin typeface="Times New Roman" panose="02020603050405020304" pitchFamily="18" charset="0"/>
                <a:ea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rPr>
              <a:t>E</a:t>
            </a:r>
            <a:r>
              <a:rPr lang="ru-RU" sz="2400" b="1" dirty="0">
                <a:effectLst/>
                <a:latin typeface="Times New Roman" panose="02020603050405020304" pitchFamily="18" charset="0"/>
                <a:ea typeface="Times New Roman" panose="02020603050405020304" pitchFamily="18" charset="0"/>
              </a:rPr>
              <a:t>. </a:t>
            </a:r>
            <a:endParaRPr lang="ru-RU" sz="2400" dirty="0">
              <a:effectLst/>
              <a:latin typeface="Times New Roman" panose="02020603050405020304" pitchFamily="18" charset="0"/>
              <a:ea typeface="Times New Roman" panose="02020603050405020304" pitchFamily="18" charset="0"/>
            </a:endParaRPr>
          </a:p>
          <a:p>
            <a:pPr marL="0" indent="0">
              <a:buNone/>
            </a:pPr>
            <a:r>
              <a:rPr lang="ru-RU" sz="2400" b="1" dirty="0">
                <a:effectLst/>
                <a:latin typeface="Times New Roman" panose="02020603050405020304" pitchFamily="18" charset="0"/>
                <a:ea typeface="Times New Roman" panose="02020603050405020304" pitchFamily="18" charset="0"/>
              </a:rPr>
              <a:t>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Before Darren _________ on his journey, he packed some boots and plenty of warm clothes.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Why don’t you ____________ and think about what I’ve said to you?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We should __________ the train at the next station and then find a taxi.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The helicopter _________ and suddenly we were in the air.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There was a fire alarm and we all had to ___________ of the hotel.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Without saying anything, the man ___________ his car and drove up the road.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We ran to the train and ____________ just before it started to move. </a:t>
            </a:r>
            <a:endParaRPr lang="ru-RU" sz="24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2400" dirty="0">
                <a:effectLst/>
                <a:latin typeface="Times New Roman" panose="02020603050405020304" pitchFamily="18" charset="0"/>
                <a:ea typeface="Times New Roman" panose="02020603050405020304" pitchFamily="18" charset="0"/>
              </a:rPr>
              <a:t>My parents ____________ to the little Spanish town where they first. </a:t>
            </a:r>
            <a:endParaRPr lang="ru-RU" sz="2400" dirty="0">
              <a:effectLst/>
              <a:latin typeface="Times New Roman" panose="02020603050405020304" pitchFamily="18" charset="0"/>
              <a:ea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1850107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EC0647-F402-500F-D3E8-A8C228F93E05}"/>
              </a:ext>
            </a:extLst>
          </p:cNvPr>
          <p:cNvSpPr>
            <a:spLocks noGrp="1"/>
          </p:cNvSpPr>
          <p:nvPr>
            <p:ph type="title"/>
          </p:nvPr>
        </p:nvSpPr>
        <p:spPr/>
        <p:txBody>
          <a:bodyPr/>
          <a:lstStyle/>
          <a:p>
            <a:r>
              <a:rPr lang="en-US" sz="1800">
                <a:effectLst/>
                <a:latin typeface="Times New Roman" panose="02020603050405020304" pitchFamily="18" charset="0"/>
                <a:ea typeface="Times New Roman" panose="02020603050405020304" pitchFamily="18" charset="0"/>
              </a:rPr>
              <a:t>Keys.</a:t>
            </a:r>
            <a:endParaRPr lang="ru-RU" sz="1800">
              <a:effectLst/>
              <a:latin typeface="Times New Roman" panose="02020603050405020304" pitchFamily="18" charset="0"/>
              <a:ea typeface="Times New Roman" panose="02020603050405020304" pitchFamily="18" charset="0"/>
            </a:endParaRPr>
          </a:p>
        </p:txBody>
      </p:sp>
      <p:sp>
        <p:nvSpPr>
          <p:cNvPr id="5" name="Объект 4">
            <a:extLst>
              <a:ext uri="{FF2B5EF4-FFF2-40B4-BE49-F238E27FC236}">
                <a16:creationId xmlns:a16="http://schemas.microsoft.com/office/drawing/2014/main" id="{A6BD612A-B571-DF2A-FDA5-B59B6882D2BA}"/>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rPr>
              <a:t>D 1 rubbed out     2 rip up      3 cross out  4 look up  5 read out  6 pointed out  7 written down</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E 1C  2 F  3 H  4 A  5 E  6B 7 D 8G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F 1 set off  2 go away 3 get off 4 took off 5 to get out  6 got in(into) 7 got on  8 are going back     </a:t>
            </a:r>
            <a:endParaRPr lang="ru-RU" sz="1800" dirty="0">
              <a:effectLst/>
              <a:latin typeface="Times New Roman" panose="02020603050405020304" pitchFamily="18" charset="0"/>
              <a:ea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711963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a:extLst>
              <a:ext uri="{FF2B5EF4-FFF2-40B4-BE49-F238E27FC236}">
                <a16:creationId xmlns:a16="http://schemas.microsoft.com/office/drawing/2014/main" id="{774895FD-9647-793A-C11A-9864B78D898A}"/>
              </a:ext>
            </a:extLst>
          </p:cNvPr>
          <p:cNvGraphicFramePr>
            <a:graphicFrameLocks noGrp="1"/>
          </p:cNvGraphicFramePr>
          <p:nvPr>
            <p:ph sz="half" idx="1"/>
            <p:extLst>
              <p:ext uri="{D42A27DB-BD31-4B8C-83A1-F6EECF244321}">
                <p14:modId xmlns:p14="http://schemas.microsoft.com/office/powerpoint/2010/main" val="1643723553"/>
              </p:ext>
            </p:extLst>
          </p:nvPr>
        </p:nvGraphicFramePr>
        <p:xfrm>
          <a:off x="559293" y="168676"/>
          <a:ext cx="5460507" cy="6076765"/>
        </p:xfrm>
        <a:graphic>
          <a:graphicData uri="http://schemas.openxmlformats.org/drawingml/2006/table">
            <a:tbl>
              <a:tblPr firstRow="1" firstCol="1" lastRow="1" lastCol="1" bandRow="1" bandCol="1">
                <a:tableStyleId>{5C22544A-7EE6-4342-B048-85BDC9FD1C3A}</a:tableStyleId>
              </a:tblPr>
              <a:tblGrid>
                <a:gridCol w="1757191">
                  <a:extLst>
                    <a:ext uri="{9D8B030D-6E8A-4147-A177-3AD203B41FA5}">
                      <a16:colId xmlns:a16="http://schemas.microsoft.com/office/drawing/2014/main" val="2270856844"/>
                    </a:ext>
                  </a:extLst>
                </a:gridCol>
                <a:gridCol w="3703316">
                  <a:extLst>
                    <a:ext uri="{9D8B030D-6E8A-4147-A177-3AD203B41FA5}">
                      <a16:colId xmlns:a16="http://schemas.microsoft.com/office/drawing/2014/main" val="3472654618"/>
                    </a:ext>
                  </a:extLst>
                </a:gridCol>
              </a:tblGrid>
              <a:tr h="6076765">
                <a:tc>
                  <a:txBody>
                    <a:bodyPr/>
                    <a:lstStyle/>
                    <a:p>
                      <a:r>
                        <a:rPr lang="en-US" sz="1500" dirty="0">
                          <a:effectLst/>
                        </a:rPr>
                        <a:t>bring up</a:t>
                      </a:r>
                      <a:endParaRPr lang="ru-RU" sz="1500" dirty="0">
                        <a:effectLst/>
                      </a:endParaRPr>
                    </a:p>
                    <a:p>
                      <a:endParaRPr lang="en-US" sz="1500" dirty="0">
                        <a:effectLst/>
                      </a:endParaRPr>
                    </a:p>
                    <a:p>
                      <a:r>
                        <a:rPr lang="en-US" sz="1500" dirty="0">
                          <a:effectLst/>
                        </a:rPr>
                        <a:t>fall out (with)</a:t>
                      </a:r>
                      <a:endParaRPr lang="ru-RU" sz="1500" dirty="0">
                        <a:effectLst/>
                      </a:endParaRPr>
                    </a:p>
                    <a:p>
                      <a:endParaRPr lang="en-US" sz="1500" dirty="0">
                        <a:effectLst/>
                      </a:endParaRPr>
                    </a:p>
                    <a:p>
                      <a:r>
                        <a:rPr lang="en-US" sz="1500" dirty="0">
                          <a:effectLst/>
                        </a:rPr>
                        <a:t>get on (with) </a:t>
                      </a:r>
                      <a:endParaRPr lang="ru-RU" sz="1500" dirty="0">
                        <a:effectLst/>
                      </a:endParaRPr>
                    </a:p>
                    <a:p>
                      <a:r>
                        <a:rPr lang="en-US" sz="1500" dirty="0">
                          <a:effectLst/>
                        </a:rPr>
                        <a:t>go out with </a:t>
                      </a:r>
                      <a:endParaRPr lang="ru-RU" sz="1500" dirty="0">
                        <a:effectLst/>
                      </a:endParaRPr>
                    </a:p>
                    <a:p>
                      <a:r>
                        <a:rPr lang="en-US" sz="1500" dirty="0">
                          <a:effectLst/>
                        </a:rPr>
                        <a:t>grow up </a:t>
                      </a:r>
                      <a:endParaRPr lang="ru-RU" sz="1500" dirty="0">
                        <a:effectLst/>
                      </a:endParaRPr>
                    </a:p>
                    <a:p>
                      <a:r>
                        <a:rPr lang="en-US" sz="1500" dirty="0">
                          <a:effectLst/>
                        </a:rPr>
                        <a:t>let down </a:t>
                      </a:r>
                      <a:endParaRPr lang="ru-RU" sz="1500" dirty="0">
                        <a:effectLst/>
                      </a:endParaRPr>
                    </a:p>
                    <a:p>
                      <a:r>
                        <a:rPr lang="en-US" sz="1500" dirty="0">
                          <a:effectLst/>
                        </a:rPr>
                        <a:t>look after </a:t>
                      </a:r>
                      <a:endParaRPr lang="ru-RU" sz="1500" dirty="0">
                        <a:effectLst/>
                      </a:endParaRPr>
                    </a:p>
                    <a:p>
                      <a:r>
                        <a:rPr lang="en-US" sz="1500" dirty="0">
                          <a:effectLst/>
                        </a:rPr>
                        <a:t>split up </a:t>
                      </a:r>
                      <a:endParaRPr lang="ru-RU" sz="1500" dirty="0">
                        <a:effectLst/>
                      </a:endParaRPr>
                    </a:p>
                    <a:p>
                      <a:r>
                        <a:rPr lang="en-US" sz="1500" dirty="0">
                          <a:effectLst/>
                        </a:rPr>
                        <a:t>add up </a:t>
                      </a:r>
                      <a:endParaRPr lang="ru-RU" sz="1500" dirty="0">
                        <a:effectLst/>
                      </a:endParaRPr>
                    </a:p>
                    <a:p>
                      <a:r>
                        <a:rPr lang="en-US" sz="1500" dirty="0">
                          <a:effectLst/>
                        </a:rPr>
                        <a:t>come back (from) </a:t>
                      </a:r>
                      <a:endParaRPr lang="ru-RU" sz="1500" dirty="0">
                        <a:effectLst/>
                      </a:endParaRPr>
                    </a:p>
                    <a:p>
                      <a:r>
                        <a:rPr lang="en-US" sz="1500" dirty="0">
                          <a:effectLst/>
                        </a:rPr>
                        <a:t>give away </a:t>
                      </a:r>
                      <a:endParaRPr lang="ru-RU" sz="1500" dirty="0">
                        <a:effectLst/>
                      </a:endParaRPr>
                    </a:p>
                    <a:p>
                      <a:r>
                        <a:rPr lang="en-US" sz="1500" dirty="0">
                          <a:effectLst/>
                        </a:rPr>
                        <a:t>hurry up </a:t>
                      </a:r>
                      <a:endParaRPr lang="ru-RU" sz="1500" dirty="0">
                        <a:effectLst/>
                      </a:endParaRPr>
                    </a:p>
                    <a:p>
                      <a:r>
                        <a:rPr lang="en-US" sz="1500" dirty="0">
                          <a:effectLst/>
                        </a:rPr>
                        <a:t>pay back </a:t>
                      </a:r>
                      <a:endParaRPr lang="ru-RU" sz="1500" dirty="0">
                        <a:effectLst/>
                      </a:endParaRPr>
                    </a:p>
                    <a:p>
                      <a:r>
                        <a:rPr lang="en-US" sz="1500" dirty="0">
                          <a:effectLst/>
                        </a:rPr>
                        <a:t>save up (for) </a:t>
                      </a:r>
                      <a:endParaRPr lang="ru-RU" sz="1500" dirty="0">
                        <a:effectLst/>
                      </a:endParaRPr>
                    </a:p>
                    <a:p>
                      <a:r>
                        <a:rPr lang="en-US" sz="1500" dirty="0">
                          <a:effectLst/>
                        </a:rPr>
                        <a:t>take back </a:t>
                      </a:r>
                      <a:endParaRPr lang="ru-RU" sz="1500" dirty="0">
                        <a:effectLst/>
                      </a:endParaRPr>
                    </a:p>
                    <a:p>
                      <a:r>
                        <a:rPr lang="en-US" sz="1500" dirty="0">
                          <a:effectLst/>
                        </a:rPr>
                        <a:t>take down </a:t>
                      </a:r>
                      <a:endParaRPr lang="ru-RU" sz="1500" dirty="0">
                        <a:effectLst/>
                      </a:endParaRPr>
                    </a:p>
                    <a:p>
                      <a:r>
                        <a:rPr lang="en-US" sz="1500" dirty="0">
                          <a:effectLst/>
                        </a:rPr>
                        <a:t>break down </a:t>
                      </a:r>
                      <a:endParaRPr lang="ru-RU" sz="1500" dirty="0">
                        <a:effectLst/>
                      </a:endParaRPr>
                    </a:p>
                    <a:p>
                      <a:r>
                        <a:rPr lang="en-US" sz="1500" dirty="0">
                          <a:effectLst/>
                        </a:rPr>
                        <a:t>come across </a:t>
                      </a:r>
                      <a:endParaRPr lang="ru-RU" sz="1500" dirty="0">
                        <a:effectLst/>
                      </a:endParaRPr>
                    </a:p>
                    <a:p>
                      <a:r>
                        <a:rPr lang="en-US" sz="1500" dirty="0">
                          <a:effectLst/>
                        </a:rPr>
                        <a:t>find out </a:t>
                      </a:r>
                      <a:endParaRPr lang="ru-RU" sz="1500" dirty="0">
                        <a:effectLst/>
                      </a:endParaRPr>
                    </a:p>
                    <a:p>
                      <a:r>
                        <a:rPr lang="en-US" sz="1500" dirty="0">
                          <a:effectLst/>
                        </a:rPr>
                        <a:t>make up </a:t>
                      </a:r>
                      <a:endParaRPr lang="ru-RU" sz="1500" dirty="0">
                        <a:effectLst/>
                      </a:endParaRPr>
                    </a:p>
                    <a:p>
                      <a:r>
                        <a:rPr lang="en-US" sz="1500" dirty="0">
                          <a:effectLst/>
                        </a:rPr>
                        <a:t>pull off </a:t>
                      </a:r>
                      <a:endParaRPr lang="ru-RU" sz="1500" dirty="0">
                        <a:effectLst/>
                      </a:endParaRPr>
                    </a:p>
                    <a:p>
                      <a:r>
                        <a:rPr lang="en-US" sz="1500" dirty="0">
                          <a:effectLst/>
                        </a:rPr>
                        <a:t>throw away </a:t>
                      </a:r>
                      <a:endParaRPr lang="ru-RU" sz="1500" dirty="0">
                        <a:effectLst/>
                      </a:endParaRPr>
                    </a:p>
                    <a:p>
                      <a:r>
                        <a:rPr lang="en-US" sz="1500" dirty="0">
                          <a:effectLst/>
                        </a:rPr>
                        <a:t>turn off </a:t>
                      </a:r>
                      <a:endParaRPr lang="ru-RU" sz="1500" dirty="0">
                        <a:effectLst/>
                      </a:endParaRPr>
                    </a:p>
                    <a:p>
                      <a:r>
                        <a:rPr lang="en-US" sz="1500" dirty="0">
                          <a:effectLst/>
                        </a:rPr>
                        <a:t>turn on </a:t>
                      </a:r>
                      <a:endParaRPr lang="ru-RU" sz="1500" dirty="0">
                        <a:effectLst/>
                        <a:latin typeface="Times New Roman" panose="02020603050405020304" pitchFamily="18" charset="0"/>
                        <a:ea typeface="Times New Roman" panose="02020603050405020304" pitchFamily="18" charset="0"/>
                      </a:endParaRPr>
                    </a:p>
                  </a:txBody>
                  <a:tcPr marL="42980" marR="42980" marT="0" marB="0"/>
                </a:tc>
                <a:tc>
                  <a:txBody>
                    <a:bodyPr/>
                    <a:lstStyle/>
                    <a:p>
                      <a:r>
                        <a:rPr lang="en-US" sz="1500" dirty="0">
                          <a:effectLst/>
                        </a:rPr>
                        <a:t>take care of a child until he or she becomes an adult </a:t>
                      </a:r>
                      <a:endParaRPr lang="ru-RU" sz="1500" dirty="0">
                        <a:effectLst/>
                      </a:endParaRPr>
                    </a:p>
                    <a:p>
                      <a:r>
                        <a:rPr lang="en-US" sz="1500" dirty="0">
                          <a:effectLst/>
                        </a:rPr>
                        <a:t>have an argument with sb and stop being friends </a:t>
                      </a:r>
                      <a:endParaRPr lang="ru-RU" sz="1500" dirty="0">
                        <a:effectLst/>
                      </a:endParaRPr>
                    </a:p>
                    <a:p>
                      <a:r>
                        <a:rPr lang="en-US" sz="1500" dirty="0">
                          <a:effectLst/>
                        </a:rPr>
                        <a:t>have a good relationship (with) </a:t>
                      </a:r>
                      <a:endParaRPr lang="ru-RU" sz="1500" dirty="0">
                        <a:effectLst/>
                      </a:endParaRPr>
                    </a:p>
                    <a:p>
                      <a:r>
                        <a:rPr lang="en-US" sz="1500" dirty="0">
                          <a:effectLst/>
                        </a:rPr>
                        <a:t>be the boyfriend / the girlfriend of </a:t>
                      </a:r>
                      <a:endParaRPr lang="ru-RU" sz="1500" dirty="0">
                        <a:effectLst/>
                      </a:endParaRPr>
                    </a:p>
                    <a:p>
                      <a:r>
                        <a:rPr lang="en-US" sz="1500" dirty="0">
                          <a:effectLst/>
                        </a:rPr>
                        <a:t>become older (for children) </a:t>
                      </a:r>
                      <a:endParaRPr lang="ru-RU" sz="1500" dirty="0">
                        <a:effectLst/>
                      </a:endParaRPr>
                    </a:p>
                    <a:p>
                      <a:r>
                        <a:rPr lang="en-US" sz="1500" dirty="0">
                          <a:effectLst/>
                        </a:rPr>
                        <a:t>disappoint</a:t>
                      </a:r>
                      <a:endParaRPr lang="ru-RU" sz="1500" dirty="0">
                        <a:effectLst/>
                      </a:endParaRPr>
                    </a:p>
                    <a:p>
                      <a:r>
                        <a:rPr lang="en-US" sz="1500" dirty="0">
                          <a:effectLst/>
                        </a:rPr>
                        <a:t>take care of </a:t>
                      </a:r>
                      <a:endParaRPr lang="ru-RU" sz="1500" dirty="0">
                        <a:effectLst/>
                      </a:endParaRPr>
                    </a:p>
                    <a:p>
                      <a:r>
                        <a:rPr lang="en-US" sz="1500" dirty="0">
                          <a:effectLst/>
                        </a:rPr>
                        <a:t>end a relationship </a:t>
                      </a:r>
                      <a:endParaRPr lang="ru-RU" sz="1500" dirty="0">
                        <a:effectLst/>
                      </a:endParaRPr>
                    </a:p>
                    <a:p>
                      <a:r>
                        <a:rPr lang="en-US" sz="1500" dirty="0">
                          <a:effectLst/>
                        </a:rPr>
                        <a:t>find the total of </a:t>
                      </a:r>
                      <a:endParaRPr lang="ru-RU" sz="1500" dirty="0">
                        <a:effectLst/>
                      </a:endParaRPr>
                    </a:p>
                    <a:p>
                      <a:r>
                        <a:rPr lang="en-US" sz="1500" dirty="0">
                          <a:effectLst/>
                        </a:rPr>
                        <a:t>return (from) </a:t>
                      </a:r>
                      <a:endParaRPr lang="ru-RU" sz="1500" dirty="0">
                        <a:effectLst/>
                      </a:endParaRPr>
                    </a:p>
                    <a:p>
                      <a:r>
                        <a:rPr lang="en-US" sz="1500" dirty="0">
                          <a:effectLst/>
                        </a:rPr>
                        <a:t>give </a:t>
                      </a:r>
                      <a:r>
                        <a:rPr lang="en-US" sz="1500" dirty="0" err="1">
                          <a:effectLst/>
                        </a:rPr>
                        <a:t>sth</a:t>
                      </a:r>
                      <a:r>
                        <a:rPr lang="en-US" sz="1500" dirty="0">
                          <a:effectLst/>
                        </a:rPr>
                        <a:t> free of charge </a:t>
                      </a:r>
                      <a:endParaRPr lang="ru-RU" sz="1500" dirty="0">
                        <a:effectLst/>
                      </a:endParaRPr>
                    </a:p>
                    <a:p>
                      <a:r>
                        <a:rPr lang="en-US" sz="1500" dirty="0">
                          <a:effectLst/>
                        </a:rPr>
                        <a:t>do </a:t>
                      </a:r>
                      <a:r>
                        <a:rPr lang="en-US" sz="1500" dirty="0" err="1">
                          <a:effectLst/>
                        </a:rPr>
                        <a:t>sth</a:t>
                      </a:r>
                      <a:r>
                        <a:rPr lang="en-US" sz="1500" dirty="0">
                          <a:effectLst/>
                        </a:rPr>
                        <a:t> more quickly </a:t>
                      </a:r>
                      <a:endParaRPr lang="ru-RU" sz="1500" dirty="0">
                        <a:effectLst/>
                      </a:endParaRPr>
                    </a:p>
                    <a:p>
                      <a:r>
                        <a:rPr lang="en-US" sz="1500" dirty="0">
                          <a:effectLst/>
                        </a:rPr>
                        <a:t>return money (to sb) </a:t>
                      </a:r>
                      <a:endParaRPr lang="ru-RU" sz="1500" dirty="0">
                        <a:effectLst/>
                      </a:endParaRPr>
                    </a:p>
                    <a:p>
                      <a:r>
                        <a:rPr lang="en-US" sz="1500" dirty="0">
                          <a:effectLst/>
                        </a:rPr>
                        <a:t>save up money (for a specific purpose)</a:t>
                      </a:r>
                      <a:endParaRPr lang="ru-RU" sz="1500" dirty="0">
                        <a:effectLst/>
                      </a:endParaRPr>
                    </a:p>
                    <a:p>
                      <a:r>
                        <a:rPr lang="en-US" sz="1500" dirty="0">
                          <a:effectLst/>
                        </a:rPr>
                        <a:t>return </a:t>
                      </a:r>
                      <a:r>
                        <a:rPr lang="en-US" sz="1500" dirty="0" err="1">
                          <a:effectLst/>
                        </a:rPr>
                        <a:t>sth</a:t>
                      </a:r>
                      <a:r>
                        <a:rPr lang="en-US" sz="1500" dirty="0">
                          <a:effectLst/>
                        </a:rPr>
                        <a:t> to the place it came from </a:t>
                      </a:r>
                      <a:endParaRPr lang="ru-RU" sz="1500" dirty="0">
                        <a:effectLst/>
                      </a:endParaRPr>
                    </a:p>
                    <a:p>
                      <a:r>
                        <a:rPr lang="en-US" sz="1500" dirty="0">
                          <a:effectLst/>
                        </a:rPr>
                        <a:t>remove (from a high place)</a:t>
                      </a:r>
                      <a:endParaRPr lang="ru-RU" sz="1500" dirty="0">
                        <a:effectLst/>
                      </a:endParaRPr>
                    </a:p>
                    <a:p>
                      <a:r>
                        <a:rPr lang="en-US" sz="1500" dirty="0">
                          <a:effectLst/>
                        </a:rPr>
                        <a:t>stop working (for a machine, </a:t>
                      </a:r>
                      <a:r>
                        <a:rPr lang="en-US" sz="1500" dirty="0" err="1">
                          <a:effectLst/>
                        </a:rPr>
                        <a:t>etc</a:t>
                      </a:r>
                      <a:r>
                        <a:rPr lang="en-US" sz="1500" dirty="0">
                          <a:effectLst/>
                        </a:rPr>
                        <a:t>) </a:t>
                      </a:r>
                      <a:endParaRPr lang="ru-RU" sz="1500" dirty="0">
                        <a:effectLst/>
                      </a:endParaRPr>
                    </a:p>
                    <a:p>
                      <a:r>
                        <a:rPr lang="en-US" sz="1500" dirty="0">
                          <a:effectLst/>
                        </a:rPr>
                        <a:t>find </a:t>
                      </a:r>
                      <a:r>
                        <a:rPr lang="en-US" sz="1500" dirty="0" err="1">
                          <a:effectLst/>
                        </a:rPr>
                        <a:t>sth</a:t>
                      </a:r>
                      <a:r>
                        <a:rPr lang="en-US" sz="1500" dirty="0">
                          <a:effectLst/>
                        </a:rPr>
                        <a:t> by chance </a:t>
                      </a:r>
                      <a:endParaRPr lang="ru-RU" sz="1500" dirty="0">
                        <a:effectLst/>
                      </a:endParaRPr>
                    </a:p>
                    <a:p>
                      <a:r>
                        <a:rPr lang="en-US" sz="1500" dirty="0">
                          <a:effectLst/>
                        </a:rPr>
                        <a:t>discover information, </a:t>
                      </a:r>
                      <a:r>
                        <a:rPr lang="en-US" sz="1500" dirty="0" err="1">
                          <a:effectLst/>
                        </a:rPr>
                        <a:t>etc</a:t>
                      </a:r>
                      <a:r>
                        <a:rPr lang="en-US" sz="1500" dirty="0">
                          <a:effectLst/>
                        </a:rPr>
                        <a:t> </a:t>
                      </a:r>
                      <a:endParaRPr lang="ru-RU" sz="1500" dirty="0">
                        <a:effectLst/>
                      </a:endParaRPr>
                    </a:p>
                    <a:p>
                      <a:r>
                        <a:rPr lang="en-US" sz="1500" dirty="0">
                          <a:effectLst/>
                        </a:rPr>
                        <a:t>invent an explanation, excuse, </a:t>
                      </a:r>
                      <a:r>
                        <a:rPr lang="en-US" sz="1500" dirty="0" err="1">
                          <a:effectLst/>
                        </a:rPr>
                        <a:t>etc</a:t>
                      </a:r>
                      <a:r>
                        <a:rPr lang="en-US" sz="1500" dirty="0">
                          <a:effectLst/>
                        </a:rPr>
                        <a:t> </a:t>
                      </a:r>
                      <a:endParaRPr lang="ru-RU" sz="1500" dirty="0">
                        <a:effectLst/>
                      </a:endParaRPr>
                    </a:p>
                    <a:p>
                      <a:r>
                        <a:rPr lang="en-US" sz="1500" dirty="0">
                          <a:effectLst/>
                        </a:rPr>
                        <a:t>break by pulling </a:t>
                      </a:r>
                      <a:endParaRPr lang="ru-RU" sz="1500" dirty="0">
                        <a:effectLst/>
                      </a:endParaRPr>
                    </a:p>
                    <a:p>
                      <a:r>
                        <a:rPr lang="en-US" sz="1500" dirty="0">
                          <a:effectLst/>
                        </a:rPr>
                        <a:t>put </a:t>
                      </a:r>
                      <a:r>
                        <a:rPr lang="en-US" sz="1500" dirty="0" err="1">
                          <a:effectLst/>
                        </a:rPr>
                        <a:t>sth</a:t>
                      </a:r>
                      <a:r>
                        <a:rPr lang="en-US" sz="1500" dirty="0">
                          <a:effectLst/>
                        </a:rPr>
                        <a:t> in a rubbish bin </a:t>
                      </a:r>
                      <a:endParaRPr lang="ru-RU" sz="1500" dirty="0">
                        <a:effectLst/>
                      </a:endParaRPr>
                    </a:p>
                    <a:p>
                      <a:r>
                        <a:rPr lang="en-US" sz="1500" dirty="0">
                          <a:effectLst/>
                        </a:rPr>
                        <a:t>stop a machine working </a:t>
                      </a:r>
                      <a:endParaRPr lang="ru-RU" sz="1500" dirty="0">
                        <a:effectLst/>
                      </a:endParaRPr>
                    </a:p>
                    <a:p>
                      <a:r>
                        <a:rPr lang="en-US" sz="1500" dirty="0">
                          <a:effectLst/>
                        </a:rPr>
                        <a:t>start a machine working</a:t>
                      </a:r>
                      <a:endParaRPr lang="ru-RU" sz="1500" dirty="0">
                        <a:effectLst/>
                        <a:latin typeface="Times New Roman" panose="02020603050405020304" pitchFamily="18" charset="0"/>
                        <a:ea typeface="Times New Roman" panose="02020603050405020304" pitchFamily="18" charset="0"/>
                      </a:endParaRPr>
                    </a:p>
                  </a:txBody>
                  <a:tcPr marL="42980" marR="42980" marT="0" marB="0"/>
                </a:tc>
                <a:extLst>
                  <a:ext uri="{0D108BD9-81ED-4DB2-BD59-A6C34878D82A}">
                    <a16:rowId xmlns:a16="http://schemas.microsoft.com/office/drawing/2014/main" val="580812191"/>
                  </a:ext>
                </a:extLst>
              </a:tr>
            </a:tbl>
          </a:graphicData>
        </a:graphic>
      </p:graphicFrame>
      <p:sp>
        <p:nvSpPr>
          <p:cNvPr id="6" name="Объект 5">
            <a:extLst>
              <a:ext uri="{FF2B5EF4-FFF2-40B4-BE49-F238E27FC236}">
                <a16:creationId xmlns:a16="http://schemas.microsoft.com/office/drawing/2014/main" id="{2685798B-3312-F4E3-BE24-DEC699D1E540}"/>
              </a:ext>
            </a:extLst>
          </p:cNvPr>
          <p:cNvSpPr>
            <a:spLocks noGrp="1"/>
          </p:cNvSpPr>
          <p:nvPr>
            <p:ph sz="half" idx="2"/>
          </p:nvPr>
        </p:nvSpPr>
        <p:spPr>
          <a:xfrm>
            <a:off x="6172200" y="168676"/>
            <a:ext cx="4875211" cy="5622524"/>
          </a:xfrm>
        </p:spPr>
        <p:txBody>
          <a:bodyPr/>
          <a:lstStyle/>
          <a:p>
            <a:r>
              <a:rPr lang="en-US" sz="1800" b="1" dirty="0">
                <a:effectLst/>
                <a:latin typeface="Times New Roman" panose="02020603050405020304" pitchFamily="18" charset="0"/>
                <a:ea typeface="Times New Roman" panose="02020603050405020304" pitchFamily="18" charset="0"/>
              </a:rPr>
              <a:t>A</a:t>
            </a:r>
            <a:r>
              <a:rPr lang="ru-RU" sz="1800" b="1" dirty="0">
                <a:effectLst/>
                <a:latin typeface="Times New Roman" panose="02020603050405020304" pitchFamily="18" charset="0"/>
                <a:ea typeface="Times New Roman" panose="02020603050405020304" pitchFamily="18" charset="0"/>
              </a:rPr>
              <a:t>   Выберите правильный вариант ответа.</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Do you get </a:t>
            </a:r>
            <a:r>
              <a:rPr lang="en-US" sz="1800" b="1" i="1" dirty="0">
                <a:effectLst/>
                <a:latin typeface="Times New Roman" panose="02020603050405020304" pitchFamily="18" charset="0"/>
                <a:ea typeface="Times New Roman" panose="02020603050405020304" pitchFamily="18" charset="0"/>
              </a:rPr>
              <a:t>on / in</a:t>
            </a:r>
            <a:r>
              <a:rPr lang="en-US" sz="1800" dirty="0">
                <a:effectLst/>
                <a:latin typeface="Times New Roman" panose="02020603050405020304" pitchFamily="18" charset="0"/>
                <a:ea typeface="Times New Roman" panose="02020603050405020304" pitchFamily="18" charset="0"/>
              </a:rPr>
              <a:t> well with your sister?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thought I could trust you! You’ve really let me </a:t>
            </a:r>
            <a:r>
              <a:rPr lang="en-US" sz="1800" b="1" i="1" dirty="0">
                <a:effectLst/>
                <a:latin typeface="Times New Roman" panose="02020603050405020304" pitchFamily="18" charset="0"/>
                <a:ea typeface="Times New Roman" panose="02020603050405020304" pitchFamily="18" charset="0"/>
              </a:rPr>
              <a:t>off / down.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As children grow </a:t>
            </a:r>
            <a:r>
              <a:rPr lang="en-US" sz="1800" b="1" i="1" dirty="0">
                <a:effectLst/>
                <a:latin typeface="Times New Roman" panose="02020603050405020304" pitchFamily="18" charset="0"/>
                <a:ea typeface="Times New Roman" panose="02020603050405020304" pitchFamily="18" charset="0"/>
              </a:rPr>
              <a:t>off / up</a:t>
            </a:r>
            <a:r>
              <a:rPr lang="en-US" sz="1800" dirty="0">
                <a:effectLst/>
                <a:latin typeface="Times New Roman" panose="02020603050405020304" pitchFamily="18" charset="0"/>
                <a:ea typeface="Times New Roman" panose="02020603050405020304" pitchFamily="18" charset="0"/>
              </a:rPr>
              <a:t>, they want more independence from their parents.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Dave has fallen </a:t>
            </a:r>
            <a:r>
              <a:rPr lang="en-US" sz="1800" b="1" i="1" dirty="0">
                <a:effectLst/>
                <a:latin typeface="Times New Roman" panose="02020603050405020304" pitchFamily="18" charset="0"/>
                <a:ea typeface="Times New Roman" panose="02020603050405020304" pitchFamily="18" charset="0"/>
              </a:rPr>
              <a:t>off / out</a:t>
            </a:r>
            <a:r>
              <a:rPr lang="en-US" sz="1800" dirty="0">
                <a:effectLst/>
                <a:latin typeface="Times New Roman" panose="02020603050405020304" pitchFamily="18" charset="0"/>
                <a:ea typeface="Times New Roman" panose="02020603050405020304" pitchFamily="18" charset="0"/>
              </a:rPr>
              <a:t> with Jason and they’re not talking to each other at the moment.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Ed was brought </a:t>
            </a:r>
            <a:r>
              <a:rPr lang="en-US" sz="1800" b="1" i="1" dirty="0">
                <a:effectLst/>
                <a:latin typeface="Times New Roman" panose="02020603050405020304" pitchFamily="18" charset="0"/>
                <a:ea typeface="Times New Roman" panose="02020603050405020304" pitchFamily="18" charset="0"/>
              </a:rPr>
              <a:t>in / up</a:t>
            </a:r>
            <a:r>
              <a:rPr lang="en-US" sz="1800" dirty="0">
                <a:effectLst/>
                <a:latin typeface="Times New Roman" panose="02020603050405020304" pitchFamily="18" charset="0"/>
                <a:ea typeface="Times New Roman" panose="02020603050405020304" pitchFamily="18" charset="0"/>
              </a:rPr>
              <a:t> by his aunt because his parents lived abroad.</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used to go </a:t>
            </a:r>
            <a:r>
              <a:rPr lang="en-US" sz="1800" b="1" i="1" dirty="0">
                <a:effectLst/>
                <a:latin typeface="Times New Roman" panose="02020603050405020304" pitchFamily="18" charset="0"/>
                <a:ea typeface="Times New Roman" panose="02020603050405020304" pitchFamily="18" charset="0"/>
              </a:rPr>
              <a:t>out / by</a:t>
            </a:r>
            <a:r>
              <a:rPr lang="en-US" sz="1800" dirty="0">
                <a:effectLst/>
                <a:latin typeface="Times New Roman" panose="02020603050405020304" pitchFamily="18" charset="0"/>
                <a:ea typeface="Times New Roman" panose="02020603050405020304" pitchFamily="18" charset="0"/>
              </a:rPr>
              <a:t> with Tony but we split </a:t>
            </a:r>
            <a:r>
              <a:rPr lang="en-US" sz="1800" b="1" i="1" dirty="0">
                <a:effectLst/>
                <a:latin typeface="Times New Roman" panose="02020603050405020304" pitchFamily="18" charset="0"/>
                <a:ea typeface="Times New Roman" panose="02020603050405020304" pitchFamily="18" charset="0"/>
              </a:rPr>
              <a:t>off / up </a:t>
            </a:r>
            <a:r>
              <a:rPr lang="en-US" sz="1800" dirty="0">
                <a:effectLst/>
                <a:latin typeface="Times New Roman" panose="02020603050405020304" pitchFamily="18" charset="0"/>
                <a:ea typeface="Times New Roman" panose="02020603050405020304" pitchFamily="18" charset="0"/>
              </a:rPr>
              <a:t>about a year ago. </a:t>
            </a:r>
            <a:endParaRPr lang="ru-RU"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en-US" sz="1800" dirty="0">
                <a:effectLst/>
                <a:latin typeface="Times New Roman" panose="02020603050405020304" pitchFamily="18" charset="0"/>
                <a:ea typeface="Times New Roman" panose="02020603050405020304" pitchFamily="18" charset="0"/>
              </a:rPr>
              <a:t>I hate looking </a:t>
            </a:r>
            <a:r>
              <a:rPr lang="en-US" sz="1800" b="1" i="1" dirty="0">
                <a:effectLst/>
                <a:latin typeface="Times New Roman" panose="02020603050405020304" pitchFamily="18" charset="0"/>
                <a:ea typeface="Times New Roman" panose="02020603050405020304" pitchFamily="18" charset="0"/>
              </a:rPr>
              <a:t>after / over</a:t>
            </a:r>
            <a:r>
              <a:rPr lang="en-US" sz="1800" dirty="0">
                <a:effectLst/>
                <a:latin typeface="Times New Roman" panose="02020603050405020304" pitchFamily="18" charset="0"/>
                <a:ea typeface="Times New Roman" panose="02020603050405020304" pitchFamily="18" charset="0"/>
              </a:rPr>
              <a:t> my baby brother.</a:t>
            </a:r>
            <a:endParaRPr lang="ru-RU" sz="1800" dirty="0">
              <a:effectLst/>
              <a:latin typeface="Times New Roman" panose="02020603050405020304" pitchFamily="18" charset="0"/>
              <a:ea typeface="Times New Roman" panose="02020603050405020304" pitchFamily="18" charset="0"/>
            </a:endParaRPr>
          </a:p>
        </p:txBody>
      </p:sp>
      <p:sp>
        <p:nvSpPr>
          <p:cNvPr id="8" name="Звезда: 5 точек 7">
            <a:extLst>
              <a:ext uri="{FF2B5EF4-FFF2-40B4-BE49-F238E27FC236}">
                <a16:creationId xmlns:a16="http://schemas.microsoft.com/office/drawing/2014/main" id="{20A9B28E-A767-FD92-5BA0-690AF42B413B}"/>
              </a:ext>
            </a:extLst>
          </p:cNvPr>
          <p:cNvSpPr/>
          <p:nvPr/>
        </p:nvSpPr>
        <p:spPr>
          <a:xfrm>
            <a:off x="7776839" y="772357"/>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Звезда: 5 точек 8">
            <a:extLst>
              <a:ext uri="{FF2B5EF4-FFF2-40B4-BE49-F238E27FC236}">
                <a16:creationId xmlns:a16="http://schemas.microsoft.com/office/drawing/2014/main" id="{502B095A-E1D4-751E-75D8-7F03FA3682CE}"/>
              </a:ext>
            </a:extLst>
          </p:cNvPr>
          <p:cNvSpPr/>
          <p:nvPr/>
        </p:nvSpPr>
        <p:spPr>
          <a:xfrm flipH="1">
            <a:off x="7974958" y="1482571"/>
            <a:ext cx="174743" cy="14204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Звезда: 5 точек 9">
            <a:extLst>
              <a:ext uri="{FF2B5EF4-FFF2-40B4-BE49-F238E27FC236}">
                <a16:creationId xmlns:a16="http://schemas.microsoft.com/office/drawing/2014/main" id="{4DFD685E-82ED-1C91-A9E3-1C0983D7F60A}"/>
              </a:ext>
            </a:extLst>
          </p:cNvPr>
          <p:cNvSpPr/>
          <p:nvPr/>
        </p:nvSpPr>
        <p:spPr>
          <a:xfrm>
            <a:off x="8719352" y="1892423"/>
            <a:ext cx="174743" cy="14204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Звезда: 5 точек 10">
            <a:extLst>
              <a:ext uri="{FF2B5EF4-FFF2-40B4-BE49-F238E27FC236}">
                <a16:creationId xmlns:a16="http://schemas.microsoft.com/office/drawing/2014/main" id="{BAD7B1A5-1750-F398-8F3E-C8161F831C43}"/>
              </a:ext>
            </a:extLst>
          </p:cNvPr>
          <p:cNvSpPr/>
          <p:nvPr/>
        </p:nvSpPr>
        <p:spPr>
          <a:xfrm>
            <a:off x="8586261" y="2744680"/>
            <a:ext cx="220462" cy="142043"/>
          </a:xfrm>
          <a:prstGeom prst="star5">
            <a:avLst>
              <a:gd name="adj" fmla="val 0"/>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Звезда: 5 точек 11">
            <a:extLst>
              <a:ext uri="{FF2B5EF4-FFF2-40B4-BE49-F238E27FC236}">
                <a16:creationId xmlns:a16="http://schemas.microsoft.com/office/drawing/2014/main" id="{966C291E-420A-1488-6C2A-BA063FB3EFBA}"/>
              </a:ext>
            </a:extLst>
          </p:cNvPr>
          <p:cNvSpPr/>
          <p:nvPr/>
        </p:nvSpPr>
        <p:spPr>
          <a:xfrm>
            <a:off x="8586261" y="3555506"/>
            <a:ext cx="220462" cy="238218"/>
          </a:xfrm>
          <a:prstGeom prst="star5">
            <a:avLst>
              <a:gd name="adj" fmla="val 0"/>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Звезда: 5 точек 12">
            <a:extLst>
              <a:ext uri="{FF2B5EF4-FFF2-40B4-BE49-F238E27FC236}">
                <a16:creationId xmlns:a16="http://schemas.microsoft.com/office/drawing/2014/main" id="{BF3D9087-BB04-36D9-97AC-2C676DEA37D3}"/>
              </a:ext>
            </a:extLst>
          </p:cNvPr>
          <p:cNvSpPr/>
          <p:nvPr/>
        </p:nvSpPr>
        <p:spPr>
          <a:xfrm>
            <a:off x="7776839" y="4369293"/>
            <a:ext cx="220462" cy="14204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Звезда: 5 точек 14">
            <a:extLst>
              <a:ext uri="{FF2B5EF4-FFF2-40B4-BE49-F238E27FC236}">
                <a16:creationId xmlns:a16="http://schemas.microsoft.com/office/drawing/2014/main" id="{34531829-D055-0549-2AAF-C9488EA71E59}"/>
              </a:ext>
            </a:extLst>
          </p:cNvPr>
          <p:cNvSpPr/>
          <p:nvPr/>
        </p:nvSpPr>
        <p:spPr>
          <a:xfrm>
            <a:off x="8039470" y="5233386"/>
            <a:ext cx="220462" cy="14204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0901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CABB563-B703-FF55-A54F-E7E51C3C69C3}"/>
              </a:ext>
            </a:extLst>
          </p:cNvPr>
          <p:cNvSpPr>
            <a:spLocks noGrp="1"/>
          </p:cNvSpPr>
          <p:nvPr>
            <p:ph type="title"/>
          </p:nvPr>
        </p:nvSpPr>
        <p:spPr>
          <a:xfrm>
            <a:off x="1141413" y="618518"/>
            <a:ext cx="9905998" cy="448282"/>
          </a:xfrm>
        </p:spPr>
        <p:txBody>
          <a:bodyPr>
            <a:normAutofit fontScale="90000"/>
          </a:bodyPr>
          <a:lstStyle/>
          <a:p>
            <a:r>
              <a:rPr lang="en-US" sz="1800" dirty="0">
                <a:effectLst/>
                <a:latin typeface="Times New Roman" panose="02020603050405020304" pitchFamily="18" charset="0"/>
                <a:ea typeface="Times New Roman" panose="02020603050405020304" pitchFamily="18" charset="0"/>
              </a:rPr>
              <a:t> </a:t>
            </a:r>
            <a:br>
              <a:rPr lang="ru-RU" sz="1800" dirty="0">
                <a:effectLst/>
                <a:latin typeface="Times New Roman" panose="02020603050405020304" pitchFamily="18" charset="0"/>
                <a:ea typeface="Times New Roman" panose="02020603050405020304" pitchFamily="18" charset="0"/>
              </a:rPr>
            </a:br>
            <a:r>
              <a:rPr lang="en-US" sz="1800" b="1" dirty="0">
                <a:effectLst/>
                <a:latin typeface="Times New Roman" panose="02020603050405020304" pitchFamily="18" charset="0"/>
                <a:ea typeface="Times New Roman" panose="02020603050405020304" pitchFamily="18" charset="0"/>
              </a:rPr>
              <a:t>B</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Advice for parents of teenagers</a:t>
            </a:r>
            <a:br>
              <a:rPr lang="ru-RU" sz="1800" dirty="0">
                <a:effectLst/>
                <a:latin typeface="Times New Roman" panose="02020603050405020304" pitchFamily="18" charset="0"/>
                <a:ea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9C9F69A2-E33A-83D4-FF3D-89753BAA0B5E}"/>
              </a:ext>
            </a:extLst>
          </p:cNvPr>
          <p:cNvSpPr>
            <a:spLocks noGrp="1"/>
          </p:cNvSpPr>
          <p:nvPr>
            <p:ph sz="half" idx="1"/>
          </p:nvPr>
        </p:nvSpPr>
        <p:spPr>
          <a:xfrm>
            <a:off x="1141410" y="1066800"/>
            <a:ext cx="4878389" cy="4724400"/>
          </a:xfrm>
        </p:spPr>
        <p:txBody>
          <a:bodyPr>
            <a:normAutofit fontScale="85000" lnSpcReduction="10000"/>
          </a:bodyPr>
          <a:lstStyle/>
          <a:p>
            <a:r>
              <a:rPr lang="en-US" sz="1800" dirty="0">
                <a:effectLst/>
                <a:latin typeface="Times New Roman" panose="02020603050405020304" pitchFamily="18" charset="0"/>
                <a:ea typeface="Times New Roman" panose="02020603050405020304" pitchFamily="18" charset="0"/>
              </a:rPr>
              <a:t>You’ve always </a:t>
            </a:r>
            <a:r>
              <a:rPr lang="en-US" sz="1800" b="1" dirty="0">
                <a:effectLst/>
                <a:latin typeface="Times New Roman" panose="02020603050405020304" pitchFamily="18" charset="0"/>
                <a:ea typeface="Times New Roman" panose="02020603050405020304" pitchFamily="18" charset="0"/>
              </a:rPr>
              <a:t>1)</a:t>
            </a:r>
            <a:r>
              <a:rPr lang="en-US" sz="1800" dirty="0">
                <a:effectLst/>
                <a:latin typeface="Times New Roman" panose="02020603050405020304" pitchFamily="18" charset="0"/>
                <a:ea typeface="Times New Roman" panose="02020603050405020304" pitchFamily="18" charset="0"/>
              </a:rPr>
              <a:t> __________ up your children to come to you when they’re in trouble. You feel it’s your job to </a:t>
            </a:r>
            <a:r>
              <a:rPr lang="en-US" sz="1800" b="1" dirty="0">
                <a:effectLst/>
                <a:latin typeface="Times New Roman" panose="02020603050405020304" pitchFamily="18" charset="0"/>
                <a:ea typeface="Times New Roman" panose="02020603050405020304" pitchFamily="18" charset="0"/>
              </a:rPr>
              <a:t>2)</a:t>
            </a:r>
            <a:r>
              <a:rPr lang="en-US" sz="1800" dirty="0">
                <a:effectLst/>
                <a:latin typeface="Times New Roman" panose="02020603050405020304" pitchFamily="18" charset="0"/>
                <a:ea typeface="Times New Roman" panose="02020603050405020304" pitchFamily="18" charset="0"/>
              </a:rPr>
              <a:t> __________ after them when they’re having problems. But now, as your children are </a:t>
            </a:r>
            <a:r>
              <a:rPr lang="en-US" sz="1800" b="1" dirty="0">
                <a:effectLst/>
                <a:latin typeface="Times New Roman" panose="02020603050405020304" pitchFamily="18" charset="0"/>
                <a:ea typeface="Times New Roman" panose="02020603050405020304" pitchFamily="18" charset="0"/>
              </a:rPr>
              <a:t>3)</a:t>
            </a:r>
            <a:r>
              <a:rPr lang="en-US" sz="1800" dirty="0">
                <a:effectLst/>
                <a:latin typeface="Times New Roman" panose="02020603050405020304" pitchFamily="18" charset="0"/>
                <a:ea typeface="Times New Roman" panose="02020603050405020304" pitchFamily="18" charset="0"/>
              </a:rPr>
              <a:t> ___________ up, they often don’t want to share their problems with you. That’s perfectly normal, so don’t worry! Of course, you want to </a:t>
            </a:r>
            <a:r>
              <a:rPr lang="en-US" sz="1800" b="1" dirty="0">
                <a:effectLst/>
                <a:latin typeface="Times New Roman" panose="02020603050405020304" pitchFamily="18" charset="0"/>
                <a:ea typeface="Times New Roman" panose="02020603050405020304" pitchFamily="18" charset="0"/>
              </a:rPr>
              <a:t>4)</a:t>
            </a:r>
            <a:r>
              <a:rPr lang="en-US" sz="1800" dirty="0">
                <a:effectLst/>
                <a:latin typeface="Times New Roman" panose="02020603050405020304" pitchFamily="18" charset="0"/>
                <a:ea typeface="Times New Roman" panose="02020603050405020304" pitchFamily="18" charset="0"/>
              </a:rPr>
              <a:t> ___________ on well with your children, but that means you have to give them some freedom. </a:t>
            </a:r>
            <a:endParaRPr lang="ru-RU"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Maybe they’ve </a:t>
            </a:r>
            <a:r>
              <a:rPr lang="en-US" sz="1800" b="1" dirty="0">
                <a:effectLst/>
                <a:latin typeface="Times New Roman" panose="02020603050405020304" pitchFamily="18" charset="0"/>
                <a:ea typeface="Times New Roman" panose="02020603050405020304" pitchFamily="18" charset="0"/>
              </a:rPr>
              <a:t>5)</a:t>
            </a:r>
            <a:r>
              <a:rPr lang="en-US" sz="1800" dirty="0">
                <a:effectLst/>
                <a:latin typeface="Times New Roman" panose="02020603050405020304" pitchFamily="18" charset="0"/>
                <a:ea typeface="Times New Roman" panose="02020603050405020304" pitchFamily="18" charset="0"/>
              </a:rPr>
              <a:t> ____________ out with their best friend and feel upset and angry. Maybe they’ve just </a:t>
            </a:r>
            <a:r>
              <a:rPr lang="en-US" sz="1800" b="1" dirty="0">
                <a:effectLst/>
                <a:latin typeface="Times New Roman" panose="02020603050405020304" pitchFamily="18" charset="0"/>
                <a:ea typeface="Times New Roman" panose="02020603050405020304" pitchFamily="18" charset="0"/>
              </a:rPr>
              <a:t>6)</a:t>
            </a:r>
            <a:r>
              <a:rPr lang="en-US" sz="1800" dirty="0">
                <a:effectLst/>
                <a:latin typeface="Times New Roman" panose="02020603050405020304" pitchFamily="18" charset="0"/>
                <a:ea typeface="Times New Roman" panose="02020603050405020304" pitchFamily="18" charset="0"/>
              </a:rPr>
              <a:t>___________ up with the boyfriend or girlfriend they’ve been </a:t>
            </a:r>
            <a:r>
              <a:rPr lang="en-US" sz="1800" b="1" dirty="0">
                <a:effectLst/>
                <a:latin typeface="Times New Roman" panose="02020603050405020304" pitchFamily="18" charset="0"/>
                <a:ea typeface="Times New Roman" panose="02020603050405020304" pitchFamily="18" charset="0"/>
              </a:rPr>
              <a:t>7)</a:t>
            </a:r>
            <a:r>
              <a:rPr lang="en-US" sz="1800" dirty="0">
                <a:effectLst/>
                <a:latin typeface="Times New Roman" panose="02020603050405020304" pitchFamily="18" charset="0"/>
                <a:ea typeface="Times New Roman" panose="02020603050405020304" pitchFamily="18" charset="0"/>
              </a:rPr>
              <a:t> ___________ out with. Maybe they’ve been </a:t>
            </a:r>
            <a:r>
              <a:rPr lang="en-US" sz="1800" b="1" dirty="0">
                <a:effectLst/>
                <a:latin typeface="Times New Roman" panose="02020603050405020304" pitchFamily="18" charset="0"/>
                <a:ea typeface="Times New Roman" panose="02020603050405020304" pitchFamily="18" charset="0"/>
              </a:rPr>
              <a:t>8)</a:t>
            </a:r>
            <a:r>
              <a:rPr lang="en-US" sz="1800" dirty="0">
                <a:effectLst/>
                <a:latin typeface="Times New Roman" panose="02020603050405020304" pitchFamily="18" charset="0"/>
                <a:ea typeface="Times New Roman" panose="02020603050405020304" pitchFamily="18" charset="0"/>
              </a:rPr>
              <a:t> ___________ down by a friend who they trusted. Teenagers go through all these problems. If they want to talk to you about it, then that’s fine. But if they don’t, don’t force them. They’ll come to you when they’re ready.</a:t>
            </a:r>
            <a:endParaRPr lang="ru-RU" sz="1800" dirty="0">
              <a:effectLst/>
              <a:latin typeface="Times New Roman" panose="02020603050405020304" pitchFamily="18" charset="0"/>
              <a:ea typeface="Times New Roman" panose="02020603050405020304" pitchFamily="18" charset="0"/>
            </a:endParaRPr>
          </a:p>
          <a:p>
            <a:endParaRPr lang="ru-RU" dirty="0"/>
          </a:p>
        </p:txBody>
      </p:sp>
      <p:sp>
        <p:nvSpPr>
          <p:cNvPr id="4" name="Объект 3">
            <a:extLst>
              <a:ext uri="{FF2B5EF4-FFF2-40B4-BE49-F238E27FC236}">
                <a16:creationId xmlns:a16="http://schemas.microsoft.com/office/drawing/2014/main" id="{20E1C38D-928C-9C49-55D0-6AE876DB88A2}"/>
              </a:ext>
            </a:extLst>
          </p:cNvPr>
          <p:cNvSpPr>
            <a:spLocks noGrp="1"/>
          </p:cNvSpPr>
          <p:nvPr>
            <p:ph sz="half" idx="2"/>
          </p:nvPr>
        </p:nvSpPr>
        <p:spPr>
          <a:xfrm>
            <a:off x="6172200" y="1066800"/>
            <a:ext cx="4875211" cy="4724400"/>
          </a:xfrm>
        </p:spPr>
        <p:txBody>
          <a:bodyPr>
            <a:normAutofit fontScale="85000" lnSpcReduction="10000"/>
          </a:bodyPr>
          <a:lstStyle/>
          <a:p>
            <a:r>
              <a:rPr lang="en-US" sz="1800" dirty="0">
                <a:effectLst/>
                <a:latin typeface="Times New Roman" panose="02020603050405020304" pitchFamily="18" charset="0"/>
                <a:ea typeface="Times New Roman" panose="02020603050405020304" pitchFamily="18" charset="0"/>
              </a:rPr>
              <a:t>1 brought</a:t>
            </a:r>
          </a:p>
          <a:p>
            <a:r>
              <a:rPr lang="en-US" dirty="0"/>
              <a:t>2 took</a:t>
            </a:r>
          </a:p>
          <a:p>
            <a:r>
              <a:rPr lang="en-US" dirty="0"/>
              <a:t>3 growing</a:t>
            </a:r>
          </a:p>
          <a:p>
            <a:r>
              <a:rPr lang="en-US" dirty="0"/>
              <a:t>4 get    </a:t>
            </a:r>
          </a:p>
          <a:p>
            <a:r>
              <a:rPr lang="en-US" dirty="0"/>
              <a:t>5 fallen  </a:t>
            </a:r>
          </a:p>
          <a:p>
            <a:r>
              <a:rPr lang="en-US" dirty="0"/>
              <a:t>6 split  </a:t>
            </a:r>
          </a:p>
          <a:p>
            <a:r>
              <a:rPr lang="en-US" dirty="0"/>
              <a:t>7 going </a:t>
            </a:r>
          </a:p>
          <a:p>
            <a:r>
              <a:rPr lang="en-US" dirty="0"/>
              <a:t>8 let</a:t>
            </a:r>
          </a:p>
        </p:txBody>
      </p:sp>
    </p:spTree>
    <p:extLst>
      <p:ext uri="{BB962C8B-B14F-4D97-AF65-F5344CB8AC3E}">
        <p14:creationId xmlns:p14="http://schemas.microsoft.com/office/powerpoint/2010/main" val="264767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нтур">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Контур</Template>
  <TotalTime>121</TotalTime>
  <Words>5124</Words>
  <Application>Microsoft Office PowerPoint</Application>
  <PresentationFormat>Широкоэкранный</PresentationFormat>
  <Paragraphs>632</Paragraphs>
  <Slides>26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26</vt:i4>
      </vt:variant>
    </vt:vector>
  </HeadingPairs>
  <TitlesOfParts>
    <vt:vector size="31" baseType="lpstr">
      <vt:lpstr>Arial</vt:lpstr>
      <vt:lpstr>Lora</vt:lpstr>
      <vt:lpstr>Times New Roman</vt:lpstr>
      <vt:lpstr>Tw Cen MT</vt:lpstr>
      <vt:lpstr>Контур</vt:lpstr>
      <vt:lpstr>PHRASAL VERBS</vt:lpstr>
      <vt:lpstr>Презентация PowerPoint</vt:lpstr>
      <vt:lpstr>Презентация PowerPoint</vt:lpstr>
      <vt:lpstr>B   Заполните пропуски, используя данные глаголы в соответствующей форме. Один глагол может использоваться дважды. Carry eat give join send take turn </vt:lpstr>
      <vt:lpstr>С   Впишите по одному слову в каждый пропуск.  </vt:lpstr>
      <vt:lpstr>Презентация PowerPoint</vt:lpstr>
      <vt:lpstr>Keys.</vt:lpstr>
      <vt:lpstr>Презентация PowerPoint</vt:lpstr>
      <vt:lpstr>  B   Advice for parents of teenagers </vt:lpstr>
      <vt:lpstr>Дополните каждое второе предложение таким образом, чтобы по смыслу совпадало с первым. Используйте от двух до пяти слов, включая выделенное слово.</vt:lpstr>
      <vt:lpstr>C   Впишите пропущенное слово.  Could you look ___________ our rabbit when we are on holiday?  Tim was Sandy’s boyfriend but they split ___________ last month.  Kim and Kathy have fallen ___________ with each other, so Kim isn’t going to invite Kathy to her party.  Phil was brought ____________ by his uncle and aunt.  Is Gareth really going __________ with Liz?   D   Выберите правильный вариант ответа. Let me just add _________ what I’m buying to see if I’ve got enough money. A   on                   B   up                   C   over                    D   in  I’m saving all my pocket money ________ to buy a new Play Station.  A   out                 B   down              C   up                      D   away  The old man took the book _______ from the shelf and looked at the price.  A   up                  B   down              C   out                      D   back  I couldn’t sell my old magazines, so I gave them ___________.  A   over              B   off                   C   up                       D   away  Why don’t you take the sweater __________ to the shop you got it from.  A    down          B    in                    C    back                  D   up  We need to hurry ________ or the shops will be closed.  A    on              B     to                    C    towards            D   up   E   Выберите правильный вариант ответа. I ____________ across the book about the moon in the library. It’s really interesting!                          A   went                 B   found                 C   came __________D   looked  Jenny pulled ___________ the handle so we can’t open the cupboard now.          A   off                  B   away                   C   in                      D   over  I’d like to find ______ more about being a computer programmer.         A   across             B   up                     C   off                    D    out  Our car has broken ___________ again.         A   off                  B   down                 C   off                   D   in  Dean was late for physics so he _________ a story about being attacked by a cat.        A   took               B   wrote                  C   created           D   made  ___________ the TV off. This show is boring.  A   Put                B   Set                      C   Turn               D   Make  I’m going to throw these old shoes _________. I never wear them anymore.          A   off                B   away                   C   down              D   back  I turned _________ the tap but no water came out.         A   over              B   up                      C   round              D   on </vt:lpstr>
      <vt:lpstr>Презентация PowerPoint</vt:lpstr>
      <vt:lpstr>Презентация PowerPoint</vt:lpstr>
      <vt:lpstr>Соедините части предложения. </vt:lpstr>
      <vt:lpstr>Дополните каждое второе предложение таким образом, чтобы по смыслу совпадало с первым. Используйте от двух до пяти слов, включая выделенное слово.  </vt:lpstr>
      <vt:lpstr>Презентация PowerPoint</vt:lpstr>
      <vt:lpstr>Презентация PowerPoint</vt:lpstr>
      <vt:lpstr>Презентация PowerPoint</vt:lpstr>
      <vt:lpstr>B  Впишите пропущенное слово.  </vt:lpstr>
      <vt:lpstr>Дополните каждое второе предложение таким образом, чтобы по смыслу совпадало с первым. Используйте не более двух слов.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PHRASAL VERBS</dc:title>
  <dc:creator>ВЕРА ТРИБУНСКАЯ</dc:creator>
  <cp:lastModifiedBy>ВЕРА ТРИБУНСКАЯ</cp:lastModifiedBy>
  <cp:revision>15</cp:revision>
  <dcterms:created xsi:type="dcterms:W3CDTF">2022-05-10T10:09:40Z</dcterms:created>
  <dcterms:modified xsi:type="dcterms:W3CDTF">2022-05-16T05:25:19Z</dcterms:modified>
</cp:coreProperties>
</file>