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3" r:id="rId4"/>
    <p:sldId id="274" r:id="rId5"/>
    <p:sldId id="275" r:id="rId6"/>
    <p:sldId id="258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  <p:sldId id="259" r:id="rId16"/>
    <p:sldId id="261" r:id="rId17"/>
    <p:sldId id="272" r:id="rId18"/>
    <p:sldId id="271" r:id="rId19"/>
    <p:sldId id="270" r:id="rId20"/>
    <p:sldId id="26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3AB8B1-E582-4BE5-8ED9-7457DC9740E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DC1380-5C82-4ADB-B8F9-AD69B5B0531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Композиция в архитектуре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752600"/>
          </a:xfrm>
        </p:spPr>
        <p:txBody>
          <a:bodyPr/>
          <a:lstStyle/>
          <a:p>
            <a:r>
              <a:rPr lang="ru-RU" dirty="0" smtClean="0"/>
              <a:t>Виды архитектурной композиции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510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ocuments\Учеба в универе\Инженерные изыскания\img_8353_mi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3118223" cy="415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\Documents\Учеба в универе\Инженерные изыскания\arhitektura_v_stile_klassiciz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65104"/>
            <a:ext cx="5317813" cy="247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5436096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 smtClean="0"/>
              <a:t>Присуща </a:t>
            </a:r>
            <a:r>
              <a:rPr lang="ru-RU" sz="2000" dirty="0"/>
              <a:t>большинству зданий цирков, крытых рынков, крытых спортивных сооружений или выставочных павильонов. Размещение объектов объемной композиции в застройке должно обеспечивать возможность всестороннего обзора и в свою очередь требует согласование форм всех фасадов. Визуальному выявлению объемной формы способствует применение вертикальных членений фасадов благодаря их ритмичным сокращениям в </a:t>
            </a:r>
            <a:r>
              <a:rPr lang="ru-RU" sz="2000" dirty="0" smtClean="0"/>
              <a:t>перспективе.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3638" y="4619269"/>
            <a:ext cx="374441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Объемная </a:t>
            </a:r>
            <a:r>
              <a:rPr lang="ru-RU" sz="2000" dirty="0"/>
              <a:t>композиция всегда взаимодействует с окружающей средой. Среда может увеличивать или уменьшать выразительность одной и той же композиции</a:t>
            </a:r>
            <a:r>
              <a:rPr lang="ru-RU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1471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Высотная композиция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5965304"/>
            <a:ext cx="8229600" cy="892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ru-RU" sz="2000" dirty="0"/>
              <a:t>Высотная композиция отличается преобладанием размера высоты сооружения над его размерами в плане.</a:t>
            </a:r>
          </a:p>
        </p:txBody>
      </p:sp>
      <p:pic>
        <p:nvPicPr>
          <p:cNvPr id="10242" name="Picture 2" descr="C:\Users\1\Documents\Учеба в универе\Инженерные изыскания\224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050" y="1124744"/>
            <a:ext cx="6383864" cy="477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843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57961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Высотные композиции присущи древним культовым и оборонительным зданиям и сооружениям (храмы, колокольни, минареты, крепостные башни) и современным высотным офисам, гостиницам, а также инженерным сооружениям — телевизионным, водонапорным, радиобашням. В высотных сооружениях композиционно выявляется ведущая роль вертикальной координаты с помощью соответствующей системы членений и их пропорциональной согласованности.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4462641"/>
            <a:ext cx="5580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архитектуре прошедших веков ведущим приемом гармонизации высотного объема служило его членение на ярусы, массивность которых убывала по высоте, а высоты ярусов пропорционально согласовывались с учетом перспективных искажений их действительных размеров при восприятии композиции с основных точек зрения. В современной архитектуре </a:t>
            </a:r>
            <a:r>
              <a:rPr lang="ru-RU" dirty="0" err="1"/>
              <a:t>поярусное</a:t>
            </a:r>
            <a:r>
              <a:rPr lang="ru-RU" dirty="0"/>
              <a:t> членение применяется сравнительно редко. </a:t>
            </a:r>
          </a:p>
        </p:txBody>
      </p:sp>
      <p:pic>
        <p:nvPicPr>
          <p:cNvPr id="11266" name="Picture 2" descr="C:\Users\1\Documents\Учеба в универе\Инженерные изыскания\cont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0"/>
            <a:ext cx="3344780" cy="446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1\Documents\Учеба в универе\Инженерные изыскания\250px-Sint-Jozefkathedraa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20" y="2656569"/>
            <a:ext cx="3154359" cy="420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457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Глубинно-пространственная композиция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1560" y="5965304"/>
            <a:ext cx="8229600" cy="89269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ru-RU" dirty="0"/>
              <a:t>В основе художественного облика этой композиции - расстановка объемов в пространстве, где пространство преобладает над элементами, а зритель воспринимает этот облик целиком.</a:t>
            </a:r>
          </a:p>
        </p:txBody>
      </p:sp>
      <p:pic>
        <p:nvPicPr>
          <p:cNvPr id="8194" name="Picture 2" descr="C:\Users\1\Documents\Учеба в универе\Инженерные изыскания\kcap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02628"/>
            <a:ext cx="8229600" cy="413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025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6632"/>
            <a:ext cx="5871053" cy="3594593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dirty="0"/>
              <a:t>Глубинная или глубинно-пространственная композиция отличается развитием преимущественно по глубинной </a:t>
            </a:r>
            <a:r>
              <a:rPr lang="ru-RU" dirty="0" smtClean="0"/>
              <a:t>координате. Ее </a:t>
            </a:r>
            <a:r>
              <a:rPr lang="ru-RU" dirty="0"/>
              <a:t>применяют в целях организации продольно-осевых пространств в градостроительстве или интерьеров анфиладного типа. В градостроительстве характерно ее применение для обеспечения архитектурного единства относительно узких продольно-осевых уличных пространств, ориентированных на расположенный в глубине этого пространства главный объект. Для усиления единства композиции фасады зданий обстраивающих улицу проектируют одинаковыми.</a:t>
            </a:r>
          </a:p>
        </p:txBody>
      </p:sp>
      <p:pic>
        <p:nvPicPr>
          <p:cNvPr id="9218" name="Picture 2" descr="C:\Users\1\Documents\Учеба в универе\Инженерные изыскания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996" y="6946"/>
            <a:ext cx="3415005" cy="255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1\Documents\Учеба в универе\Инженерные изыскания\DSC_0298Medium_zps587c49b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07946"/>
            <a:ext cx="4860031" cy="334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86551" y="3356992"/>
            <a:ext cx="4176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Такое композиционное построение может относиться как к одному, так и к группе </a:t>
            </a:r>
            <a:r>
              <a:rPr lang="ru-RU" sz="2000" dirty="0" smtClean="0"/>
              <a:t>зданий. Существует </a:t>
            </a:r>
            <a:r>
              <a:rPr lang="ru-RU" sz="2000" dirty="0"/>
              <a:t>два основных вида глубинного </a:t>
            </a:r>
            <a:r>
              <a:rPr lang="ru-RU" sz="2000" dirty="0" smtClean="0"/>
              <a:t>пространства</a:t>
            </a:r>
            <a:r>
              <a:rPr lang="ru-RU" sz="2000" dirty="0"/>
              <a:t>: </a:t>
            </a:r>
            <a:r>
              <a:rPr lang="ru-RU" sz="2000" dirty="0" smtClean="0"/>
              <a:t>внутреннее(интерьер) </a:t>
            </a:r>
            <a:r>
              <a:rPr lang="ru-RU" sz="2000" dirty="0"/>
              <a:t>и </a:t>
            </a:r>
            <a:r>
              <a:rPr lang="ru-RU" sz="2000" dirty="0" smtClean="0"/>
              <a:t>внешнее(архитектура ансамблей). В </a:t>
            </a:r>
            <a:r>
              <a:rPr lang="ru-RU" sz="2000" dirty="0"/>
              <a:t>развитую глубинно-пространственную композицию фронтальная и объемная композиции входят в </a:t>
            </a:r>
            <a:r>
              <a:rPr lang="ru-RU" sz="2000" dirty="0" smtClean="0"/>
              <a:t>качестве составных </a:t>
            </a:r>
            <a:r>
              <a:rPr lang="ru-RU" sz="2000" dirty="0"/>
              <a:t>частей. </a:t>
            </a:r>
          </a:p>
        </p:txBody>
      </p:sp>
    </p:spTree>
    <p:extLst>
      <p:ext uri="{BB962C8B-B14F-4D97-AF65-F5344CB8AC3E}">
        <p14:creationId xmlns:p14="http://schemas.microsoft.com/office/powerpoint/2010/main" val="1124209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Ансамбль в архитектуре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09160"/>
          </a:xfrm>
        </p:spPr>
        <p:txBody>
          <a:bodyPr>
            <a:normAutofit fontScale="55000" lnSpcReduction="20000"/>
          </a:bodyPr>
          <a:lstStyle/>
          <a:p>
            <a:pPr marL="137160" indent="0">
              <a:buNone/>
            </a:pPr>
            <a:r>
              <a:rPr lang="ru-RU" b="1" dirty="0"/>
              <a:t>Ансамбль в архитектуре </a:t>
            </a:r>
            <a:r>
              <a:rPr lang="ru-RU" dirty="0"/>
              <a:t>- совокупность зданий и прилегающей среды, приведенная к единству и получившая определенный художественный облик. Ансамбли бывают городские, загородные и парковые. </a:t>
            </a:r>
            <a:r>
              <a:rPr lang="ru-RU" b="1" dirty="0"/>
              <a:t>Пространственную композицию ансамблей </a:t>
            </a:r>
            <a:r>
              <a:rPr lang="ru-RU" dirty="0"/>
              <a:t>делят на несколько типов: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- глубинно-пространственная перспектива</a:t>
            </a:r>
            <a:r>
              <a:rPr lang="ru-RU" dirty="0"/>
              <a:t>, </a:t>
            </a:r>
            <a:r>
              <a:rPr lang="ru-RU" dirty="0"/>
              <a:t>которая может раскрываться вдоль вытянутой площади, вдоль улицы, бульвара, канала, реки и т. п. Эта перспектива может начинаться с композиционно главного элемента либо приводить к нему; или все пространство, охватываемое перспективой, может быть главным элементом по отношению к </a:t>
            </a:r>
            <a:r>
              <a:rPr lang="ru-RU" dirty="0" smtClean="0"/>
              <a:t>окружающему</a:t>
            </a:r>
            <a:r>
              <a:rPr lang="ru-RU" dirty="0" smtClean="0"/>
              <a:t>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b="1" dirty="0"/>
              <a:t>замкнутое пространство</a:t>
            </a:r>
            <a:r>
              <a:rPr lang="ru-RU" dirty="0"/>
              <a:t>, ограниченное зеленью или </a:t>
            </a:r>
            <a:r>
              <a:rPr lang="ru-RU" dirty="0" smtClean="0"/>
              <a:t>застройкой. </a:t>
            </a:r>
            <a:r>
              <a:rPr lang="ru-RU" dirty="0" smtClean="0"/>
              <a:t>К </a:t>
            </a:r>
            <a:r>
              <a:rPr lang="ru-RU" dirty="0"/>
              <a:t>этому виду композиции ансамбля относятся городские и парковые площади, внутриквартальные и внутризаводские пространства и </a:t>
            </a:r>
            <a:r>
              <a:rPr lang="ru-RU" dirty="0" smtClean="0"/>
              <a:t>площади</a:t>
            </a:r>
            <a:r>
              <a:rPr lang="ru-RU" dirty="0" smtClean="0"/>
              <a:t>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b="1" dirty="0"/>
              <a:t>свободное пространство</a:t>
            </a:r>
            <a:r>
              <a:rPr lang="ru-RU" dirty="0"/>
              <a:t> без строгих </a:t>
            </a:r>
            <a:r>
              <a:rPr lang="ru-RU" dirty="0" smtClean="0"/>
              <a:t>границ,</a:t>
            </a:r>
            <a:r>
              <a:rPr lang="ru-RU" dirty="0"/>
              <a:t> в котором здания располагаются таким образом, что они не образуют строго определенных линейных границ площади или </a:t>
            </a:r>
            <a:r>
              <a:rPr lang="ru-RU" dirty="0" smtClean="0"/>
              <a:t>улицы;</a:t>
            </a:r>
          </a:p>
          <a:p>
            <a:pPr marL="13716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b="1" dirty="0"/>
              <a:t>панорама</a:t>
            </a:r>
            <a:r>
              <a:rPr lang="ru-RU" dirty="0"/>
              <a:t>, </a:t>
            </a:r>
            <a:r>
              <a:rPr lang="ru-RU" dirty="0"/>
              <a:t> к которой относятся панорамы набережных, а также панорамы, раскрывающиеся с высоких точек зрения внутри самого города или </a:t>
            </a:r>
            <a:r>
              <a:rPr lang="ru-RU" dirty="0" smtClean="0"/>
              <a:t>поселка.</a:t>
            </a:r>
            <a:endParaRPr lang="ru-RU" dirty="0"/>
          </a:p>
        </p:txBody>
      </p:sp>
      <p:pic>
        <p:nvPicPr>
          <p:cNvPr id="4098" name="Picture 2" descr="C:\Users\1\Documents\Учеба в универе\Инженерные изыскания\925206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817790"/>
            <a:ext cx="3203848" cy="204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ocuments\Учеба в универе\Инженерные изыскания\0_9d41b_ff173597_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17790"/>
            <a:ext cx="2720280" cy="204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ocuments\Учеба в универе\Инженерные изыскания\2712130733_103080757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2"/>
          <a:stretch/>
        </p:blipFill>
        <p:spPr bwMode="auto">
          <a:xfrm>
            <a:off x="2720280" y="4817790"/>
            <a:ext cx="3219872" cy="204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130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Глубинно-пространственная перспектива</a:t>
            </a:r>
            <a:endParaRPr lang="ru-RU" dirty="0"/>
          </a:p>
        </p:txBody>
      </p:sp>
      <p:pic>
        <p:nvPicPr>
          <p:cNvPr id="3074" name="Picture 2" descr="C:\Users\1\Documents\Учеба в универе\Инженерные изыскания\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512264" cy="54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007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/>
          <a:lstStyle/>
          <a:p>
            <a:r>
              <a:rPr lang="ru-RU" dirty="0" smtClean="0"/>
              <a:t>Свободное пространство</a:t>
            </a:r>
            <a:endParaRPr lang="ru-RU" dirty="0"/>
          </a:p>
        </p:txBody>
      </p:sp>
      <p:pic>
        <p:nvPicPr>
          <p:cNvPr id="3074" name="Picture 2" descr="C:\Users\1\Documents\Учеба в универе\Инженерные изыскания\DSC_072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8" b="4871"/>
          <a:stretch/>
        </p:blipFill>
        <p:spPr bwMode="auto">
          <a:xfrm>
            <a:off x="491589" y="1124744"/>
            <a:ext cx="8160821" cy="515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616530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этом случае элементом, определяющим пространственную среду, служат природные границы или </a:t>
            </a:r>
            <a:r>
              <a:rPr lang="ru-RU" dirty="0" err="1"/>
              <a:t>периметральные</a:t>
            </a:r>
            <a:r>
              <a:rPr lang="ru-RU" dirty="0"/>
              <a:t> </a:t>
            </a:r>
            <a:r>
              <a:rPr lang="ru-RU" dirty="0" smtClean="0"/>
              <a:t>сооружения.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837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Замкнутое пространство</a:t>
            </a:r>
            <a:endParaRPr lang="ru-RU" dirty="0"/>
          </a:p>
        </p:txBody>
      </p:sp>
      <p:pic>
        <p:nvPicPr>
          <p:cNvPr id="2050" name="Picture 2" descr="C:\Users\1\Documents\Учеба в универе\Инженерные изыскания\ver01000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899169" cy="429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49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006" y="-171400"/>
            <a:ext cx="8229600" cy="1143000"/>
          </a:xfrm>
        </p:spPr>
        <p:txBody>
          <a:bodyPr/>
          <a:lstStyle/>
          <a:p>
            <a:r>
              <a:rPr lang="ru-RU" dirty="0" smtClean="0"/>
              <a:t>Панорама</a:t>
            </a:r>
            <a:endParaRPr lang="ru-RU" dirty="0"/>
          </a:p>
        </p:txBody>
      </p:sp>
      <p:pic>
        <p:nvPicPr>
          <p:cNvPr id="1027" name="Picture 3" descr="C:\Users\1\Documents\Учеба в универе\Инженерные изыскания\ekb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" b="5628"/>
          <a:stretch/>
        </p:blipFill>
        <p:spPr bwMode="auto">
          <a:xfrm>
            <a:off x="683568" y="836712"/>
            <a:ext cx="78264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83714" y="5969580"/>
            <a:ext cx="9361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dirty="0" smtClean="0"/>
              <a:t>В </a:t>
            </a:r>
            <a:r>
              <a:rPr lang="ru-RU" dirty="0"/>
              <a:t>этого рода ансамблях большое значение приобретают силуэт застройки и высотные сооружения. Обычно мы наблюдаем в ансамблях совмещение указанных типовых случаев, тем более, что ансамбли воспринимаются в движении и с различных точек зрения.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53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Учеба в универе\Инженерные изыскания\risnb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82" b="6407"/>
          <a:stretch/>
        </p:blipFill>
        <p:spPr bwMode="auto">
          <a:xfrm>
            <a:off x="1403648" y="4568234"/>
            <a:ext cx="6408712" cy="213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" y="188640"/>
            <a:ext cx="8229600" cy="47091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Композицией</a:t>
            </a:r>
            <a:r>
              <a:rPr lang="ru-RU" dirty="0"/>
              <a:t> (от лат. </a:t>
            </a:r>
            <a:r>
              <a:rPr lang="ru-RU" dirty="0" err="1"/>
              <a:t>compositio</a:t>
            </a:r>
            <a:r>
              <a:rPr lang="ru-RU" dirty="0"/>
              <a:t> — составление, соединение, связывание) называют построение художественного произведения, обусловленное его содержанием и назначением и во многом определяющее его восприятие. Композиция — это важнейший организующий элемент всякой художественной формы, придающий произведению единство и целостность.</a:t>
            </a:r>
            <a:br>
              <a:rPr lang="ru-RU" dirty="0"/>
            </a:br>
            <a:endParaRPr lang="ru-RU" dirty="0" smtClean="0"/>
          </a:p>
          <a:p>
            <a:r>
              <a:rPr lang="ru-RU" b="1" dirty="0" smtClean="0"/>
              <a:t>Архитектурной </a:t>
            </a:r>
            <a:r>
              <a:rPr lang="ru-RU" b="1" dirty="0"/>
              <a:t>композицией </a:t>
            </a:r>
            <a:r>
              <a:rPr lang="ru-RU" dirty="0"/>
              <a:t>называют определенное закономерное расположение и сочетание всех внешних и внутренних элементов здания, гармонично согласованных между собой и образующих единое целое. Закономерное расположение нескольких или многих зданий в сочетании их с внешним пространством также составляют еще более сложную композицию —</a:t>
            </a:r>
            <a:r>
              <a:rPr lang="ru-RU" b="1" dirty="0"/>
              <a:t> ансамбль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26537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22" y="188640"/>
            <a:ext cx="8229600" cy="259228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/>
              <a:t>Один из основных приемов построения архитектурного ансамбля - </a:t>
            </a:r>
            <a:r>
              <a:rPr lang="ru-RU" sz="2000" b="1" dirty="0"/>
              <a:t>постановка его композиционных узлов</a:t>
            </a:r>
            <a:r>
              <a:rPr lang="ru-RU" sz="2000" dirty="0"/>
              <a:t>: зданий, выделяющихся в застройке своим масштабом, композицией или являющихся историческими памятниками архитектуры; монументов, посвященных важным событиям и видным деятелям. Крупными композиционными узлами в ансамбле городской застройки могут быть центры площадей. </a:t>
            </a:r>
          </a:p>
        </p:txBody>
      </p:sp>
      <p:pic>
        <p:nvPicPr>
          <p:cNvPr id="2050" name="Picture 2" descr="C:\Users\1\Documents\Учеба в универе\Инженерные изыскания\1424120069_aleksandrovskaya-kolon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72" y="2492896"/>
            <a:ext cx="6077500" cy="404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072" y="6462740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Александровская колонна на Дворцовой площади Санкт-Петербурга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9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архитектурной композиции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19" y="1484784"/>
            <a:ext cx="6408712" cy="5472608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2400" dirty="0"/>
              <a:t>Единство архитектурного произведения достигается рядом композиционных и художественных средств. Простейшее средство создания единства — </a:t>
            </a:r>
            <a:r>
              <a:rPr lang="ru-RU" sz="2400" b="1" dirty="0"/>
              <a:t>придание объему здания простой геометрической формы</a:t>
            </a:r>
            <a:r>
              <a:rPr lang="ru-RU" sz="2400" dirty="0"/>
              <a:t>. В сложном ансамбле </a:t>
            </a:r>
            <a:r>
              <a:rPr lang="ru-RU" sz="2400" dirty="0" smtClean="0"/>
              <a:t>здания </a:t>
            </a:r>
            <a:r>
              <a:rPr lang="ru-RU" sz="2400" dirty="0"/>
              <a:t>единство достигается </a:t>
            </a:r>
            <a:r>
              <a:rPr lang="ru-RU" sz="2400" b="1" dirty="0"/>
              <a:t>соподчинением</a:t>
            </a:r>
            <a:r>
              <a:rPr lang="ru-RU" sz="2400" dirty="0"/>
              <a:t>: главному объему (композиционному центру) подчиняются второстепенные части здания. Композиционными средствами являются также </a:t>
            </a:r>
            <a:r>
              <a:rPr lang="ru-RU" sz="2400" b="1" dirty="0"/>
              <a:t>тектоника</a:t>
            </a:r>
            <a:r>
              <a:rPr lang="ru-RU" sz="2400" dirty="0"/>
              <a:t> (художественно выявленное конструктивное строение здания) и </a:t>
            </a:r>
            <a:r>
              <a:rPr lang="ru-RU" sz="2400" b="1" dirty="0"/>
              <a:t>ориентация</a:t>
            </a:r>
            <a:r>
              <a:rPr lang="ru-RU" sz="2400" dirty="0"/>
              <a:t> (или направленность) </a:t>
            </a:r>
            <a:r>
              <a:rPr lang="ru-RU" sz="2400" b="1" dirty="0"/>
              <a:t>частей архитектурного сооружения в сторону композиционного центра</a:t>
            </a:r>
            <a:r>
              <a:rPr lang="ru-RU" sz="2400" dirty="0"/>
              <a:t>. 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146" name="Picture 2" descr="C:\Users\1\Documents\Учеба в универе\Инженерные изыскания\Eiffel_Tower,_November_15,_2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492" y="1124744"/>
            <a:ext cx="2632602" cy="351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ocuments\Учеба в универе\Инженерные изыскания\beautiful ancient mosque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613444"/>
            <a:ext cx="2978295" cy="222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42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849" y="620688"/>
            <a:ext cx="5222890" cy="5688672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/>
              <a:t>Важное средство достижения единства и художественной выразительности композиции в архитектуре — </a:t>
            </a:r>
            <a:r>
              <a:rPr lang="ru-RU" b="1" dirty="0"/>
              <a:t>симметрия</a:t>
            </a:r>
            <a:r>
              <a:rPr lang="ru-RU" dirty="0"/>
              <a:t>. Симметричными считают тождественные элементы формы относительно точки (центра), оси или плоскости симметрии. Применяют в архитектуре и </a:t>
            </a:r>
            <a:r>
              <a:rPr lang="ru-RU" b="1" dirty="0"/>
              <a:t>асимметрию</a:t>
            </a:r>
            <a:r>
              <a:rPr lang="ru-RU" dirty="0"/>
              <a:t>. Средством создания единства в асимметричных композициях является зрительное равновесие частей по массе, фактуре, цвету и пр. </a:t>
            </a:r>
            <a:r>
              <a:rPr lang="ru-RU" dirty="0" smtClean="0"/>
              <a:t>Роль </a:t>
            </a:r>
            <a:r>
              <a:rPr lang="ru-RU" dirty="0"/>
              <a:t>асимметрии в композиции архитектурных форм состоит в выявлении динамики художественного образа сооружения. В сложных композициях могут сочетаться симметрия и асимметрия </a:t>
            </a:r>
            <a:endParaRPr lang="ru-RU" dirty="0"/>
          </a:p>
        </p:txBody>
      </p:sp>
      <p:pic>
        <p:nvPicPr>
          <p:cNvPr id="7170" name="Picture 2" descr="C:\Users\1\Documents\Учеба в универе\Инженерные изыскания\sobor_vasiliya_blazhennogo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4"/>
          <a:stretch/>
        </p:blipFill>
        <p:spPr bwMode="auto">
          <a:xfrm>
            <a:off x="5402402" y="0"/>
            <a:ext cx="3741598" cy="240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\Documents\Учеба в универе\Инженерные изыскания\41-600x3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" b="3208"/>
          <a:stretch/>
        </p:blipFill>
        <p:spPr bwMode="auto">
          <a:xfrm>
            <a:off x="5400313" y="2406770"/>
            <a:ext cx="3741597" cy="234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\Documents\Учеба в универе\Инженерные изыскания\Vidurfu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7" b="6095"/>
          <a:stretch/>
        </p:blipFill>
        <p:spPr bwMode="auto">
          <a:xfrm>
            <a:off x="5400313" y="4746847"/>
            <a:ext cx="3737421" cy="208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247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16632"/>
            <a:ext cx="5976664" cy="6624736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b="1" dirty="0"/>
              <a:t>Доминанта</a:t>
            </a:r>
            <a:r>
              <a:rPr lang="ru-RU" dirty="0"/>
              <a:t> - главенствующая идея, основной признак или важнейшая составная часть чего-либо . В композиции— это не всегда самый крупный элемент , это может быть самая мелкая обособленная форма, создающая пластический конфликт.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Одно </a:t>
            </a:r>
            <a:r>
              <a:rPr lang="ru-RU" dirty="0"/>
              <a:t>из средств создания композиционного единства — </a:t>
            </a:r>
            <a:r>
              <a:rPr lang="ru-RU" b="1" dirty="0"/>
              <a:t>масштабность</a:t>
            </a:r>
            <a:r>
              <a:rPr lang="ru-RU" dirty="0"/>
              <a:t>: соразмерность формы и ее элементов по отношению к человеку, окружающему пространству и другим архитектурным формам</a:t>
            </a:r>
            <a:r>
              <a:rPr lang="ru-RU" dirty="0" smtClean="0"/>
              <a:t>.</a:t>
            </a:r>
          </a:p>
          <a:p>
            <a:pPr marL="137160" indent="0">
              <a:buNone/>
            </a:pPr>
            <a:r>
              <a:rPr lang="ru-RU" dirty="0"/>
              <a:t>Важное средство приведения элементов архитектурных форм к единству — </a:t>
            </a:r>
            <a:r>
              <a:rPr lang="ru-RU" b="1" dirty="0"/>
              <a:t>ритм </a:t>
            </a:r>
            <a:r>
              <a:rPr lang="ru-RU" dirty="0"/>
              <a:t>(соразмерность, стройность), с помощью которого достигается необходимая соразмерность и выразительность произведения архитектуры. Ритм - это </a:t>
            </a:r>
            <a:r>
              <a:rPr lang="ru-RU" dirty="0" smtClean="0"/>
              <a:t>изменяющееся </a:t>
            </a:r>
            <a:r>
              <a:rPr lang="ru-RU" dirty="0"/>
              <a:t>повторение в композиции</a:t>
            </a:r>
            <a:r>
              <a:rPr lang="ru-RU" dirty="0" smtClean="0"/>
              <a:t>.</a:t>
            </a:r>
          </a:p>
          <a:p>
            <a:pPr marL="137160" indent="0">
              <a:buNone/>
            </a:pPr>
            <a:r>
              <a:rPr lang="ru-RU" dirty="0"/>
              <a:t>Другими средствами художественной выразительности в создании единства композиции являются </a:t>
            </a:r>
            <a:r>
              <a:rPr lang="ru-RU" b="1" dirty="0"/>
              <a:t>контрастные и нюансные отношения элементов формы</a:t>
            </a:r>
            <a:r>
              <a:rPr lang="ru-RU" dirty="0"/>
              <a:t>, а также </a:t>
            </a:r>
            <a:r>
              <a:rPr lang="ru-RU" b="1" dirty="0"/>
              <a:t>отношения равенства, или тождества</a:t>
            </a:r>
            <a:r>
              <a:rPr lang="ru-RU" dirty="0"/>
              <a:t>. </a:t>
            </a:r>
            <a:endParaRPr lang="ru-RU" dirty="0"/>
          </a:p>
        </p:txBody>
      </p:sp>
      <p:pic>
        <p:nvPicPr>
          <p:cNvPr id="8194" name="Picture 2" descr="C:\Users\1\Documents\Учеба в универе\Инженерные изыскания\zolotoe-sechenie-v-archi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7"/>
          <a:stretch/>
        </p:blipFill>
        <p:spPr bwMode="auto">
          <a:xfrm>
            <a:off x="5562586" y="2029615"/>
            <a:ext cx="3555055" cy="239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ocuments\Учеба в универе\Инженерные изыскания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27" y="13391"/>
            <a:ext cx="355505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ocuments\Учеба в универе\Инженерные изыскания\arch-domin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 t="4820" b="2649"/>
          <a:stretch/>
        </p:blipFill>
        <p:spPr bwMode="auto">
          <a:xfrm>
            <a:off x="5562585" y="4428243"/>
            <a:ext cx="3555056" cy="242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79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архитектурной композиции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868920"/>
            <a:ext cx="4768840" cy="3989080"/>
          </a:xfrm>
        </p:spPr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r>
              <a:rPr lang="ru-RU" dirty="0" smtClean="0"/>
              <a:t>фронтальную; </a:t>
            </a:r>
          </a:p>
          <a:p>
            <a:r>
              <a:rPr lang="ru-RU" dirty="0" smtClean="0"/>
              <a:t>объемную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высотную;</a:t>
            </a:r>
          </a:p>
          <a:p>
            <a:r>
              <a:rPr lang="ru-RU" dirty="0" smtClean="0"/>
              <a:t>глубинно-пространственную</a:t>
            </a:r>
            <a:r>
              <a:rPr lang="ru-RU" dirty="0"/>
              <a:t>.</a:t>
            </a:r>
          </a:p>
        </p:txBody>
      </p:sp>
      <p:pic>
        <p:nvPicPr>
          <p:cNvPr id="5124" name="Picture 4" descr="C:\Users\1\Documents\Учеба в универе\Инженерные изыскания\658476_html_m775f65e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17634"/>
            <a:ext cx="3418874" cy="256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\Documents\Учеба в универе\Инженерные изыскания\mb387c5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0"/>
          <a:stretch/>
        </p:blipFill>
        <p:spPr bwMode="auto">
          <a:xfrm>
            <a:off x="5718364" y="1386454"/>
            <a:ext cx="3430402" cy="286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032" y="1916832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Различают четыре вида архитектурной композиции:</a:t>
            </a:r>
          </a:p>
        </p:txBody>
      </p:sp>
    </p:spTree>
    <p:extLst>
      <p:ext uri="{BB962C8B-B14F-4D97-AF65-F5344CB8AC3E}">
        <p14:creationId xmlns:p14="http://schemas.microsoft.com/office/powerpoint/2010/main" val="43346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525" y="116632"/>
            <a:ext cx="8229600" cy="1143000"/>
          </a:xfrm>
        </p:spPr>
        <p:txBody>
          <a:bodyPr/>
          <a:lstStyle/>
          <a:p>
            <a:r>
              <a:rPr lang="ru-RU" dirty="0" smtClean="0"/>
              <a:t>Фронтальная композиция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965304"/>
            <a:ext cx="8229600" cy="892696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/>
              <a:t>В основе композиции лежит распределение элементов формы по двум координатам: вертикальной и </a:t>
            </a:r>
            <a:r>
              <a:rPr lang="ru-RU" dirty="0" smtClean="0"/>
              <a:t>горизонтальной. 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1\Documents\Учеба в универе\Инженерные изыскания\Piazza-dei-Miracoli-Cathedral-of-Santa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31740"/>
            <a:ext cx="6192688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522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997" y="332656"/>
            <a:ext cx="5436096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/>
              <a:t>Фронтальная композиция отличается преобладанием размеров по протяженности здания над размерами по глубинной координате. В связи с этим построение композиции внешних объемов осуществляется преимущественно в фасадных плоскостях. Фронтальные композиции присущи большинству дворцовых и учебных зданий. При размещении таких зданий в застройке учитывается, что для обеспечения целостного восприятия их фронтальности необходимо свободное пространство перед ними (площадь, парадный </a:t>
            </a:r>
            <a:r>
              <a:rPr lang="ru-RU" sz="2000" dirty="0" smtClean="0"/>
              <a:t>двор).</a:t>
            </a:r>
            <a:endParaRPr lang="ru-RU" sz="2000" dirty="0"/>
          </a:p>
        </p:txBody>
      </p:sp>
      <p:pic>
        <p:nvPicPr>
          <p:cNvPr id="5122" name="Picture 2" descr="C:\Users\1\Documents\Учеба в универе\Инженерные изыскания\Фронтальная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0"/>
            <a:ext cx="363855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ocuments\Учеба в универе\Инженерные изыскания\art_124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3137"/>
            <a:ext cx="55245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398765" y="2924944"/>
            <a:ext cx="3851920" cy="3932743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ru-RU" sz="2200" dirty="0" smtClean="0"/>
              <a:t>Плоскостность фронтальной композиции обогащают включением отдельных объемных или глубинных элементов. В качестве последних используют такие функциональные элементы зданий, как сквозные проезды, галереи, лоджии, эркеры, выступающие объемы групп входных помещений и прочие.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23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741"/>
            <a:ext cx="8229600" cy="1143000"/>
          </a:xfrm>
        </p:spPr>
        <p:txBody>
          <a:bodyPr/>
          <a:lstStyle/>
          <a:p>
            <a:r>
              <a:rPr lang="ru-RU" dirty="0" smtClean="0"/>
              <a:t>Объемная композиция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1560" y="5965304"/>
            <a:ext cx="8229600" cy="89269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ru-RU" b="1" dirty="0"/>
              <a:t>Объемная композиция </a:t>
            </a:r>
            <a:r>
              <a:rPr lang="ru-RU" dirty="0"/>
              <a:t>представляет собой форму, развитую по трем координатам, воспринимаемую со всех сторон.</a:t>
            </a:r>
          </a:p>
        </p:txBody>
      </p:sp>
      <p:pic>
        <p:nvPicPr>
          <p:cNvPr id="6146" name="Picture 2" descr="C:\Users\1\Documents\Учеба в универе\Инженерные изыскания\menu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5646166" cy="468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314</TotalTime>
  <Words>784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Композиция в архитектуре</vt:lpstr>
      <vt:lpstr>Презентация PowerPoint</vt:lpstr>
      <vt:lpstr>Средства архитектурной композиции</vt:lpstr>
      <vt:lpstr>Презентация PowerPoint</vt:lpstr>
      <vt:lpstr>Презентация PowerPoint</vt:lpstr>
      <vt:lpstr>Виды архитектурной композиции</vt:lpstr>
      <vt:lpstr>Фронтальная композиция</vt:lpstr>
      <vt:lpstr>Презентация PowerPoint</vt:lpstr>
      <vt:lpstr>Объемная композиция</vt:lpstr>
      <vt:lpstr>Презентация PowerPoint</vt:lpstr>
      <vt:lpstr>Высотная композиция</vt:lpstr>
      <vt:lpstr>Презентация PowerPoint</vt:lpstr>
      <vt:lpstr>Глубинно-пространственная композиция</vt:lpstr>
      <vt:lpstr>Презентация PowerPoint</vt:lpstr>
      <vt:lpstr>Ансамбль в архитектуре</vt:lpstr>
      <vt:lpstr>Глубинно-пространственная перспектива</vt:lpstr>
      <vt:lpstr>Свободное пространство</vt:lpstr>
      <vt:lpstr>Замкнутое пространство</vt:lpstr>
      <vt:lpstr>Панорама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Композиция в архитектуре</dc:title>
  <dc:creator>1</dc:creator>
  <cp:lastModifiedBy>1</cp:lastModifiedBy>
  <cp:revision>21</cp:revision>
  <dcterms:created xsi:type="dcterms:W3CDTF">2016-09-26T06:42:59Z</dcterms:created>
  <dcterms:modified xsi:type="dcterms:W3CDTF">2016-09-26T18:36:59Z</dcterms:modified>
</cp:coreProperties>
</file>