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74" r:id="rId6"/>
    <p:sldId id="280" r:id="rId7"/>
    <p:sldId id="268" r:id="rId8"/>
    <p:sldId id="282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3366"/>
    <a:srgbClr val="99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CC4BF-EAAC-4E0A-8C69-F286CD0D5971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6C93C-0292-4A4D-A902-87153E4667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83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663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450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6798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9573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938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3495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4806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509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62930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8341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9677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93EF1-655D-4F42-B5F3-E8F71684BE0A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77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0344" y="1251213"/>
            <a:ext cx="3579634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03366"/>
                </a:solidFill>
              </a:rPr>
              <a:t>Окружность</a:t>
            </a:r>
          </a:p>
          <a:p>
            <a:pPr algn="ctr"/>
            <a:r>
              <a:rPr lang="ru-RU" sz="5000" b="1" dirty="0" smtClean="0">
                <a:solidFill>
                  <a:srgbClr val="003366"/>
                </a:solidFill>
              </a:rPr>
              <a:t>и</a:t>
            </a:r>
          </a:p>
          <a:p>
            <a:pPr algn="ctr"/>
            <a:r>
              <a:rPr lang="ru-RU" sz="5000" b="1" dirty="0" smtClean="0">
                <a:solidFill>
                  <a:srgbClr val="003366"/>
                </a:solidFill>
              </a:rPr>
              <a:t>круг</a:t>
            </a:r>
            <a:endParaRPr lang="ru-RU" sz="5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735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2312" y="699542"/>
            <a:ext cx="3066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/>
              <a:t>окружность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61553" y="2067694"/>
            <a:ext cx="1583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/>
              <a:t>круг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61552" y="3581603"/>
            <a:ext cx="4841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/>
              <a:t>научимся их чертить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803011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/>
        </p:nvCxnSpPr>
        <p:spPr>
          <a:xfrm>
            <a:off x="4576472" y="2554792"/>
            <a:ext cx="1102953" cy="24776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5"/>
          </p:cNvCxnSpPr>
          <p:nvPr/>
        </p:nvCxnSpPr>
        <p:spPr>
          <a:xfrm flipH="1" flipV="1">
            <a:off x="3842432" y="1792704"/>
            <a:ext cx="725993" cy="7620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17" idx="7"/>
          </p:cNvCxnSpPr>
          <p:nvPr/>
        </p:nvCxnSpPr>
        <p:spPr>
          <a:xfrm flipH="1">
            <a:off x="3924289" y="2546086"/>
            <a:ext cx="652183" cy="81777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6472" y="2549692"/>
            <a:ext cx="535588" cy="91049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4540468" y="2515508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48274" y="1499758"/>
            <a:ext cx="2256396" cy="209265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48623" y="3379172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А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6056" y="3429606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 rot="3565025">
            <a:off x="4518693" y="2754917"/>
            <a:ext cx="93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003366"/>
                </a:solidFill>
              </a:rPr>
              <a:t>радиус</a:t>
            </a:r>
            <a:endParaRPr lang="ru-RU" sz="2000" i="1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7029" y="2523912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О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543" y="374851"/>
            <a:ext cx="3553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О</a:t>
            </a:r>
            <a:r>
              <a:rPr lang="ru-RU" sz="2800" i="1" dirty="0" smtClean="0"/>
              <a:t> – </a:t>
            </a:r>
            <a:r>
              <a:rPr lang="ru-RU" sz="2800" dirty="0" smtClean="0"/>
              <a:t>центр окружности</a:t>
            </a:r>
            <a:endParaRPr lang="ru-RU" sz="2800" dirty="0">
              <a:solidFill>
                <a:srgbClr val="0033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543" y="1440180"/>
            <a:ext cx="34291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Отрезок, соединяющий </a:t>
            </a:r>
            <a:endParaRPr lang="ru-RU" sz="2400" dirty="0" smtClean="0"/>
          </a:p>
          <a:p>
            <a:r>
              <a:rPr lang="ru-RU" sz="2400" dirty="0" smtClean="0"/>
              <a:t>центр </a:t>
            </a:r>
            <a:r>
              <a:rPr lang="ru-RU" sz="2400" dirty="0"/>
              <a:t>окружности с </a:t>
            </a:r>
            <a:endParaRPr lang="ru-RU" sz="2400" dirty="0" smtClean="0"/>
          </a:p>
          <a:p>
            <a:r>
              <a:rPr lang="ru-RU" sz="2400" dirty="0" smtClean="0"/>
              <a:t>любой </a:t>
            </a:r>
            <a:r>
              <a:rPr lang="ru-RU" sz="2400" dirty="0"/>
              <a:t>точкой на </a:t>
            </a:r>
            <a:endParaRPr lang="ru-RU" sz="2400" dirty="0" smtClean="0"/>
          </a:p>
          <a:p>
            <a:r>
              <a:rPr lang="ru-RU" sz="2400" dirty="0" smtClean="0"/>
              <a:t>окружности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называется </a:t>
            </a:r>
            <a:r>
              <a:rPr lang="ru-RU" sz="2400" b="1" dirty="0"/>
              <a:t>радиусом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626857" y="1751125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003366"/>
                </a:solidFill>
              </a:rPr>
              <a:t>В</a:t>
            </a:r>
          </a:p>
        </p:txBody>
      </p:sp>
      <p:sp>
        <p:nvSpPr>
          <p:cNvPr id="15" name="Овал 14"/>
          <p:cNvSpPr/>
          <p:nvPr/>
        </p:nvSpPr>
        <p:spPr>
          <a:xfrm>
            <a:off x="3780969" y="1740504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773849" y="3383596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003366"/>
                </a:solidFill>
              </a:rPr>
              <a:t>С</a:t>
            </a:r>
          </a:p>
        </p:txBody>
      </p:sp>
      <p:sp>
        <p:nvSpPr>
          <p:cNvPr id="17" name="Овал 16"/>
          <p:cNvSpPr/>
          <p:nvPr/>
        </p:nvSpPr>
        <p:spPr>
          <a:xfrm>
            <a:off x="3862826" y="3354902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651156" y="2743328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003366"/>
                </a:solidFill>
              </a:rPr>
              <a:t>D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643421" y="2776178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890512" y="1217284"/>
            <a:ext cx="109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OA = r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97871" y="1861261"/>
            <a:ext cx="2446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OA, OB, OC, OD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 rot="5400000">
            <a:off x="7162507" y="1380780"/>
            <a:ext cx="485242" cy="2414712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6667586" y="2931934"/>
            <a:ext cx="147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радиусы</a:t>
            </a:r>
            <a:endParaRPr lang="ru-RU" sz="28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5475133" y="376778"/>
            <a:ext cx="343151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OA</a:t>
            </a:r>
            <a:r>
              <a:rPr lang="ru-RU" sz="2800" i="1" dirty="0" smtClean="0">
                <a:solidFill>
                  <a:srgbClr val="003366"/>
                </a:solidFill>
              </a:rPr>
              <a:t> = </a:t>
            </a:r>
            <a:r>
              <a:rPr lang="en-US" sz="2800" i="1" dirty="0" smtClean="0">
                <a:solidFill>
                  <a:srgbClr val="003366"/>
                </a:solidFill>
              </a:rPr>
              <a:t>OB</a:t>
            </a:r>
            <a:r>
              <a:rPr lang="ru-RU" sz="2800" i="1" dirty="0" smtClean="0">
                <a:solidFill>
                  <a:srgbClr val="003366"/>
                </a:solidFill>
              </a:rPr>
              <a:t> =</a:t>
            </a:r>
            <a:r>
              <a:rPr lang="en-US" sz="2800" i="1" dirty="0" smtClean="0">
                <a:solidFill>
                  <a:srgbClr val="003366"/>
                </a:solidFill>
              </a:rPr>
              <a:t> OC</a:t>
            </a:r>
            <a:r>
              <a:rPr lang="ru-RU" sz="2800" i="1" dirty="0" smtClean="0">
                <a:solidFill>
                  <a:srgbClr val="003366"/>
                </a:solidFill>
              </a:rPr>
              <a:t> =</a:t>
            </a:r>
            <a:r>
              <a:rPr lang="en-US" sz="2800" i="1" dirty="0" smtClean="0">
                <a:solidFill>
                  <a:srgbClr val="003366"/>
                </a:solidFill>
              </a:rPr>
              <a:t> OD</a:t>
            </a:r>
            <a:r>
              <a:rPr lang="ru-RU" sz="2800" i="1" dirty="0" smtClean="0">
                <a:solidFill>
                  <a:srgbClr val="003366"/>
                </a:solidFill>
              </a:rPr>
              <a:t> = </a:t>
            </a:r>
            <a:r>
              <a:rPr lang="en-US" sz="2800" i="1" dirty="0" smtClean="0">
                <a:solidFill>
                  <a:srgbClr val="003366"/>
                </a:solidFill>
              </a:rPr>
              <a:t>r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1543" y="3884146"/>
            <a:ext cx="7929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Все точки окружности </a:t>
            </a:r>
            <a:r>
              <a:rPr lang="ru-RU" sz="2400" u="sng" dirty="0"/>
              <a:t>равноудалены</a:t>
            </a:r>
            <a:r>
              <a:rPr lang="ru-RU" sz="2400" dirty="0"/>
              <a:t> от ее центра, т.е. </a:t>
            </a:r>
            <a:endParaRPr lang="en-US" sz="2400" dirty="0" smtClean="0"/>
          </a:p>
          <a:p>
            <a:r>
              <a:rPr lang="ru-RU" sz="2400" dirty="0" smtClean="0"/>
              <a:t>удалены </a:t>
            </a:r>
            <a:r>
              <a:rPr lang="ru-RU" sz="2400" dirty="0"/>
              <a:t>от центра на расстояние, равное длине радиуса.</a:t>
            </a:r>
          </a:p>
        </p:txBody>
      </p:sp>
      <p:sp>
        <p:nvSpPr>
          <p:cNvPr id="3" name="Круговая стрелка 2"/>
          <p:cNvSpPr/>
          <p:nvPr/>
        </p:nvSpPr>
        <p:spPr>
          <a:xfrm rot="7826697">
            <a:off x="4435894" y="2571899"/>
            <a:ext cx="1647422" cy="1147038"/>
          </a:xfrm>
          <a:prstGeom prst="circularArrow">
            <a:avLst>
              <a:gd name="adj1" fmla="val 12500"/>
              <a:gd name="adj2" fmla="val 1082825"/>
              <a:gd name="adj3" fmla="val 20457681"/>
              <a:gd name="adj4" fmla="val 10683147"/>
              <a:gd name="adj5" fmla="val 1353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3478"/>
            <a:ext cx="1594478" cy="270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9659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1" grpId="0"/>
      <p:bldP spid="10" grpId="0" animBg="1"/>
      <p:bldP spid="34" grpId="0"/>
      <p:bldP spid="4" grpId="0"/>
      <p:bldP spid="7" grpId="0"/>
      <p:bldP spid="13" grpId="0"/>
      <p:bldP spid="14" grpId="0"/>
      <p:bldP spid="15" grpId="0" animBg="1"/>
      <p:bldP spid="16" grpId="0"/>
      <p:bldP spid="17" grpId="0" animBg="1"/>
      <p:bldP spid="18" grpId="0"/>
      <p:bldP spid="19" grpId="0" animBg="1"/>
      <p:bldP spid="28" grpId="0"/>
      <p:bldP spid="29" grpId="0"/>
      <p:bldP spid="30" grpId="0" animBg="1"/>
      <p:bldP spid="31" grpId="0"/>
      <p:bldP spid="32" grpId="0" animBg="1"/>
      <p:bldP spid="33" grpId="0"/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 flipV="1">
            <a:off x="540149" y="1066150"/>
            <a:ext cx="2182921" cy="55188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60674" y="1322114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О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1919" y="297960"/>
            <a:ext cx="2256396" cy="209265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84113" y="1313710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17494" y="2181798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003366"/>
                </a:solidFill>
              </a:rPr>
              <a:t>E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06471" y="2153104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694801" y="154153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F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687066" y="1574380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978479" y="1618034"/>
            <a:ext cx="1719132" cy="5571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505288">
            <a:off x="1471629" y="1831981"/>
            <a:ext cx="820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003366"/>
                </a:solidFill>
              </a:rPr>
              <a:t>хорда</a:t>
            </a:r>
            <a:endParaRPr lang="ru-RU" sz="2000" i="1" dirty="0">
              <a:solidFill>
                <a:srgbClr val="0033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88608" y="239009"/>
            <a:ext cx="4864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Отрезок, концы которого лежат на </a:t>
            </a:r>
            <a:endParaRPr lang="ru-RU" sz="2400" dirty="0" smtClean="0"/>
          </a:p>
          <a:p>
            <a:pPr algn="ctr"/>
            <a:r>
              <a:rPr lang="ru-RU" sz="2400" dirty="0" smtClean="0"/>
              <a:t>окружности</a:t>
            </a:r>
            <a:r>
              <a:rPr lang="ru-RU" sz="2400" dirty="0"/>
              <a:t>, называется </a:t>
            </a:r>
            <a:r>
              <a:rPr lang="ru-RU" sz="2400" b="1" dirty="0"/>
              <a:t>хордой</a:t>
            </a:r>
            <a:r>
              <a:rPr lang="ru-RU" sz="2400" dirty="0"/>
              <a:t>.</a:t>
            </a:r>
          </a:p>
        </p:txBody>
      </p:sp>
      <p:sp>
        <p:nvSpPr>
          <p:cNvPr id="28" name="Овал 27"/>
          <p:cNvSpPr/>
          <p:nvPr/>
        </p:nvSpPr>
        <p:spPr>
          <a:xfrm>
            <a:off x="497419" y="1588520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679657" y="1039428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10033" y="1552201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27001" y="955234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В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0762025">
            <a:off x="972841" y="937976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</a:rPr>
              <a:t>диаметр</a:t>
            </a: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39444" y="1902895"/>
            <a:ext cx="55139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Хорда, проходящая через центр </a:t>
            </a:r>
            <a:endParaRPr lang="ru-RU" sz="2400" dirty="0" smtClean="0"/>
          </a:p>
          <a:p>
            <a:pPr algn="ctr"/>
            <a:r>
              <a:rPr lang="ru-RU" sz="2400" dirty="0" smtClean="0"/>
              <a:t>окружности</a:t>
            </a:r>
            <a:r>
              <a:rPr lang="ru-RU" sz="2400" dirty="0"/>
              <a:t>, называется ее </a:t>
            </a:r>
            <a:r>
              <a:rPr lang="ru-RU" sz="2400" b="1" dirty="0"/>
              <a:t>диаметром</a:t>
            </a:r>
            <a:r>
              <a:rPr lang="ru-RU" sz="2400" dirty="0"/>
              <a:t>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13690" y="1247621"/>
            <a:ext cx="1534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3366"/>
                </a:solidFill>
              </a:rPr>
              <a:t>EF </a:t>
            </a:r>
            <a:r>
              <a:rPr lang="ru-RU" sz="2400" i="1" dirty="0" smtClean="0">
                <a:solidFill>
                  <a:srgbClr val="003366"/>
                </a:solidFill>
              </a:rPr>
              <a:t>– </a:t>
            </a:r>
            <a:r>
              <a:rPr lang="ru-RU" sz="2400" dirty="0" smtClean="0"/>
              <a:t>хорда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578936" y="3474057"/>
            <a:ext cx="6757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Д</a:t>
            </a:r>
            <a:r>
              <a:rPr lang="ru-RU" sz="2400" dirty="0" smtClean="0"/>
              <a:t>иаметр </a:t>
            </a:r>
            <a:r>
              <a:rPr lang="ru-RU" sz="2400" dirty="0"/>
              <a:t>окружности в два раза длиннее радиуса.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60673" y="4083918"/>
            <a:ext cx="6435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Все диаметры окружности равны между собой.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25568" y="2859782"/>
            <a:ext cx="3570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3366"/>
                </a:solidFill>
              </a:rPr>
              <a:t>АВ = АО + ОВ = 2АО = 2ОВ;</a:t>
            </a:r>
            <a:endParaRPr lang="ru-RU" sz="24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529335" y="2874006"/>
            <a:ext cx="926857" cy="46166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3366"/>
                </a:solidFill>
              </a:rPr>
              <a:t>d = 2r</a:t>
            </a:r>
            <a:endParaRPr lang="ru-RU" sz="2400" i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155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0" grpId="0" animBg="1"/>
      <p:bldP spid="12" grpId="1" animBg="1"/>
      <p:bldP spid="14" grpId="0"/>
      <p:bldP spid="15" grpId="0" animBg="1"/>
      <p:bldP spid="16" grpId="0"/>
      <p:bldP spid="17" grpId="0" animBg="1"/>
      <p:bldP spid="23" grpId="0"/>
      <p:bldP spid="24" grpId="0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213002" y="2156908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О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461339" y="1135712"/>
            <a:ext cx="2256396" cy="20926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612577" y="3049054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M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858799" y="2987898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647129" y="2376324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3366"/>
                </a:solidFill>
              </a:rPr>
              <a:t>N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639394" y="2409174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37816" y="2153130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3458612" y="1135712"/>
            <a:ext cx="2256396" cy="2092656"/>
          </a:xfrm>
          <a:prstGeom prst="arc">
            <a:avLst>
              <a:gd name="adj1" fmla="val 7903125"/>
              <a:gd name="adj2" fmla="val 648526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10800000">
            <a:off x="3444246" y="1140136"/>
            <a:ext cx="2263433" cy="2093819"/>
          </a:xfrm>
          <a:prstGeom prst="arc">
            <a:avLst>
              <a:gd name="adj1" fmla="val 11686106"/>
              <a:gd name="adj2" fmla="val 18412481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771800" y="1491630"/>
            <a:ext cx="767448" cy="2160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5220072" y="3061042"/>
            <a:ext cx="842555" cy="16436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54270" y="1230020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дуга</a:t>
            </a:r>
            <a:endParaRPr lang="ru-RU" sz="28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6069849" y="2963800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дуга</a:t>
            </a:r>
            <a:endParaRPr lang="ru-RU" sz="2800" i="1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5739450" y="2067694"/>
            <a:ext cx="660798" cy="350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82062" y="1544474"/>
            <a:ext cx="1847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конец дуги</a:t>
            </a:r>
            <a:endParaRPr lang="ru-RU" sz="2800" i="1" dirty="0"/>
          </a:p>
        </p:txBody>
      </p:sp>
      <p:cxnSp>
        <p:nvCxnSpPr>
          <p:cNvPr id="40" name="Прямая со стрелкой 39"/>
          <p:cNvCxnSpPr>
            <a:endCxn id="17" idx="0"/>
          </p:cNvCxnSpPr>
          <p:nvPr/>
        </p:nvCxnSpPr>
        <p:spPr>
          <a:xfrm flipV="1">
            <a:off x="3155524" y="3049054"/>
            <a:ext cx="703275" cy="4379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91680" y="3487020"/>
            <a:ext cx="1847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конец дуги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3249478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/>
      <p:bldP spid="18" grpId="0" animBg="1"/>
      <p:bldP spid="19" grpId="0"/>
      <p:bldP spid="20" grpId="0" animBg="1"/>
      <p:bldP spid="21" grpId="0" animBg="1"/>
      <p:bldP spid="22" grpId="0" animBg="1"/>
      <p:bldP spid="25" grpId="0" animBg="1"/>
      <p:bldP spid="25" grpId="1" animBg="1"/>
      <p:bldP spid="35" grpId="0"/>
      <p:bldP spid="36" grpId="0"/>
      <p:bldP spid="36" grpId="1"/>
      <p:bldP spid="39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36057" y="915566"/>
            <a:ext cx="2063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внутренняя</a:t>
            </a:r>
            <a:endParaRPr lang="ru-RU" sz="2800" i="1" dirty="0"/>
          </a:p>
        </p:txBody>
      </p:sp>
      <p:sp>
        <p:nvSpPr>
          <p:cNvPr id="12" name="Овал 11"/>
          <p:cNvSpPr/>
          <p:nvPr/>
        </p:nvSpPr>
        <p:spPr>
          <a:xfrm>
            <a:off x="539552" y="411510"/>
            <a:ext cx="2256396" cy="20926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ирог 32"/>
          <p:cNvSpPr/>
          <p:nvPr/>
        </p:nvSpPr>
        <p:spPr>
          <a:xfrm>
            <a:off x="539551" y="400944"/>
            <a:ext cx="2256397" cy="2115922"/>
          </a:xfrm>
          <a:prstGeom prst="pi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stCxn id="10" idx="1"/>
            <a:endCxn id="10" idx="5"/>
          </p:cNvCxnSpPr>
          <p:nvPr/>
        </p:nvCxnSpPr>
        <p:spPr>
          <a:xfrm>
            <a:off x="875548" y="717972"/>
            <a:ext cx="1595512" cy="147973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H="1" flipV="1">
            <a:off x="636057" y="1049712"/>
            <a:ext cx="1021660" cy="42119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27511" y="1075350"/>
            <a:ext cx="871797" cy="1420270"/>
          </a:xfrm>
          <a:prstGeom prst="line">
            <a:avLst/>
          </a:prstGeom>
          <a:ln w="254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623" y="2654675"/>
            <a:ext cx="83265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Круг состоит из точек, удаленных от </a:t>
            </a:r>
            <a:r>
              <a:rPr lang="ru-RU" sz="2800" dirty="0" smtClean="0"/>
              <a:t>данной </a:t>
            </a:r>
            <a:r>
              <a:rPr lang="ru-RU" sz="2800" dirty="0"/>
              <a:t>точки </a:t>
            </a:r>
            <a:endParaRPr lang="ru-RU" sz="2800" dirty="0" smtClean="0"/>
          </a:p>
          <a:p>
            <a:r>
              <a:rPr lang="ru-RU" sz="2800" dirty="0" smtClean="0"/>
              <a:t>(</a:t>
            </a:r>
            <a:r>
              <a:rPr lang="ru-RU" sz="2800" dirty="0"/>
              <a:t>его центра) на расстояние, </a:t>
            </a:r>
            <a:r>
              <a:rPr lang="ru-RU" sz="2800" u="sng" dirty="0"/>
              <a:t>меньшее</a:t>
            </a:r>
            <a:r>
              <a:rPr lang="ru-RU" sz="2800" dirty="0"/>
              <a:t> или </a:t>
            </a:r>
            <a:r>
              <a:rPr lang="ru-RU" sz="2800" u="sng" dirty="0"/>
              <a:t>равное</a:t>
            </a:r>
            <a:r>
              <a:rPr lang="ru-RU" sz="2800" dirty="0"/>
              <a:t> его </a:t>
            </a:r>
            <a:endParaRPr lang="ru-RU" sz="2800" dirty="0" smtClean="0"/>
          </a:p>
          <a:p>
            <a:r>
              <a:rPr lang="ru-RU" sz="2800" u="sng" dirty="0" smtClean="0"/>
              <a:t>радиусу</a:t>
            </a:r>
            <a:r>
              <a:rPr lang="ru-RU" sz="2800" dirty="0"/>
              <a:t>.</a:t>
            </a:r>
          </a:p>
        </p:txBody>
      </p:sp>
      <p:sp>
        <p:nvSpPr>
          <p:cNvPr id="10" name="Овал 9"/>
          <p:cNvSpPr/>
          <p:nvPr/>
        </p:nvSpPr>
        <p:spPr>
          <a:xfrm>
            <a:off x="545106" y="411510"/>
            <a:ext cx="2256396" cy="2092656"/>
          </a:xfrm>
          <a:prstGeom prst="ellipse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59832" y="411510"/>
            <a:ext cx="54348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Часть плоскости, находящаяся </a:t>
            </a:r>
            <a:endParaRPr lang="ru-RU" sz="2800" dirty="0" smtClean="0"/>
          </a:p>
          <a:p>
            <a:r>
              <a:rPr lang="ru-RU" sz="2800" dirty="0" smtClean="0"/>
              <a:t>внутри </a:t>
            </a:r>
            <a:r>
              <a:rPr lang="ru-RU" sz="2800" dirty="0"/>
              <a:t>окружности, </a:t>
            </a:r>
            <a:r>
              <a:rPr lang="ru-RU" sz="2800" dirty="0" smtClean="0"/>
              <a:t>вместе </a:t>
            </a:r>
            <a:r>
              <a:rPr lang="ru-RU" sz="2800" dirty="0"/>
              <a:t>с этой </a:t>
            </a:r>
            <a:endParaRPr lang="ru-RU" sz="2800" dirty="0" smtClean="0"/>
          </a:p>
          <a:p>
            <a:r>
              <a:rPr lang="ru-RU" sz="2800" dirty="0" smtClean="0"/>
              <a:t>окружностью </a:t>
            </a:r>
            <a:r>
              <a:rPr lang="ru-RU" sz="2800" dirty="0"/>
              <a:t>называется </a:t>
            </a:r>
            <a:r>
              <a:rPr lang="ru-RU" sz="2800" b="1" dirty="0"/>
              <a:t>кругом</a:t>
            </a:r>
            <a:r>
              <a:rPr lang="ru-RU" sz="2800" dirty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 rot="20290230">
            <a:off x="1193141" y="2908490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внешняя</a:t>
            </a:r>
            <a:endParaRPr lang="ru-RU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96899" y="143916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О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621713" y="1435388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374974" y="4077857"/>
            <a:ext cx="2252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АОВ</a:t>
            </a:r>
            <a:r>
              <a:rPr lang="ru-RU" sz="2800" dirty="0" smtClean="0"/>
              <a:t> – сектор 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341778" y="-20538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003366"/>
                </a:solidFill>
              </a:rPr>
              <a:t>А</a:t>
            </a:r>
          </a:p>
        </p:txBody>
      </p:sp>
      <p:sp>
        <p:nvSpPr>
          <p:cNvPr id="19" name="Овал 18"/>
          <p:cNvSpPr/>
          <p:nvPr/>
        </p:nvSpPr>
        <p:spPr>
          <a:xfrm>
            <a:off x="1637377" y="377326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719972" y="149787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003366"/>
                </a:solidFill>
              </a:rPr>
              <a:t>В</a:t>
            </a:r>
          </a:p>
        </p:txBody>
      </p:sp>
      <p:sp>
        <p:nvSpPr>
          <p:cNvPr id="21" name="Овал 20"/>
          <p:cNvSpPr/>
          <p:nvPr/>
        </p:nvSpPr>
        <p:spPr>
          <a:xfrm>
            <a:off x="2763804" y="1436714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3035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 animBg="1"/>
      <p:bldP spid="33" grpId="0" animBg="1"/>
      <p:bldP spid="32" grpId="0"/>
      <p:bldP spid="10" grpId="0" animBg="1"/>
      <p:bldP spid="8" grpId="0"/>
      <p:bldP spid="14" grpId="0"/>
      <p:bldP spid="14" grpId="1"/>
      <p:bldP spid="15" grpId="0"/>
      <p:bldP spid="17" grpId="0" animBg="1"/>
      <p:bldP spid="34" grpId="0"/>
      <p:bldP spid="16" grpId="0"/>
      <p:bldP spid="19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0"/>
            <a:ext cx="4932039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971140" y="1443194"/>
            <a:ext cx="2256396" cy="2092656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312301" y="285516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00B050"/>
                </a:solidFill>
              </a:rPr>
              <a:t>В</a:t>
            </a:r>
          </a:p>
        </p:txBody>
      </p:sp>
      <p:sp>
        <p:nvSpPr>
          <p:cNvPr id="12" name="Овал 11"/>
          <p:cNvSpPr/>
          <p:nvPr/>
        </p:nvSpPr>
        <p:spPr>
          <a:xfrm>
            <a:off x="2401278" y="2826466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608445" y="2564856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660066"/>
                </a:solidFill>
              </a:rPr>
              <a:t>D</a:t>
            </a:r>
            <a:endParaRPr lang="ru-RU" sz="2800" i="1" dirty="0">
              <a:solidFill>
                <a:srgbClr val="660066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697422" y="2536162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077156" y="144319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А</a:t>
            </a:r>
            <a:endParaRPr lang="ru-RU" sz="2800" i="1" dirty="0"/>
          </a:p>
        </p:txBody>
      </p:sp>
      <p:sp>
        <p:nvSpPr>
          <p:cNvPr id="24" name="Овал 23"/>
          <p:cNvSpPr/>
          <p:nvPr/>
        </p:nvSpPr>
        <p:spPr>
          <a:xfrm>
            <a:off x="2953278" y="1829010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340834" y="2035916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C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429811" y="2007222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27933" y="2074098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003366"/>
                </a:solidFill>
              </a:rPr>
              <a:t>O</a:t>
            </a:r>
            <a:endParaRPr lang="ru-RU" sz="2800" i="1" dirty="0">
              <a:solidFill>
                <a:srgbClr val="003366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45827" y="2536162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088165" y="3245665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Е</a:t>
            </a:r>
            <a:endParaRPr lang="ru-RU" sz="28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1292356" y="3216971"/>
            <a:ext cx="72008" cy="611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211987" y="1266984"/>
            <a:ext cx="2879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А, Е </a:t>
            </a:r>
            <a:r>
              <a:rPr lang="el-GR" sz="2800" dirty="0" smtClean="0"/>
              <a:t>ϵ</a:t>
            </a:r>
            <a:r>
              <a:rPr lang="ru-RU" sz="2800" i="1" dirty="0" smtClean="0">
                <a:solidFill>
                  <a:srgbClr val="003366"/>
                </a:solidFill>
              </a:rPr>
              <a:t> </a:t>
            </a:r>
            <a:r>
              <a:rPr lang="ru-RU" sz="2800" dirty="0" smtClean="0"/>
              <a:t>окружности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776608" y="2012942"/>
            <a:ext cx="3902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В, С, </a:t>
            </a:r>
            <a:r>
              <a:rPr lang="en-US" sz="2800" i="1" dirty="0" smtClean="0">
                <a:solidFill>
                  <a:srgbClr val="003366"/>
                </a:solidFill>
              </a:rPr>
              <a:t>D</a:t>
            </a:r>
            <a:r>
              <a:rPr lang="ru-RU" sz="2800" i="1" dirty="0" smtClean="0">
                <a:solidFill>
                  <a:srgbClr val="003366"/>
                </a:solidFill>
              </a:rPr>
              <a:t>, О </a:t>
            </a:r>
            <a:r>
              <a:rPr lang="ru-RU" sz="2800" i="1" dirty="0" smtClean="0">
                <a:solidFill>
                  <a:srgbClr val="C00000"/>
                </a:solidFill>
              </a:rPr>
              <a:t> </a:t>
            </a:r>
            <a:r>
              <a:rPr lang="ru-RU" sz="2800" i="1" dirty="0" smtClean="0">
                <a:solidFill>
                  <a:srgbClr val="003366"/>
                </a:solidFill>
              </a:rPr>
              <a:t>   </a:t>
            </a:r>
            <a:r>
              <a:rPr lang="ru-RU" sz="2800" dirty="0" smtClean="0"/>
              <a:t>окружности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228017" y="2855160"/>
            <a:ext cx="3010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</a:rPr>
              <a:t>А, В, С, Е, О </a:t>
            </a:r>
            <a:r>
              <a:rPr lang="el-GR" sz="2800" i="1" dirty="0" smtClean="0"/>
              <a:t>ϵ</a:t>
            </a:r>
            <a:r>
              <a:rPr lang="ru-RU" sz="2800" i="1" dirty="0" smtClean="0">
                <a:solidFill>
                  <a:srgbClr val="003366"/>
                </a:solidFill>
              </a:rPr>
              <a:t> </a:t>
            </a:r>
            <a:r>
              <a:rPr lang="ru-RU" sz="2800" dirty="0" smtClean="0"/>
              <a:t>кругу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921875" y="3633867"/>
            <a:ext cx="36070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003366"/>
                </a:solidFill>
              </a:rPr>
              <a:t>D </a:t>
            </a:r>
            <a:r>
              <a:rPr lang="ru-RU" sz="2800" dirty="0" smtClean="0"/>
              <a:t>расположена вне </a:t>
            </a:r>
          </a:p>
          <a:p>
            <a:pPr algn="ctr"/>
            <a:r>
              <a:rPr lang="ru-RU" sz="2800" dirty="0" smtClean="0"/>
              <a:t>окружности, вне круга</a:t>
            </a:r>
            <a:endParaRPr lang="ru-RU" sz="2800" dirty="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061953"/>
              </p:ext>
            </p:extLst>
          </p:nvPr>
        </p:nvGraphicFramePr>
        <p:xfrm>
          <a:off x="6251596" y="2126633"/>
          <a:ext cx="285752" cy="342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3" imgW="126720" imgH="152280" progId="Equation.3">
                  <p:embed/>
                </p:oleObj>
              </mc:Choice>
              <mc:Fallback>
                <p:oleObj name="Формула" r:id="rId3" imgW="12672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1596" y="2126633"/>
                        <a:ext cx="285752" cy="3429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47910" y="261522"/>
            <a:ext cx="4954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u="sng" dirty="0" smtClean="0"/>
              <a:t>Расположение точек по отношению </a:t>
            </a:r>
          </a:p>
          <a:p>
            <a:pPr algn="ctr"/>
            <a:r>
              <a:rPr lang="ru-RU" sz="2400" u="sng" dirty="0" smtClean="0"/>
              <a:t>к окружности и кругу</a:t>
            </a:r>
            <a:r>
              <a:rPr lang="ru-RU" sz="2400" dirty="0" smtClean="0"/>
              <a:t>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57999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/>
      <p:bldP spid="11" grpId="1"/>
      <p:bldP spid="11" grpId="2"/>
      <p:bldP spid="12" grpId="0" animBg="1"/>
      <p:bldP spid="12" grpId="1" animBg="1"/>
      <p:bldP spid="12" grpId="2" animBg="1"/>
      <p:bldP spid="13" grpId="0"/>
      <p:bldP spid="13" grpId="1"/>
      <p:bldP spid="13" grpId="2"/>
      <p:bldP spid="14" grpId="0" animBg="1"/>
      <p:bldP spid="14" grpId="1" animBg="1"/>
      <p:bldP spid="14" grpId="2" animBg="1"/>
      <p:bldP spid="15" grpId="0"/>
      <p:bldP spid="15" grpId="1"/>
      <p:bldP spid="15" grpId="2"/>
      <p:bldP spid="24" grpId="0" animBg="1"/>
      <p:bldP spid="24" grpId="1" animBg="1"/>
      <p:bldP spid="24" grpId="2" animBg="1"/>
      <p:bldP spid="25" grpId="0"/>
      <p:bldP spid="25" grpId="1"/>
      <p:bldP spid="25" grpId="2"/>
      <p:bldP spid="26" grpId="0" animBg="1"/>
      <p:bldP spid="26" grpId="1" animBg="1"/>
      <p:bldP spid="26" grpId="2" animBg="1"/>
      <p:bldP spid="27" grpId="0"/>
      <p:bldP spid="27" grpId="1"/>
      <p:bldP spid="27" grpId="2"/>
      <p:bldP spid="28" grpId="0" animBg="1"/>
      <p:bldP spid="28" grpId="1" animBg="1"/>
      <p:bldP spid="28" grpId="2" animBg="1"/>
      <p:bldP spid="29" grpId="0"/>
      <p:bldP spid="29" grpId="1"/>
      <p:bldP spid="29" grpId="2"/>
      <p:bldP spid="30" grpId="0" animBg="1"/>
      <p:bldP spid="30" grpId="1" animBg="1"/>
      <p:bldP spid="30" grpId="2" animBg="1"/>
      <p:bldP spid="16" grpId="0"/>
      <p:bldP spid="17" grpId="0"/>
      <p:bldP spid="18" grpId="0"/>
      <p:bldP spid="1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2312" y="699542"/>
            <a:ext cx="3066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/>
              <a:t>окружность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61553" y="2067694"/>
            <a:ext cx="1583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/>
              <a:t>круг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61552" y="3581603"/>
            <a:ext cx="4971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smtClean="0"/>
              <a:t>научились </a:t>
            </a:r>
            <a:r>
              <a:rPr lang="ru-RU" sz="3600" dirty="0" smtClean="0"/>
              <a:t>их чертить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70009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235</Words>
  <Application>Microsoft Office PowerPoint</Application>
  <PresentationFormat>Экран (16:9)</PresentationFormat>
  <Paragraphs>75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cp-04</dc:creator>
  <cp:lastModifiedBy>user</cp:lastModifiedBy>
  <cp:revision>208</cp:revision>
  <dcterms:created xsi:type="dcterms:W3CDTF">2013-08-20T06:45:45Z</dcterms:created>
  <dcterms:modified xsi:type="dcterms:W3CDTF">2013-10-30T08:01:08Z</dcterms:modified>
</cp:coreProperties>
</file>