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  <p:sldMasterId id="2147483672" r:id="rId3"/>
  </p:sldMasterIdLst>
  <p:notesMasterIdLst>
    <p:notesMasterId r:id="rId21"/>
  </p:notesMasterIdLst>
  <p:sldIdLst>
    <p:sldId id="261" r:id="rId4"/>
    <p:sldId id="263" r:id="rId5"/>
    <p:sldId id="264" r:id="rId6"/>
    <p:sldId id="276" r:id="rId7"/>
    <p:sldId id="267" r:id="rId8"/>
    <p:sldId id="268" r:id="rId9"/>
    <p:sldId id="270" r:id="rId10"/>
    <p:sldId id="277" r:id="rId11"/>
    <p:sldId id="279" r:id="rId12"/>
    <p:sldId id="280" r:id="rId13"/>
    <p:sldId id="281" r:id="rId14"/>
    <p:sldId id="282" r:id="rId15"/>
    <p:sldId id="283" r:id="rId16"/>
    <p:sldId id="285" r:id="rId17"/>
    <p:sldId id="271" r:id="rId18"/>
    <p:sldId id="275" r:id="rId19"/>
    <p:sldId id="273" r:id="rId20"/>
  </p:sldIdLst>
  <p:sldSz cx="18288000" cy="10287000"/>
  <p:notesSz cx="6858000" cy="9144000"/>
  <p:embeddedFontLst>
    <p:embeddedFont>
      <p:font typeface="Halant Medium Bold" panose="020B0604020202020204" charset="0"/>
      <p:regular r:id="rId22"/>
    </p:embeddedFont>
    <p:embeddedFont>
      <p:font typeface="Overpass Light" panose="020B0604020202020204" charset="0"/>
      <p:regular r:id="rId23"/>
    </p:embeddedFont>
    <p:embeddedFont>
      <p:font typeface="Muli Extra Light Bold" panose="020B0604020202020204" charset="0"/>
      <p:regular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Calibri Light" panose="020F0302020204030204" pitchFamily="34" charset="0"/>
      <p:regular r:id="rId29"/>
      <p:italic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9" d="100"/>
          <a:sy n="59" d="100"/>
        </p:scale>
        <p:origin x="120" y="4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40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5.fntdata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4.fntdata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3.fntdata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65BA54-0746-4FCD-A893-3B136039A1A3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F2AFDA-F9C9-45AA-B5CF-B6FA0A866D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7040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F2AFDA-F9C9-45AA-B5CF-B6FA0A866D6A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73172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683545"/>
            <a:ext cx="15544800" cy="35814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5403057"/>
            <a:ext cx="13716000" cy="2483643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782" indent="0" algn="ctr">
              <a:buNone/>
              <a:defRPr sz="3000"/>
            </a:lvl2pPr>
            <a:lvl3pPr marL="1371569" indent="0" algn="ctr">
              <a:buNone/>
              <a:defRPr sz="2700"/>
            </a:lvl3pPr>
            <a:lvl4pPr marL="2057351" indent="0" algn="ctr">
              <a:buNone/>
              <a:defRPr sz="2400"/>
            </a:lvl4pPr>
            <a:lvl5pPr marL="2743134" indent="0" algn="ctr">
              <a:buNone/>
              <a:defRPr sz="2400"/>
            </a:lvl5pPr>
            <a:lvl6pPr marL="3428919" indent="0" algn="ctr">
              <a:buNone/>
              <a:defRPr sz="2400"/>
            </a:lvl6pPr>
            <a:lvl7pPr marL="4114701" indent="0" algn="ctr">
              <a:buNone/>
              <a:defRPr sz="2400"/>
            </a:lvl7pPr>
            <a:lvl8pPr marL="4800483" indent="0" algn="ctr">
              <a:buNone/>
              <a:defRPr sz="2400"/>
            </a:lvl8pPr>
            <a:lvl9pPr marL="5486270" indent="0" algn="ctr">
              <a:buNone/>
              <a:defRPr sz="24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569"/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569"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569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569"/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569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0520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569"/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569"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569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569"/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569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7177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7776" y="2564614"/>
            <a:ext cx="15773400" cy="4279106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7776" y="6884201"/>
            <a:ext cx="15773400" cy="225028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782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569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351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134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8919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701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48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2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569"/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569"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569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569"/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569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870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738439"/>
            <a:ext cx="7772400" cy="65270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58300" y="2738439"/>
            <a:ext cx="7772400" cy="65270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569"/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569"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569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569"/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569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1229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2" y="547694"/>
            <a:ext cx="15773400" cy="198834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9684" y="2521745"/>
            <a:ext cx="7736680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782" indent="0">
              <a:buNone/>
              <a:defRPr sz="3000" b="1"/>
            </a:lvl2pPr>
            <a:lvl3pPr marL="1371569" indent="0">
              <a:buNone/>
              <a:defRPr sz="2700" b="1"/>
            </a:lvl3pPr>
            <a:lvl4pPr marL="2057351" indent="0">
              <a:buNone/>
              <a:defRPr sz="2400" b="1"/>
            </a:lvl4pPr>
            <a:lvl5pPr marL="2743134" indent="0">
              <a:buNone/>
              <a:defRPr sz="2400" b="1"/>
            </a:lvl5pPr>
            <a:lvl6pPr marL="3428919" indent="0">
              <a:buNone/>
              <a:defRPr sz="2400" b="1"/>
            </a:lvl6pPr>
            <a:lvl7pPr marL="4114701" indent="0">
              <a:buNone/>
              <a:defRPr sz="2400" b="1"/>
            </a:lvl7pPr>
            <a:lvl8pPr marL="4800483" indent="0">
              <a:buNone/>
              <a:defRPr sz="2400" b="1"/>
            </a:lvl8pPr>
            <a:lvl9pPr marL="5486270" indent="0">
              <a:buNone/>
              <a:defRPr sz="2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9684" y="3757613"/>
            <a:ext cx="7736680" cy="55268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58307" y="2521745"/>
            <a:ext cx="7774782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782" indent="0">
              <a:buNone/>
              <a:defRPr sz="3000" b="1"/>
            </a:lvl2pPr>
            <a:lvl3pPr marL="1371569" indent="0">
              <a:buNone/>
              <a:defRPr sz="2700" b="1"/>
            </a:lvl3pPr>
            <a:lvl4pPr marL="2057351" indent="0">
              <a:buNone/>
              <a:defRPr sz="2400" b="1"/>
            </a:lvl4pPr>
            <a:lvl5pPr marL="2743134" indent="0">
              <a:buNone/>
              <a:defRPr sz="2400" b="1"/>
            </a:lvl5pPr>
            <a:lvl6pPr marL="3428919" indent="0">
              <a:buNone/>
              <a:defRPr sz="2400" b="1"/>
            </a:lvl6pPr>
            <a:lvl7pPr marL="4114701" indent="0">
              <a:buNone/>
              <a:defRPr sz="2400" b="1"/>
            </a:lvl7pPr>
            <a:lvl8pPr marL="4800483" indent="0">
              <a:buNone/>
              <a:defRPr sz="2400" b="1"/>
            </a:lvl8pPr>
            <a:lvl9pPr marL="5486270" indent="0">
              <a:buNone/>
              <a:defRPr sz="2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58307" y="3757613"/>
            <a:ext cx="7774782" cy="55268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569"/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569"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569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569"/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569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2523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569"/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569"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569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569"/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569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8712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569"/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569"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569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569"/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569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3276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2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74782" y="1481144"/>
            <a:ext cx="9258300" cy="7310438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2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782" indent="0">
              <a:buNone/>
              <a:defRPr sz="2100"/>
            </a:lvl2pPr>
            <a:lvl3pPr marL="1371569" indent="0">
              <a:buNone/>
              <a:defRPr sz="1800"/>
            </a:lvl3pPr>
            <a:lvl4pPr marL="2057351" indent="0">
              <a:buNone/>
              <a:defRPr sz="1500"/>
            </a:lvl4pPr>
            <a:lvl5pPr marL="2743134" indent="0">
              <a:buNone/>
              <a:defRPr sz="1500"/>
            </a:lvl5pPr>
            <a:lvl6pPr marL="3428919" indent="0">
              <a:buNone/>
              <a:defRPr sz="1500"/>
            </a:lvl6pPr>
            <a:lvl7pPr marL="4114701" indent="0">
              <a:buNone/>
              <a:defRPr sz="1500"/>
            </a:lvl7pPr>
            <a:lvl8pPr marL="4800483" indent="0">
              <a:buNone/>
              <a:defRPr sz="1500"/>
            </a:lvl8pPr>
            <a:lvl9pPr marL="5486270" indent="0">
              <a:buNone/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569"/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569"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569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569"/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569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441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2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774782" y="1481144"/>
            <a:ext cx="9258300" cy="7310438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782" indent="0">
              <a:buNone/>
              <a:defRPr sz="4200"/>
            </a:lvl2pPr>
            <a:lvl3pPr marL="1371569" indent="0">
              <a:buNone/>
              <a:defRPr sz="3600"/>
            </a:lvl3pPr>
            <a:lvl4pPr marL="2057351" indent="0">
              <a:buNone/>
              <a:defRPr sz="3000"/>
            </a:lvl4pPr>
            <a:lvl5pPr marL="2743134" indent="0">
              <a:buNone/>
              <a:defRPr sz="3000"/>
            </a:lvl5pPr>
            <a:lvl6pPr marL="3428919" indent="0">
              <a:buNone/>
              <a:defRPr sz="3000"/>
            </a:lvl6pPr>
            <a:lvl7pPr marL="4114701" indent="0">
              <a:buNone/>
              <a:defRPr sz="3000"/>
            </a:lvl7pPr>
            <a:lvl8pPr marL="4800483" indent="0">
              <a:buNone/>
              <a:defRPr sz="3000"/>
            </a:lvl8pPr>
            <a:lvl9pPr marL="5486270" indent="0">
              <a:buNone/>
              <a:defRPr sz="3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2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782" indent="0">
              <a:buNone/>
              <a:defRPr sz="2100"/>
            </a:lvl2pPr>
            <a:lvl3pPr marL="1371569" indent="0">
              <a:buNone/>
              <a:defRPr sz="1800"/>
            </a:lvl3pPr>
            <a:lvl4pPr marL="2057351" indent="0">
              <a:buNone/>
              <a:defRPr sz="1500"/>
            </a:lvl4pPr>
            <a:lvl5pPr marL="2743134" indent="0">
              <a:buNone/>
              <a:defRPr sz="1500"/>
            </a:lvl5pPr>
            <a:lvl6pPr marL="3428919" indent="0">
              <a:buNone/>
              <a:defRPr sz="1500"/>
            </a:lvl6pPr>
            <a:lvl7pPr marL="4114701" indent="0">
              <a:buNone/>
              <a:defRPr sz="1500"/>
            </a:lvl7pPr>
            <a:lvl8pPr marL="4800483" indent="0">
              <a:buNone/>
              <a:defRPr sz="1500"/>
            </a:lvl8pPr>
            <a:lvl9pPr marL="5486270" indent="0">
              <a:buNone/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569"/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569"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569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569"/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569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5602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569"/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569"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569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569"/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569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25910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087353" y="547689"/>
            <a:ext cx="3943350" cy="871775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7" y="547689"/>
            <a:ext cx="11601450" cy="871775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569"/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569"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569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569"/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569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88518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683545"/>
            <a:ext cx="15544800" cy="35814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5403057"/>
            <a:ext cx="13716000" cy="2483643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782" indent="0" algn="ctr">
              <a:buNone/>
              <a:defRPr sz="3000"/>
            </a:lvl2pPr>
            <a:lvl3pPr marL="1371569" indent="0" algn="ctr">
              <a:buNone/>
              <a:defRPr sz="2700"/>
            </a:lvl3pPr>
            <a:lvl4pPr marL="2057351" indent="0" algn="ctr">
              <a:buNone/>
              <a:defRPr sz="2400"/>
            </a:lvl4pPr>
            <a:lvl5pPr marL="2743134" indent="0" algn="ctr">
              <a:buNone/>
              <a:defRPr sz="2400"/>
            </a:lvl5pPr>
            <a:lvl6pPr marL="3428919" indent="0" algn="ctr">
              <a:buNone/>
              <a:defRPr sz="2400"/>
            </a:lvl6pPr>
            <a:lvl7pPr marL="4114701" indent="0" algn="ctr">
              <a:buNone/>
              <a:defRPr sz="2400"/>
            </a:lvl7pPr>
            <a:lvl8pPr marL="4800483" indent="0" algn="ctr">
              <a:buNone/>
              <a:defRPr sz="2400"/>
            </a:lvl8pPr>
            <a:lvl9pPr marL="5486270" indent="0" algn="ctr">
              <a:buNone/>
              <a:defRPr sz="24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569"/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569"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569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569"/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569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1201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569"/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569"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569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569"/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569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8264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7776" y="2564614"/>
            <a:ext cx="15773400" cy="4279106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7776" y="6884201"/>
            <a:ext cx="15773400" cy="225028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782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569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351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134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8919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701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48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2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569"/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569"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569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569"/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569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339203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738439"/>
            <a:ext cx="7772400" cy="65270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58300" y="2738439"/>
            <a:ext cx="7772400" cy="65270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569"/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569"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569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569"/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569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002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2" y="547694"/>
            <a:ext cx="15773400" cy="198834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9684" y="2521745"/>
            <a:ext cx="7736680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782" indent="0">
              <a:buNone/>
              <a:defRPr sz="3000" b="1"/>
            </a:lvl2pPr>
            <a:lvl3pPr marL="1371569" indent="0">
              <a:buNone/>
              <a:defRPr sz="2700" b="1"/>
            </a:lvl3pPr>
            <a:lvl4pPr marL="2057351" indent="0">
              <a:buNone/>
              <a:defRPr sz="2400" b="1"/>
            </a:lvl4pPr>
            <a:lvl5pPr marL="2743134" indent="0">
              <a:buNone/>
              <a:defRPr sz="2400" b="1"/>
            </a:lvl5pPr>
            <a:lvl6pPr marL="3428919" indent="0">
              <a:buNone/>
              <a:defRPr sz="2400" b="1"/>
            </a:lvl6pPr>
            <a:lvl7pPr marL="4114701" indent="0">
              <a:buNone/>
              <a:defRPr sz="2400" b="1"/>
            </a:lvl7pPr>
            <a:lvl8pPr marL="4800483" indent="0">
              <a:buNone/>
              <a:defRPr sz="2400" b="1"/>
            </a:lvl8pPr>
            <a:lvl9pPr marL="5486270" indent="0">
              <a:buNone/>
              <a:defRPr sz="2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9684" y="3757613"/>
            <a:ext cx="7736680" cy="55268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58307" y="2521745"/>
            <a:ext cx="7774782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782" indent="0">
              <a:buNone/>
              <a:defRPr sz="3000" b="1"/>
            </a:lvl2pPr>
            <a:lvl3pPr marL="1371569" indent="0">
              <a:buNone/>
              <a:defRPr sz="2700" b="1"/>
            </a:lvl3pPr>
            <a:lvl4pPr marL="2057351" indent="0">
              <a:buNone/>
              <a:defRPr sz="2400" b="1"/>
            </a:lvl4pPr>
            <a:lvl5pPr marL="2743134" indent="0">
              <a:buNone/>
              <a:defRPr sz="2400" b="1"/>
            </a:lvl5pPr>
            <a:lvl6pPr marL="3428919" indent="0">
              <a:buNone/>
              <a:defRPr sz="2400" b="1"/>
            </a:lvl6pPr>
            <a:lvl7pPr marL="4114701" indent="0">
              <a:buNone/>
              <a:defRPr sz="2400" b="1"/>
            </a:lvl7pPr>
            <a:lvl8pPr marL="4800483" indent="0">
              <a:buNone/>
              <a:defRPr sz="2400" b="1"/>
            </a:lvl8pPr>
            <a:lvl9pPr marL="5486270" indent="0">
              <a:buNone/>
              <a:defRPr sz="2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58307" y="3757613"/>
            <a:ext cx="7774782" cy="552688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569"/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569"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569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569"/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569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824944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569"/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569"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569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569"/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569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727367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569"/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569"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569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569"/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569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708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2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74782" y="1481144"/>
            <a:ext cx="9258300" cy="7310438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2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782" indent="0">
              <a:buNone/>
              <a:defRPr sz="2100"/>
            </a:lvl2pPr>
            <a:lvl3pPr marL="1371569" indent="0">
              <a:buNone/>
              <a:defRPr sz="1800"/>
            </a:lvl3pPr>
            <a:lvl4pPr marL="2057351" indent="0">
              <a:buNone/>
              <a:defRPr sz="1500"/>
            </a:lvl4pPr>
            <a:lvl5pPr marL="2743134" indent="0">
              <a:buNone/>
              <a:defRPr sz="1500"/>
            </a:lvl5pPr>
            <a:lvl6pPr marL="3428919" indent="0">
              <a:buNone/>
              <a:defRPr sz="1500"/>
            </a:lvl6pPr>
            <a:lvl7pPr marL="4114701" indent="0">
              <a:buNone/>
              <a:defRPr sz="1500"/>
            </a:lvl7pPr>
            <a:lvl8pPr marL="4800483" indent="0">
              <a:buNone/>
              <a:defRPr sz="1500"/>
            </a:lvl8pPr>
            <a:lvl9pPr marL="5486270" indent="0">
              <a:buNone/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569"/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569"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569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569"/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569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966592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2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774782" y="1481144"/>
            <a:ext cx="9258300" cy="7310438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782" indent="0">
              <a:buNone/>
              <a:defRPr sz="4200"/>
            </a:lvl2pPr>
            <a:lvl3pPr marL="1371569" indent="0">
              <a:buNone/>
              <a:defRPr sz="3600"/>
            </a:lvl3pPr>
            <a:lvl4pPr marL="2057351" indent="0">
              <a:buNone/>
              <a:defRPr sz="3000"/>
            </a:lvl4pPr>
            <a:lvl5pPr marL="2743134" indent="0">
              <a:buNone/>
              <a:defRPr sz="3000"/>
            </a:lvl5pPr>
            <a:lvl6pPr marL="3428919" indent="0">
              <a:buNone/>
              <a:defRPr sz="3000"/>
            </a:lvl6pPr>
            <a:lvl7pPr marL="4114701" indent="0">
              <a:buNone/>
              <a:defRPr sz="3000"/>
            </a:lvl7pPr>
            <a:lvl8pPr marL="4800483" indent="0">
              <a:buNone/>
              <a:defRPr sz="3000"/>
            </a:lvl8pPr>
            <a:lvl9pPr marL="5486270" indent="0">
              <a:buNone/>
              <a:defRPr sz="3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2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782" indent="0">
              <a:buNone/>
              <a:defRPr sz="2100"/>
            </a:lvl2pPr>
            <a:lvl3pPr marL="1371569" indent="0">
              <a:buNone/>
              <a:defRPr sz="1800"/>
            </a:lvl3pPr>
            <a:lvl4pPr marL="2057351" indent="0">
              <a:buNone/>
              <a:defRPr sz="1500"/>
            </a:lvl4pPr>
            <a:lvl5pPr marL="2743134" indent="0">
              <a:buNone/>
              <a:defRPr sz="1500"/>
            </a:lvl5pPr>
            <a:lvl6pPr marL="3428919" indent="0">
              <a:buNone/>
              <a:defRPr sz="1500"/>
            </a:lvl6pPr>
            <a:lvl7pPr marL="4114701" indent="0">
              <a:buNone/>
              <a:defRPr sz="1500"/>
            </a:lvl7pPr>
            <a:lvl8pPr marL="4800483" indent="0">
              <a:buNone/>
              <a:defRPr sz="1500"/>
            </a:lvl8pPr>
            <a:lvl9pPr marL="5486270" indent="0">
              <a:buNone/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569"/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569"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569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569"/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569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110717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569"/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569"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569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569"/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569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1761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087353" y="547689"/>
            <a:ext cx="3943350" cy="871775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7" y="547689"/>
            <a:ext cx="11601450" cy="871775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371569"/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569"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371569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371569"/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569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0873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7300" y="547694"/>
            <a:ext cx="15773400" cy="1988345"/>
          </a:xfrm>
          <a:prstGeom prst="rect">
            <a:avLst/>
          </a:prstGeom>
        </p:spPr>
        <p:txBody>
          <a:bodyPr vert="horz" lIns="91437" tIns="45720" rIns="91437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7300" y="2738439"/>
            <a:ext cx="15773400" cy="6527007"/>
          </a:xfrm>
          <a:prstGeom prst="rect">
            <a:avLst/>
          </a:prstGeom>
        </p:spPr>
        <p:txBody>
          <a:bodyPr vert="horz" lIns="91437" tIns="45720" rIns="91437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7300" y="9534532"/>
            <a:ext cx="4114800" cy="547688"/>
          </a:xfrm>
          <a:prstGeom prst="rect">
            <a:avLst/>
          </a:prstGeom>
        </p:spPr>
        <p:txBody>
          <a:bodyPr vert="horz" lIns="91437" tIns="45720" rIns="91437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371569"/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569"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0" y="9534532"/>
            <a:ext cx="6172200" cy="547688"/>
          </a:xfrm>
          <a:prstGeom prst="rect">
            <a:avLst/>
          </a:prstGeom>
        </p:spPr>
        <p:txBody>
          <a:bodyPr vert="horz" lIns="91437" tIns="45720" rIns="91437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371569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15900" y="9534532"/>
            <a:ext cx="4114800" cy="547688"/>
          </a:xfrm>
          <a:prstGeom prst="rect">
            <a:avLst/>
          </a:prstGeom>
        </p:spPr>
        <p:txBody>
          <a:bodyPr vert="horz" lIns="91437" tIns="45720" rIns="91437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371569"/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569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926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569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1" indent="-342891" algn="l" defTabSz="1371569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675" indent="-342891" algn="l" defTabSz="137156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460" indent="-342891" algn="l" defTabSz="137156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242" indent="-342891" algn="l" defTabSz="137156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025" indent="-342891" algn="l" defTabSz="137156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810" indent="-342891" algn="l" defTabSz="137156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592" indent="-342891" algn="l" defTabSz="137156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374" indent="-342891" algn="l" defTabSz="137156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161" indent="-342891" algn="l" defTabSz="137156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56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2" algn="l" defTabSz="137156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569" algn="l" defTabSz="137156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351" algn="l" defTabSz="137156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4" algn="l" defTabSz="137156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8919" algn="l" defTabSz="137156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701" algn="l" defTabSz="137156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483" algn="l" defTabSz="137156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270" algn="l" defTabSz="137156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7300" y="547694"/>
            <a:ext cx="15773400" cy="1988345"/>
          </a:xfrm>
          <a:prstGeom prst="rect">
            <a:avLst/>
          </a:prstGeom>
        </p:spPr>
        <p:txBody>
          <a:bodyPr vert="horz" lIns="91437" tIns="45720" rIns="91437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7300" y="2738439"/>
            <a:ext cx="15773400" cy="6527007"/>
          </a:xfrm>
          <a:prstGeom prst="rect">
            <a:avLst/>
          </a:prstGeom>
        </p:spPr>
        <p:txBody>
          <a:bodyPr vert="horz" lIns="91437" tIns="45720" rIns="91437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7300" y="9534532"/>
            <a:ext cx="4114800" cy="547688"/>
          </a:xfrm>
          <a:prstGeom prst="rect">
            <a:avLst/>
          </a:prstGeom>
        </p:spPr>
        <p:txBody>
          <a:bodyPr vert="horz" lIns="91437" tIns="45720" rIns="91437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371569"/>
            <a:fld id="{9389A218-1BD9-44B7-AD25-60C2204205A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569"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0" y="9534532"/>
            <a:ext cx="6172200" cy="547688"/>
          </a:xfrm>
          <a:prstGeom prst="rect">
            <a:avLst/>
          </a:prstGeom>
        </p:spPr>
        <p:txBody>
          <a:bodyPr vert="horz" lIns="91437" tIns="45720" rIns="91437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371569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15900" y="9534532"/>
            <a:ext cx="4114800" cy="547688"/>
          </a:xfrm>
          <a:prstGeom prst="rect">
            <a:avLst/>
          </a:prstGeom>
        </p:spPr>
        <p:txBody>
          <a:bodyPr vert="horz" lIns="91437" tIns="45720" rIns="91437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371569"/>
            <a:fld id="{1C5C7EFC-FB93-4B0A-97A4-5DFF6022B23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371569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12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371569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1" indent="-342891" algn="l" defTabSz="1371569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675" indent="-342891" algn="l" defTabSz="137156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460" indent="-342891" algn="l" defTabSz="137156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242" indent="-342891" algn="l" defTabSz="137156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025" indent="-342891" algn="l" defTabSz="137156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810" indent="-342891" algn="l" defTabSz="137156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592" indent="-342891" algn="l" defTabSz="137156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374" indent="-342891" algn="l" defTabSz="137156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161" indent="-342891" algn="l" defTabSz="137156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56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2" algn="l" defTabSz="137156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569" algn="l" defTabSz="137156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351" algn="l" defTabSz="137156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4" algn="l" defTabSz="137156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8919" algn="l" defTabSz="137156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701" algn="l" defTabSz="137156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483" algn="l" defTabSz="137156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270" algn="l" defTabSz="1371569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57342"/>
            <a:ext cx="720824" cy="1022965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360" y="9563100"/>
            <a:ext cx="17014840" cy="5715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589080" y="2940462"/>
            <a:ext cx="15773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28700"/>
            <a:r>
              <a:rPr lang="ru-RU" sz="4800" b="1" dirty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«Что может происходить с деньгами и как это влияет на финансы вашей </a:t>
            </a:r>
            <a:r>
              <a:rPr lang="ru-RU" sz="4800" b="1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семьи»</a:t>
            </a:r>
            <a:endParaRPr lang="ru-RU" sz="4800" b="1" dirty="0">
              <a:solidFill>
                <a:schemeClr val="accent5">
                  <a:lumMod val="75000"/>
                </a:schemeClr>
              </a:solidFill>
              <a:cs typeface="Times New Roman" panose="02020603050405020304" pitchFamily="18" charset="0"/>
            </a:endParaRPr>
          </a:p>
          <a:p>
            <a:pPr algn="ctr" defTabSz="1028700"/>
            <a:endParaRPr lang="en-US" sz="4800" b="1" dirty="0">
              <a:solidFill>
                <a:schemeClr val="accent5">
                  <a:lumMod val="75000"/>
                </a:schemeClr>
              </a:solidFill>
              <a:latin typeface="Calibri"/>
              <a:cs typeface="Times New Roman" panose="02020603050405020304" pitchFamily="18" charset="0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6629400" y="9702925"/>
            <a:ext cx="5410200" cy="3462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3200" b="1" dirty="0" smtClean="0">
                <a:latin typeface="Calibri"/>
                <a:cs typeface="Times New Roman" panose="02020603050405020304" pitchFamily="18" charset="0"/>
              </a:rPr>
              <a:t>202</a:t>
            </a:r>
            <a:r>
              <a:rPr lang="ru-RU" sz="3200" b="1" dirty="0">
                <a:latin typeface="Calibri"/>
                <a:cs typeface="Times New Roman" panose="02020603050405020304" pitchFamily="18" charset="0"/>
              </a:rPr>
              <a:t>3 </a:t>
            </a:r>
            <a:r>
              <a:rPr lang="ru-RU" sz="3200" b="1" dirty="0" smtClean="0">
                <a:latin typeface="Calibri"/>
                <a:cs typeface="Times New Roman" panose="02020603050405020304" pitchFamily="18" charset="0"/>
              </a:rPr>
              <a:t>год</a:t>
            </a:r>
            <a:endParaRPr lang="en-US" sz="3200" b="1" dirty="0">
              <a:latin typeface="Calibri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96960" y="2315283"/>
            <a:ext cx="1678624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latin typeface="Calibri"/>
                <a:cs typeface="Times New Roman" panose="02020603050405020304" pitchFamily="18" charset="0"/>
              </a:rPr>
              <a:t>Тема:</a:t>
            </a:r>
            <a:endParaRPr lang="ru-RU" sz="3200" b="1" dirty="0">
              <a:latin typeface="Calibri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112051" y="7029706"/>
            <a:ext cx="1214674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Calibri"/>
                <a:cs typeface="Times New Roman" panose="02020603050405020304" pitchFamily="18" charset="0"/>
              </a:rPr>
              <a:t>Анашкина Юлия Васильевна</a:t>
            </a:r>
            <a:r>
              <a:rPr lang="ru-RU" sz="3200" b="1" dirty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, </a:t>
            </a:r>
            <a:endParaRPr lang="ru-RU" sz="3200" b="1" dirty="0" smtClean="0">
              <a:solidFill>
                <a:schemeClr val="accent5">
                  <a:lumMod val="75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Учитель русского языка и литературы МКОУ ХМР «СОШ д. </a:t>
            </a:r>
            <a:r>
              <a:rPr lang="ru-RU" sz="2800" b="1" dirty="0" err="1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Шапша</a:t>
            </a: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cs typeface="Times New Roman" panose="02020603050405020304" pitchFamily="18" charset="0"/>
              </a:rPr>
              <a:t>»</a:t>
            </a:r>
            <a:endParaRPr lang="ru-RU" sz="3200" b="1" dirty="0">
              <a:latin typeface="Calibri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3819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95600" y="952501"/>
            <a:ext cx="12344400" cy="83129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Выполнение учащимися заданий:</a:t>
            </a:r>
          </a:p>
          <a:p>
            <a:pPr marL="0" indent="0">
              <a:buNone/>
            </a:pPr>
            <a:r>
              <a:rPr lang="ru-RU" dirty="0" smtClean="0"/>
              <a:t>2</a:t>
            </a:r>
            <a:r>
              <a:rPr lang="ru-RU" dirty="0"/>
              <a:t>.	Представим, что заработная плата вашего отца составляет 30 тыс. рублей в месяц. В результате резкого повышения цен на нефть, газ и электроэнергию цены на все товары увеличились на 5%. Теперь на зарплату отца ваша семья сможет меньше купить товаров и получить услуг. На сколько рублей уменьшится покупательная способность заработной платы?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464"/>
            <a:ext cx="536494" cy="102360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22862" y="25464"/>
            <a:ext cx="359695" cy="988247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1000" y="6217447"/>
            <a:ext cx="3048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2387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95600" y="571501"/>
            <a:ext cx="12573000" cy="86939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Работа </a:t>
            </a:r>
            <a:r>
              <a:rPr lang="ru-RU" dirty="0"/>
              <a:t>с информационными источниками: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. «В России первоначально либерализация цен привела к обвальному, неудержимому росту цен. Уже к концу 1992 г. цены выросли в 26 раз, в 1993-м — в 9,4 раза по сравнению с ценами предыдущего года».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29" y="50929"/>
            <a:ext cx="536494" cy="102360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22862" y="25464"/>
            <a:ext cx="359695" cy="988247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9400" y="4533900"/>
            <a:ext cx="430911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0649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66978" y="1000727"/>
            <a:ext cx="12725400" cy="79319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Работа с информационными источниками: </a:t>
            </a:r>
          </a:p>
          <a:p>
            <a:pPr marL="0" indent="0">
              <a:buNone/>
            </a:pPr>
            <a:r>
              <a:rPr lang="ru-RU" dirty="0" smtClean="0"/>
              <a:t>2</a:t>
            </a:r>
            <a:r>
              <a:rPr lang="ru-RU" dirty="0"/>
              <a:t>. «Примером наиболее катастрофической инфляции называют послевоенную Германию 1920-х гг. В 1922 г. рост уровня цен в Германии за год составил 5470%, в 1923-м положение ещё ухудшилось — цены увеличились в 1 300 000 000 000 (1300 млрд) раз. Цены росли так быстро, что официанты меняли их в меню несколько раз за время обеда посетителя»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464"/>
            <a:ext cx="536494" cy="102360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22862" y="25464"/>
            <a:ext cx="359695" cy="9882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3869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38400" y="1638301"/>
            <a:ext cx="12954000" cy="76271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Работа с информационными источниками: </a:t>
            </a:r>
          </a:p>
          <a:p>
            <a:pPr marL="0" indent="0">
              <a:buNone/>
            </a:pPr>
            <a:r>
              <a:rPr lang="ru-RU" dirty="0" smtClean="0"/>
              <a:t>3</a:t>
            </a:r>
            <a:r>
              <a:rPr lang="ru-RU" dirty="0"/>
              <a:t>. «США: 1839–1843. Объём денежной массы сократился с 240 до 158 млн долл. (8,5% в год), цены падали на 10,5% в год, инвестиции сократились на 23%, потребление выросло на 21</a:t>
            </a:r>
            <a:r>
              <a:rPr lang="ru-RU" dirty="0" smtClean="0"/>
              <a:t>%»</a:t>
            </a:r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464"/>
            <a:ext cx="536494" cy="102360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22862" y="25464"/>
            <a:ext cx="359695" cy="988247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91800" y="4762500"/>
            <a:ext cx="435292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5183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19400" y="547694"/>
            <a:ext cx="12420600" cy="1988345"/>
          </a:xfrm>
        </p:spPr>
        <p:txBody>
          <a:bodyPr/>
          <a:lstStyle/>
          <a:p>
            <a:r>
              <a:rPr lang="ru-RU" dirty="0" smtClean="0"/>
              <a:t>ВЫВОД: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24200" y="2738439"/>
            <a:ext cx="12115800" cy="6527007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Каковы последствия </a:t>
            </a:r>
            <a:r>
              <a:rPr lang="ru-RU" dirty="0"/>
              <a:t>инфляции (или дефляции) для семей и лично каждого </a:t>
            </a:r>
            <a:r>
              <a:rPr lang="ru-RU" dirty="0" smtClean="0"/>
              <a:t>человека?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464"/>
            <a:ext cx="536494" cy="102360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0076" y="357291"/>
            <a:ext cx="359695" cy="988247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6210" y="4381500"/>
            <a:ext cx="5044040" cy="5072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7126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8732620" y="1274141"/>
            <a:ext cx="8908931" cy="410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19"/>
              </a:lnSpc>
            </a:pPr>
            <a:endParaRPr lang="ru-RU" sz="2800" dirty="0">
              <a:solidFill>
                <a:srgbClr val="100F0D"/>
              </a:solidFill>
              <a:latin typeface="Overpass Light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828800" y="495300"/>
            <a:ext cx="8719692" cy="4379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00"/>
              </a:lnSpc>
            </a:pPr>
            <a:r>
              <a:rPr lang="en-US" sz="4000" dirty="0" err="1" smtClean="0">
                <a:solidFill>
                  <a:schemeClr val="accent5">
                    <a:lumMod val="75000"/>
                  </a:schemeClr>
                </a:solidFill>
                <a:latin typeface="Halant Medium Bold"/>
              </a:rPr>
              <a:t>Этап</a:t>
            </a:r>
            <a:r>
              <a:rPr lang="ru-RU" sz="4000" dirty="0" smtClean="0">
                <a:solidFill>
                  <a:schemeClr val="accent5">
                    <a:lumMod val="75000"/>
                  </a:schemeClr>
                </a:solidFill>
                <a:latin typeface="Halant Medium Bold"/>
              </a:rPr>
              <a:t>: Заключительный</a:t>
            </a:r>
            <a:endParaRPr lang="en-US" sz="4000" dirty="0">
              <a:solidFill>
                <a:schemeClr val="accent5">
                  <a:lumMod val="75000"/>
                </a:schemeClr>
              </a:solidFill>
              <a:latin typeface="Halant Medium Bold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25464"/>
            <a:ext cx="609653" cy="1023607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84649" y="202263"/>
            <a:ext cx="350951" cy="988247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50252" y="104471"/>
            <a:ext cx="1676545" cy="167654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676400" y="1274141"/>
            <a:ext cx="97536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/>
              <a:t>Обсуждение домашнего задания:</a:t>
            </a:r>
          </a:p>
          <a:p>
            <a:r>
              <a:rPr lang="ru-RU" sz="4000" dirty="0"/>
              <a:t>1. Освоить понятия, обсуждаемые на занятии (вспоминаем изученное).</a:t>
            </a:r>
          </a:p>
          <a:p>
            <a:r>
              <a:rPr lang="ru-RU" sz="4000" dirty="0"/>
              <a:t>2. Обсудить важные вопросы с родителями: </a:t>
            </a:r>
          </a:p>
          <a:p>
            <a:r>
              <a:rPr lang="ru-RU" sz="4000" dirty="0"/>
              <a:t>- Нужно ли следить за инфляцией и корректировать своё финансовое поведение?</a:t>
            </a:r>
          </a:p>
          <a:p>
            <a:r>
              <a:rPr lang="ru-RU" sz="4000" dirty="0"/>
              <a:t>- Как инфляция за прошлый год повлияла на реальные доходы вашей семьи?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00273" y="3162300"/>
            <a:ext cx="550545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908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48812" y="361202"/>
            <a:ext cx="291317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endParaRPr lang="ru-RU" sz="44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464"/>
            <a:ext cx="533400" cy="1023607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 flipH="1">
            <a:off x="9202319" y="1219280"/>
            <a:ext cx="416763" cy="1775460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33397" y="1485900"/>
            <a:ext cx="9144000" cy="840230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dirty="0" smtClean="0"/>
              <a:t>Выставить </a:t>
            </a:r>
            <a:r>
              <a:rPr lang="ru-RU" sz="3600" dirty="0"/>
              <a:t>раскрытую ладонь пальцами вперёд, как пистолет, и поочерёдно загибать мизинец, безымянный палец, средний палец и указательный палец (если ДА), отвечая на вопросы: </a:t>
            </a:r>
          </a:p>
          <a:p>
            <a:r>
              <a:rPr lang="ru-RU" sz="3600" dirty="0"/>
              <a:t>- Мне было интересно?</a:t>
            </a:r>
          </a:p>
          <a:p>
            <a:r>
              <a:rPr lang="ru-RU" sz="3600" dirty="0"/>
              <a:t>- Я чему-то научился?</a:t>
            </a:r>
          </a:p>
          <a:p>
            <a:r>
              <a:rPr lang="ru-RU" sz="3600" dirty="0"/>
              <a:t>- Было что-то полезное для меня?</a:t>
            </a:r>
          </a:p>
          <a:p>
            <a:r>
              <a:rPr lang="ru-RU" sz="3600" dirty="0"/>
              <a:t>- Я буду применять знания, полученные сегодня, в жизни?</a:t>
            </a:r>
          </a:p>
          <a:p>
            <a:r>
              <a:rPr lang="ru-RU" sz="3600" dirty="0"/>
              <a:t>В </a:t>
            </a:r>
            <a:r>
              <a:rPr lang="ru-RU" sz="3600" dirty="0" smtClean="0"/>
              <a:t>итоге получится фигура с поднятым вверх большим пальцем. </a:t>
            </a:r>
            <a:endParaRPr lang="ru-RU" sz="3600" dirty="0"/>
          </a:p>
          <a:p>
            <a:r>
              <a:rPr lang="ru-RU" sz="3600" dirty="0"/>
              <a:t>Если кому-то было неинтересно и он ничего не узнал, то он может загнуть и большой палец тоже.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77397" y="1919718"/>
            <a:ext cx="7639051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22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71600" y="495300"/>
            <a:ext cx="15392400" cy="309571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100F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lant Medium Bold"/>
              </a:rPr>
              <a:t>Список использованных источников </a:t>
            </a:r>
          </a:p>
          <a:p>
            <a:pPr algn="just">
              <a:lnSpc>
                <a:spcPct val="107000"/>
              </a:lnSpc>
            </a:pPr>
            <a:r>
              <a:rPr lang="ru-RU" sz="3200" kern="1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kern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Финансовая грамотность 8 класс, 9 класс Методические рекомендации для учителя. Игорь </a:t>
            </a:r>
            <a:r>
              <a:rPr lang="ru-RU" sz="3200" kern="1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Липсиц</a:t>
            </a:r>
            <a:r>
              <a:rPr lang="ru-RU" sz="3200" kern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Ольга Рязанова, Екатерина </a:t>
            </a:r>
            <a:r>
              <a:rPr lang="ru-RU" sz="3200" kern="1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Лавренова</a:t>
            </a:r>
            <a:r>
              <a:rPr lang="ru-RU" sz="3200" kern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Москва, Изд. «</a:t>
            </a:r>
            <a:r>
              <a:rPr lang="ru-RU" sz="3200" kern="1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Вако</a:t>
            </a:r>
            <a:r>
              <a:rPr lang="ru-RU" sz="3200" kern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», 2018</a:t>
            </a:r>
          </a:p>
          <a:p>
            <a:pPr algn="just">
              <a:lnSpc>
                <a:spcPct val="107000"/>
              </a:lnSpc>
            </a:pPr>
            <a:r>
              <a:rPr lang="ru-RU" sz="3200" kern="1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200" kern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Финансовая грамотность 8 класс, 9 класс Материалы для учащихся Игорь </a:t>
            </a:r>
            <a:r>
              <a:rPr lang="ru-RU" sz="3200" kern="1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Липсиц</a:t>
            </a:r>
            <a:r>
              <a:rPr lang="ru-RU" sz="3200" kern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Ольга Рязанова, Москва, Изд. «</a:t>
            </a:r>
            <a:r>
              <a:rPr lang="ru-RU" sz="3200" kern="18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Вако</a:t>
            </a:r>
            <a:r>
              <a:rPr lang="ru-RU" sz="3200" kern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», 2018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3200" kern="18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464"/>
            <a:ext cx="609653" cy="102360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9092158" y="1815060"/>
            <a:ext cx="560881" cy="163067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53050" y="4729576"/>
            <a:ext cx="74295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896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838200" y="3084443"/>
            <a:ext cx="17145000" cy="7386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endParaRPr lang="en-US" sz="4800" dirty="0">
              <a:solidFill>
                <a:srgbClr val="2B2B2B"/>
              </a:solidFill>
              <a:latin typeface="Muli Extra Light Bold"/>
            </a:endParaRPr>
          </a:p>
        </p:txBody>
      </p:sp>
      <p:sp>
        <p:nvSpPr>
          <p:cNvPr id="8" name="TextBox 2"/>
          <p:cNvSpPr txBox="1"/>
          <p:nvPr/>
        </p:nvSpPr>
        <p:spPr>
          <a:xfrm>
            <a:off x="838200" y="25199"/>
            <a:ext cx="5334000" cy="38472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000"/>
              </a:lnSpc>
            </a:pPr>
            <a:r>
              <a:rPr lang="ru-RU" sz="6000" b="1" dirty="0">
                <a:solidFill>
                  <a:srgbClr val="100F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lant Medium Bold"/>
              </a:rPr>
              <a:t> </a:t>
            </a:r>
            <a:endParaRPr lang="ru-RU" sz="6000" b="1" dirty="0" smtClean="0">
              <a:solidFill>
                <a:srgbClr val="100F0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lant Medium Bold"/>
            </a:endParaRPr>
          </a:p>
          <a:p>
            <a:pPr algn="ctr">
              <a:lnSpc>
                <a:spcPts val="10000"/>
              </a:lnSpc>
            </a:pPr>
            <a:r>
              <a:rPr lang="ru-RU" sz="6000" b="1" dirty="0" smtClean="0">
                <a:solidFill>
                  <a:srgbClr val="100F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lant Medium Bold"/>
              </a:rPr>
              <a:t>Цель</a:t>
            </a:r>
            <a:r>
              <a:rPr lang="ru-RU" sz="6000" b="1" dirty="0">
                <a:solidFill>
                  <a:srgbClr val="100F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lant Medium Bold"/>
              </a:rPr>
              <a:t>:</a:t>
            </a:r>
            <a:endParaRPr lang="en-US" sz="6000" b="1" dirty="0">
              <a:solidFill>
                <a:srgbClr val="100F0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lant Medium Bold"/>
            </a:endParaRPr>
          </a:p>
          <a:p>
            <a:pPr algn="ctr">
              <a:lnSpc>
                <a:spcPts val="10000"/>
              </a:lnSpc>
            </a:pPr>
            <a:r>
              <a:rPr lang="ru-RU" sz="6000" b="1" dirty="0" smtClean="0">
                <a:solidFill>
                  <a:srgbClr val="100F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lant Medium Bold"/>
              </a:rPr>
              <a:t>                       </a:t>
            </a:r>
            <a:endParaRPr lang="en-US" sz="6000" b="1" dirty="0">
              <a:solidFill>
                <a:srgbClr val="100F0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lant Medium Bold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57400" y="-1099552"/>
            <a:ext cx="14325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en-US" sz="4800" dirty="0">
              <a:solidFill>
                <a:srgbClr val="2B2B2B"/>
              </a:solidFill>
              <a:latin typeface="Muli Extra Light Bold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98153" y="3197645"/>
            <a:ext cx="83058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4800" dirty="0">
                <a:solidFill>
                  <a:schemeClr val="accent5">
                    <a:lumMod val="75000"/>
                  </a:schemeClr>
                </a:solidFill>
                <a:latin typeface="Times New Roman"/>
                <a:ea typeface="Times New Roman"/>
              </a:rPr>
              <a:t>Обсуждение понятий «инфляция», «дефляция»; формирование понимания того, какое влияние инфляция оказывает на семьи и их благосостояние.</a:t>
            </a:r>
            <a:endParaRPr lang="ru-RU" sz="48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72000" y="7801570"/>
            <a:ext cx="9144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800" dirty="0" smtClean="0"/>
              <a:t> </a:t>
            </a:r>
            <a:endParaRPr lang="ru-RU" sz="48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273"/>
          <a:stretch/>
        </p:blipFill>
        <p:spPr>
          <a:xfrm>
            <a:off x="76200" y="57342"/>
            <a:ext cx="609600" cy="1022965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9258298" y="2362200"/>
            <a:ext cx="381000" cy="1539239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16306" y="2599552"/>
            <a:ext cx="6809716" cy="5100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203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Объект 12"/>
          <p:cNvSpPr>
            <a:spLocks noGrp="1"/>
          </p:cNvSpPr>
          <p:nvPr>
            <p:ph idx="1"/>
          </p:nvPr>
        </p:nvSpPr>
        <p:spPr>
          <a:xfrm>
            <a:off x="683738" y="952500"/>
            <a:ext cx="17382288" cy="9144000"/>
          </a:xfrm>
        </p:spPr>
        <p:txBody>
          <a:bodyPr>
            <a:noAutofit/>
          </a:bodyPr>
          <a:lstStyle/>
          <a:p>
            <a:pPr marL="0" indent="0" algn="just">
              <a:lnSpc>
                <a:spcPct val="108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dirty="0" smtClean="0">
                <a:solidFill>
                  <a:srgbClr val="0070C0"/>
                </a:solidFill>
                <a:latin typeface="Times New Roman"/>
                <a:ea typeface="Times New Roman"/>
              </a:rPr>
              <a:t> </a:t>
            </a:r>
            <a:endParaRPr lang="ru-RU" dirty="0">
              <a:solidFill>
                <a:srgbClr val="0070C0"/>
              </a:solidFill>
              <a:latin typeface="Times New Roman"/>
              <a:ea typeface="Times New Roman"/>
            </a:endParaRPr>
          </a:p>
          <a:p>
            <a:pPr marL="0" indent="0" algn="just">
              <a:lnSpc>
                <a:spcPct val="108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rgbClr val="0070C0"/>
                </a:solidFill>
                <a:latin typeface="Times New Roman"/>
                <a:ea typeface="Times New Roman"/>
              </a:rPr>
              <a:t>Личностные:  научатся </a:t>
            </a:r>
            <a:r>
              <a:rPr lang="ru-RU" dirty="0" smtClean="0">
                <a:solidFill>
                  <a:srgbClr val="0070C0"/>
                </a:solidFill>
                <a:latin typeface="Times New Roman"/>
                <a:ea typeface="Times New Roman"/>
              </a:rPr>
              <a:t>принимать </a:t>
            </a:r>
            <a:r>
              <a:rPr lang="ru-RU" dirty="0">
                <a:solidFill>
                  <a:srgbClr val="0070C0"/>
                </a:solidFill>
                <a:latin typeface="Times New Roman"/>
                <a:ea typeface="Times New Roman"/>
              </a:rPr>
              <a:t>правильное решение, анализировать .</a:t>
            </a:r>
          </a:p>
          <a:p>
            <a:pPr marL="0" indent="0" algn="just">
              <a:lnSpc>
                <a:spcPct val="108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rgbClr val="0070C0"/>
                </a:solidFill>
                <a:latin typeface="Times New Roman"/>
                <a:ea typeface="Times New Roman"/>
              </a:rPr>
              <a:t>Предметные: </a:t>
            </a:r>
            <a:r>
              <a:rPr lang="ru-RU" dirty="0" err="1">
                <a:solidFill>
                  <a:srgbClr val="0070C0"/>
                </a:solidFill>
                <a:latin typeface="Times New Roman"/>
                <a:ea typeface="Times New Roman"/>
              </a:rPr>
              <a:t>сформированность</a:t>
            </a:r>
            <a:r>
              <a:rPr lang="ru-RU" dirty="0">
                <a:solidFill>
                  <a:srgbClr val="0070C0"/>
                </a:solidFill>
                <a:latin typeface="Times New Roman"/>
                <a:ea typeface="Times New Roman"/>
              </a:rPr>
              <a:t> понятия </a:t>
            </a:r>
            <a:r>
              <a:rPr lang="ru-RU" dirty="0" smtClean="0">
                <a:solidFill>
                  <a:srgbClr val="0070C0"/>
                </a:solidFill>
                <a:latin typeface="Times New Roman"/>
                <a:ea typeface="Times New Roman"/>
              </a:rPr>
              <a:t>«инфляция», «дефляция»; устанавливать </a:t>
            </a:r>
            <a:r>
              <a:rPr lang="ru-RU" dirty="0">
                <a:solidFill>
                  <a:srgbClr val="0070C0"/>
                </a:solidFill>
                <a:latin typeface="Times New Roman"/>
                <a:ea typeface="Times New Roman"/>
              </a:rPr>
              <a:t>причинно-следственные связи между инфляцией и уровнем доходов семьи; использовать </a:t>
            </a:r>
            <a:r>
              <a:rPr lang="ru-RU" dirty="0" smtClean="0">
                <a:solidFill>
                  <a:srgbClr val="0070C0"/>
                </a:solidFill>
                <a:latin typeface="Times New Roman"/>
                <a:ea typeface="Times New Roman"/>
              </a:rPr>
              <a:t>информационные </a:t>
            </a:r>
            <a:r>
              <a:rPr lang="ru-RU" dirty="0">
                <a:solidFill>
                  <a:srgbClr val="0070C0"/>
                </a:solidFill>
                <a:latin typeface="Times New Roman"/>
                <a:ea typeface="Times New Roman"/>
              </a:rPr>
              <a:t>источники для определения причин инфляции и её влияния на покупательную способность денег</a:t>
            </a:r>
            <a:r>
              <a:rPr lang="ru-RU" dirty="0" smtClean="0">
                <a:solidFill>
                  <a:srgbClr val="0070C0"/>
                </a:solidFill>
                <a:latin typeface="Times New Roman"/>
                <a:ea typeface="Times New Roman"/>
              </a:rPr>
              <a:t>.</a:t>
            </a:r>
            <a:endParaRPr lang="ru-RU" dirty="0">
              <a:solidFill>
                <a:srgbClr val="0070C0"/>
              </a:solidFill>
              <a:latin typeface="Times New Roman"/>
              <a:ea typeface="Times New Roman"/>
            </a:endParaRPr>
          </a:p>
          <a:p>
            <a:pPr marL="0" indent="0" algn="just">
              <a:lnSpc>
                <a:spcPct val="108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dirty="0" err="1">
                <a:solidFill>
                  <a:srgbClr val="0070C0"/>
                </a:solidFill>
                <a:latin typeface="Times New Roman"/>
                <a:ea typeface="Times New Roman"/>
              </a:rPr>
              <a:t>Метапредметные</a:t>
            </a:r>
            <a:r>
              <a:rPr lang="ru-RU" dirty="0">
                <a:solidFill>
                  <a:srgbClr val="0070C0"/>
                </a:solidFill>
                <a:latin typeface="Times New Roman"/>
                <a:ea typeface="Times New Roman"/>
              </a:rPr>
              <a:t>: </a:t>
            </a:r>
          </a:p>
          <a:p>
            <a:pPr marL="0" indent="0" algn="just">
              <a:lnSpc>
                <a:spcPct val="108000"/>
              </a:lnSpc>
              <a:spcBef>
                <a:spcPts val="600"/>
              </a:spcBef>
              <a:buNone/>
            </a:pPr>
            <a:r>
              <a:rPr lang="ru-RU" dirty="0">
                <a:solidFill>
                  <a:srgbClr val="0070C0"/>
                </a:solidFill>
                <a:latin typeface="Times New Roman"/>
                <a:ea typeface="Times New Roman"/>
              </a:rPr>
              <a:t>а) </a:t>
            </a:r>
            <a:r>
              <a:rPr lang="ru-RU" dirty="0" smtClean="0">
                <a:solidFill>
                  <a:srgbClr val="0070C0"/>
                </a:solidFill>
                <a:latin typeface="Times New Roman"/>
                <a:ea typeface="Times New Roman"/>
              </a:rPr>
              <a:t>познавательные</a:t>
            </a:r>
            <a:r>
              <a:rPr lang="ru-RU" dirty="0">
                <a:solidFill>
                  <a:srgbClr val="0070C0"/>
                </a:solidFill>
                <a:latin typeface="Times New Roman"/>
                <a:ea typeface="Times New Roman"/>
              </a:rPr>
              <a:t>: </a:t>
            </a:r>
            <a:r>
              <a:rPr lang="ru-RU" dirty="0" smtClean="0">
                <a:solidFill>
                  <a:srgbClr val="0070C0"/>
                </a:solidFill>
                <a:latin typeface="Times New Roman"/>
                <a:ea typeface="Times New Roman"/>
              </a:rPr>
              <a:t>оценивание финансовых проблем, построение выводов, прогнозов, предложение путей решения; установление </a:t>
            </a:r>
            <a:r>
              <a:rPr lang="ru-RU" dirty="0">
                <a:solidFill>
                  <a:srgbClr val="0070C0"/>
                </a:solidFill>
                <a:latin typeface="Times New Roman"/>
                <a:ea typeface="Times New Roman"/>
              </a:rPr>
              <a:t>причинно-следственных связей; овладение логическими действиями сравнения, обобщения, классификации, </a:t>
            </a:r>
            <a:r>
              <a:rPr lang="ru-RU" dirty="0" smtClean="0">
                <a:solidFill>
                  <a:srgbClr val="0070C0"/>
                </a:solidFill>
                <a:latin typeface="Times New Roman"/>
                <a:ea typeface="Times New Roman"/>
              </a:rPr>
              <a:t>построения рассуждений</a:t>
            </a:r>
          </a:p>
          <a:p>
            <a:pPr marL="0" indent="0" algn="just">
              <a:lnSpc>
                <a:spcPct val="108000"/>
              </a:lnSpc>
              <a:spcBef>
                <a:spcPts val="600"/>
              </a:spcBef>
              <a:buNone/>
            </a:pPr>
            <a:r>
              <a:rPr lang="ru-RU" dirty="0" smtClean="0">
                <a:solidFill>
                  <a:srgbClr val="0070C0"/>
                </a:solidFill>
                <a:latin typeface="Times New Roman"/>
                <a:ea typeface="Times New Roman"/>
              </a:rPr>
              <a:t>б</a:t>
            </a:r>
            <a:r>
              <a:rPr lang="ru-RU" dirty="0">
                <a:solidFill>
                  <a:srgbClr val="0070C0"/>
                </a:solidFill>
                <a:latin typeface="Times New Roman"/>
                <a:ea typeface="Times New Roman"/>
              </a:rPr>
              <a:t>) </a:t>
            </a:r>
            <a:r>
              <a:rPr lang="ru-RU" dirty="0" smtClean="0">
                <a:solidFill>
                  <a:srgbClr val="0070C0"/>
                </a:solidFill>
                <a:latin typeface="Times New Roman"/>
                <a:ea typeface="Times New Roman"/>
              </a:rPr>
              <a:t>регулятивные: понимание </a:t>
            </a:r>
            <a:r>
              <a:rPr lang="ru-RU" dirty="0">
                <a:solidFill>
                  <a:srgbClr val="0070C0"/>
                </a:solidFill>
                <a:latin typeface="Times New Roman"/>
                <a:ea typeface="Times New Roman"/>
              </a:rPr>
              <a:t>цели своих действий; адекватное восприятие предложений одноклассников; </a:t>
            </a:r>
            <a:endParaRPr lang="ru-RU" dirty="0" smtClean="0">
              <a:solidFill>
                <a:srgbClr val="0070C0"/>
              </a:solidFill>
              <a:latin typeface="Times New Roman"/>
              <a:ea typeface="Times New Roman"/>
            </a:endParaRPr>
          </a:p>
          <a:p>
            <a:pPr marL="0" indent="0" algn="just">
              <a:lnSpc>
                <a:spcPct val="108000"/>
              </a:lnSpc>
              <a:spcBef>
                <a:spcPts val="600"/>
              </a:spcBef>
              <a:buNone/>
            </a:pPr>
            <a:r>
              <a:rPr lang="ru-RU" dirty="0" smtClean="0">
                <a:solidFill>
                  <a:srgbClr val="0070C0"/>
                </a:solidFill>
                <a:latin typeface="Times New Roman"/>
                <a:ea typeface="Times New Roman"/>
              </a:rPr>
              <a:t>в</a:t>
            </a:r>
            <a:r>
              <a:rPr lang="ru-RU" dirty="0">
                <a:solidFill>
                  <a:srgbClr val="0070C0"/>
                </a:solidFill>
                <a:latin typeface="Times New Roman"/>
                <a:ea typeface="Times New Roman"/>
              </a:rPr>
              <a:t>) коммуникативные:  </a:t>
            </a:r>
            <a:r>
              <a:rPr lang="ru-RU" dirty="0" smtClean="0">
                <a:solidFill>
                  <a:srgbClr val="0070C0"/>
                </a:solidFill>
                <a:latin typeface="Times New Roman"/>
                <a:ea typeface="Times New Roman"/>
              </a:rPr>
              <a:t>слышать друг друга; </a:t>
            </a:r>
            <a:r>
              <a:rPr lang="ru-RU" dirty="0">
                <a:solidFill>
                  <a:srgbClr val="0070C0"/>
                </a:solidFill>
                <a:latin typeface="Times New Roman"/>
                <a:ea typeface="Times New Roman"/>
              </a:rPr>
              <a:t>строить понятные для партнера высказывания.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25464"/>
            <a:ext cx="581462" cy="1023607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41087" y="404527"/>
            <a:ext cx="248050" cy="988247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990600" y="495300"/>
            <a:ext cx="1114138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chemeClr val="accent5">
                    <a:lumMod val="75000"/>
                  </a:schemeClr>
                </a:solidFill>
              </a:rPr>
              <a:t>Планируемые образовательные результаты </a:t>
            </a:r>
          </a:p>
        </p:txBody>
      </p:sp>
    </p:spTree>
    <p:extLst>
      <p:ext uri="{BB962C8B-B14F-4D97-AF65-F5344CB8AC3E}">
        <p14:creationId xmlns:p14="http://schemas.microsoft.com/office/powerpoint/2010/main" val="233341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000" b="1" dirty="0">
                <a:solidFill>
                  <a:srgbClr val="00B050"/>
                </a:solidFill>
              </a:rPr>
              <a:t>Основные </a:t>
            </a:r>
            <a:r>
              <a:rPr lang="ru-RU" sz="3000" b="1" dirty="0" err="1">
                <a:solidFill>
                  <a:srgbClr val="00B050"/>
                </a:solidFill>
              </a:rPr>
              <a:t>понятия:инфляция</a:t>
            </a:r>
            <a:r>
              <a:rPr lang="ru-RU" sz="3000" b="1" dirty="0">
                <a:solidFill>
                  <a:srgbClr val="00B050"/>
                </a:solidFill>
              </a:rPr>
              <a:t>, дефляция, покупательная способность денег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464"/>
            <a:ext cx="579170" cy="102360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75905" y="202263"/>
            <a:ext cx="359695" cy="9882473"/>
          </a:xfrm>
          <a:prstGeom prst="rect">
            <a:avLst/>
          </a:prstGeom>
        </p:spPr>
      </p:pic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6169000"/>
              </p:ext>
            </p:extLst>
          </p:nvPr>
        </p:nvGraphicFramePr>
        <p:xfrm>
          <a:off x="1324375" y="2171700"/>
          <a:ext cx="14516100" cy="7563297"/>
        </p:xfrm>
        <a:graphic>
          <a:graphicData uri="http://schemas.openxmlformats.org/drawingml/2006/table">
            <a:tbl>
              <a:tblPr firstRow="1" firstCol="1" bandRow="1"/>
              <a:tblGrid>
                <a:gridCol w="3971627">
                  <a:extLst>
                    <a:ext uri="{9D8B030D-6E8A-4147-A177-3AD203B41FA5}">
                      <a16:colId xmlns:a16="http://schemas.microsoft.com/office/drawing/2014/main" val="217841059"/>
                    </a:ext>
                  </a:extLst>
                </a:gridCol>
                <a:gridCol w="10544473">
                  <a:extLst>
                    <a:ext uri="{9D8B030D-6E8A-4147-A177-3AD203B41FA5}">
                      <a16:colId xmlns:a16="http://schemas.microsoft.com/office/drawing/2014/main" val="4056795318"/>
                    </a:ext>
                  </a:extLst>
                </a:gridCol>
              </a:tblGrid>
              <a:tr h="160020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Формы, методы, технологии обучения, в том числе ЭО (электронное обучение) и ДОТ</a:t>
                      </a:r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ru-RU" sz="18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дистанционные образовательные технологии) 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Формы: коммуникативный семинар, практикум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Методы: словесные, наглядные, практические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611885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Средства обучения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компьютер с выходом в Интернет, видеопроектор, экран, презентация, карточки с заданиями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482161"/>
                  </a:ext>
                </a:extLst>
              </a:tr>
              <a:tr h="228600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Организационные условия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Погружение в тему, проблемный вопрос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Слово учителя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Выполнение практических заданий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Работа с информационными источниками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Обсуждение домашнего задания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Рефлексия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6743705"/>
                  </a:ext>
                </a:extLst>
              </a:tr>
              <a:tr h="276269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Учебно-методическое обеспечение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kern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Финансовая грамотность 8 класс, 9 класс Методические рекомендации для учителя. Игорь </a:t>
                      </a:r>
                      <a:r>
                        <a:rPr lang="ru-RU" sz="1800" kern="18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Липсиц</a:t>
                      </a:r>
                      <a:r>
                        <a:rPr lang="ru-RU" sz="1800" kern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Ольга Рязанова, Екатерина </a:t>
                      </a:r>
                      <a:r>
                        <a:rPr lang="ru-RU" sz="1800" kern="18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Лавренова</a:t>
                      </a:r>
                      <a:r>
                        <a:rPr lang="ru-RU" sz="1800" kern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Москва, Изд. «</a:t>
                      </a:r>
                      <a:r>
                        <a:rPr lang="ru-RU" sz="1800" kern="18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Вако</a:t>
                      </a:r>
                      <a:r>
                        <a:rPr lang="ru-RU" sz="1800" kern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», 2018</a:t>
                      </a:r>
                      <a:endParaRPr lang="ru-RU" sz="16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800" kern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 Финансовая грамотность 8 класс, 9 класс Материалы для учащихся Игорь </a:t>
                      </a:r>
                      <a:r>
                        <a:rPr lang="ru-RU" sz="1800" kern="18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Липсиц</a:t>
                      </a:r>
                      <a:r>
                        <a:rPr lang="ru-RU" sz="1800" kern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Ольга Рязанова, Москва, Изд. «</a:t>
                      </a:r>
                      <a:r>
                        <a:rPr lang="ru-RU" sz="1800" kern="18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Вако</a:t>
                      </a:r>
                      <a:r>
                        <a:rPr lang="ru-RU" sz="1800" kern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», 2018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48611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26762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431319"/>
              </p:ext>
            </p:extLst>
          </p:nvPr>
        </p:nvGraphicFramePr>
        <p:xfrm>
          <a:off x="1400592" y="935766"/>
          <a:ext cx="15606419" cy="49671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5820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24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55227">
                <a:tc>
                  <a:txBody>
                    <a:bodyPr/>
                    <a:lstStyle/>
                    <a:p>
                      <a:pPr algn="l">
                        <a:lnSpc>
                          <a:spcPct val="108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</a:p>
                    <a:p>
                      <a:pPr algn="l">
                        <a:lnSpc>
                          <a:spcPct val="108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ru-RU" sz="140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Проблемные </a:t>
                      </a: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технологии, </a:t>
                      </a:r>
                      <a:r>
                        <a:rPr lang="ru-RU" sz="280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здоровье</a:t>
                      </a:r>
                      <a:r>
                        <a:rPr lang="ru-RU" sz="2800" baseline="0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сберегающая</a:t>
                      </a:r>
                      <a:r>
                        <a:rPr lang="ru-RU" sz="28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 технология.</a:t>
                      </a:r>
                      <a:endParaRPr lang="ru-RU" sz="28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2841">
                <a:tc>
                  <a:txBody>
                    <a:bodyPr/>
                    <a:lstStyle/>
                    <a:p>
                      <a:pPr algn="l">
                        <a:lnSpc>
                          <a:spcPct val="108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Беседа,</a:t>
                      </a:r>
                      <a:r>
                        <a:rPr lang="ru-RU" sz="28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 объяснение, вопросы, обсуждение, практическая работа.</a:t>
                      </a:r>
                      <a:endParaRPr lang="ru-RU" sz="28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79112">
                <a:tc>
                  <a:txBody>
                    <a:bodyPr/>
                    <a:lstStyle/>
                    <a:p>
                      <a:pPr algn="l">
                        <a:lnSpc>
                          <a:spcPct val="108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Компьютер, видеопроектор, экран, презентация, карточки с заданиями</a:t>
                      </a:r>
                      <a:endParaRPr lang="ru-RU" sz="28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TextBox 2"/>
          <p:cNvSpPr txBox="1"/>
          <p:nvPr/>
        </p:nvSpPr>
        <p:spPr>
          <a:xfrm>
            <a:off x="228600" y="467139"/>
            <a:ext cx="7848600" cy="10772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000"/>
              </a:lnSpc>
            </a:pPr>
            <a:r>
              <a:rPr lang="ru-RU" sz="3000" b="1" dirty="0" smtClean="0">
                <a:solidFill>
                  <a:srgbClr val="100F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lant Medium Bold"/>
              </a:rPr>
              <a:t>Образовательные технологии  </a:t>
            </a:r>
            <a:endParaRPr lang="en-US" sz="3000" b="1" dirty="0">
              <a:solidFill>
                <a:srgbClr val="100F0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lant Medium Bold"/>
            </a:endParaRPr>
          </a:p>
        </p:txBody>
      </p:sp>
      <p:sp>
        <p:nvSpPr>
          <p:cNvPr id="12" name="TextBox 2"/>
          <p:cNvSpPr txBox="1"/>
          <p:nvPr/>
        </p:nvSpPr>
        <p:spPr>
          <a:xfrm>
            <a:off x="1563757" y="1562100"/>
            <a:ext cx="5334000" cy="10772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000"/>
              </a:lnSpc>
            </a:pPr>
            <a:r>
              <a:rPr lang="ru-RU" sz="3000" b="1" dirty="0" smtClean="0">
                <a:solidFill>
                  <a:srgbClr val="100F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lant Medium Bold"/>
              </a:rPr>
              <a:t>Методы и приемы</a:t>
            </a:r>
            <a:endParaRPr lang="en-US" sz="3000" b="1" dirty="0">
              <a:solidFill>
                <a:srgbClr val="100F0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lant Medium Bold"/>
            </a:endParaRPr>
          </a:p>
        </p:txBody>
      </p:sp>
      <p:sp>
        <p:nvSpPr>
          <p:cNvPr id="14" name="TextBox 2"/>
          <p:cNvSpPr txBox="1"/>
          <p:nvPr/>
        </p:nvSpPr>
        <p:spPr>
          <a:xfrm>
            <a:off x="1563757" y="4449897"/>
            <a:ext cx="5334000" cy="10772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000"/>
              </a:lnSpc>
            </a:pPr>
            <a:r>
              <a:rPr lang="ru-RU" sz="3000" b="1" dirty="0" smtClean="0">
                <a:solidFill>
                  <a:srgbClr val="100F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lant Medium Bold"/>
              </a:rPr>
              <a:t>Оснащение занятия</a:t>
            </a:r>
            <a:endParaRPr lang="en-US" sz="3000" b="1" dirty="0">
              <a:solidFill>
                <a:srgbClr val="100F0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lant Medium Bold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61772" y="7745968"/>
            <a:ext cx="2776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464"/>
            <a:ext cx="609653" cy="1023607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9800" y="6529280"/>
            <a:ext cx="5105400" cy="360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046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2057400" y="2781300"/>
            <a:ext cx="15584151" cy="4139207"/>
            <a:chOff x="0" y="19050"/>
            <a:chExt cx="7312325" cy="1314281"/>
          </a:xfrm>
        </p:grpSpPr>
        <p:sp>
          <p:nvSpPr>
            <p:cNvPr id="4" name="TextBox 4"/>
            <p:cNvSpPr txBox="1"/>
            <p:nvPr/>
          </p:nvSpPr>
          <p:spPr>
            <a:xfrm>
              <a:off x="0" y="19050"/>
              <a:ext cx="7312325" cy="58396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300"/>
                </a:lnSpc>
              </a:pPr>
              <a:r>
                <a:rPr lang="ru-RU" sz="4000" dirty="0" smtClean="0">
                  <a:solidFill>
                    <a:srgbClr val="100F0D"/>
                  </a:solidFill>
                  <a:latin typeface="Halant Medium Bold"/>
                </a:rPr>
                <a:t>1 </a:t>
              </a:r>
              <a:r>
                <a:rPr lang="en-US" sz="4000" dirty="0" err="1" smtClean="0">
                  <a:solidFill>
                    <a:srgbClr val="100F0D"/>
                  </a:solidFill>
                  <a:latin typeface="Halant Medium Bold"/>
                </a:rPr>
                <a:t>Этап</a:t>
              </a:r>
              <a:r>
                <a:rPr lang="ru-RU" sz="4000" dirty="0" smtClean="0">
                  <a:solidFill>
                    <a:srgbClr val="100F0D"/>
                  </a:solidFill>
                  <a:latin typeface="Halant Medium Bold"/>
                </a:rPr>
                <a:t>: Организационный</a:t>
              </a:r>
              <a:endParaRPr lang="en-US" sz="4000" dirty="0">
                <a:solidFill>
                  <a:srgbClr val="100F0D"/>
                </a:solidFill>
                <a:latin typeface="Halant Medium Bold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812130"/>
              <a:ext cx="7312325" cy="5212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219"/>
                </a:lnSpc>
              </a:pPr>
              <a:r>
                <a:rPr lang="ru-RU" sz="2800" dirty="0">
                  <a:solidFill>
                    <a:srgbClr val="100F0D"/>
                  </a:solidFill>
                  <a:latin typeface="Overpass Light"/>
                </a:rPr>
                <a:t>Проверка готовности </a:t>
              </a:r>
              <a:r>
                <a:rPr lang="ru-RU" sz="2800" dirty="0" smtClean="0">
                  <a:solidFill>
                    <a:srgbClr val="100F0D"/>
                  </a:solidFill>
                  <a:latin typeface="Overpass Light"/>
                </a:rPr>
                <a:t>к занятию. Создание </a:t>
              </a:r>
              <a:r>
                <a:rPr lang="ru-RU" sz="2800" dirty="0">
                  <a:solidFill>
                    <a:srgbClr val="100F0D"/>
                  </a:solidFill>
                  <a:latin typeface="Overpass Light"/>
                </a:rPr>
                <a:t>мотивации, интереса к занятию</a:t>
              </a:r>
              <a:r>
                <a:rPr lang="ru-RU" sz="2800" dirty="0" smtClean="0">
                  <a:solidFill>
                    <a:srgbClr val="100F0D"/>
                  </a:solidFill>
                  <a:latin typeface="Overpass Light"/>
                </a:rPr>
                <a:t>.</a:t>
              </a:r>
            </a:p>
            <a:p>
              <a:pPr>
                <a:lnSpc>
                  <a:spcPts val="3219"/>
                </a:lnSpc>
              </a:pPr>
              <a:r>
                <a:rPr lang="ru-RU" sz="2800" dirty="0" smtClean="0">
                  <a:solidFill>
                    <a:srgbClr val="100F0D"/>
                  </a:solidFill>
                  <a:latin typeface="Overpass Light"/>
                </a:rPr>
                <a:t>Проблемная ситуация: Стоит ли менять работу маме, если обещают зарплату с учетом инфляции.</a:t>
              </a:r>
            </a:p>
            <a:p>
              <a:pPr>
                <a:lnSpc>
                  <a:spcPts val="3219"/>
                </a:lnSpc>
              </a:pPr>
              <a:r>
                <a:rPr lang="ru-RU" sz="2800" dirty="0">
                  <a:solidFill>
                    <a:srgbClr val="100F0D"/>
                  </a:solidFill>
                  <a:latin typeface="Overpass Light"/>
                </a:rPr>
                <a:t>Проблемный вопрос: Действительно ли зарплата вырастет, и если да, то насколько?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8683925" y="3007160"/>
            <a:ext cx="8957626" cy="1566222"/>
            <a:chOff x="0" y="19050"/>
            <a:chExt cx="7312325" cy="3706587"/>
          </a:xfrm>
        </p:grpSpPr>
        <p:sp>
          <p:nvSpPr>
            <p:cNvPr id="8" name="TextBox 8"/>
            <p:cNvSpPr txBox="1"/>
            <p:nvPr/>
          </p:nvSpPr>
          <p:spPr>
            <a:xfrm>
              <a:off x="0" y="19050"/>
              <a:ext cx="7312325" cy="111532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300"/>
                </a:lnSpc>
              </a:pPr>
              <a:endParaRPr lang="en-US" sz="4000" dirty="0">
                <a:solidFill>
                  <a:srgbClr val="100F0D"/>
                </a:solidFill>
                <a:latin typeface="Halant Medium Bold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812128"/>
              <a:ext cx="7312325" cy="291350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457200" indent="-457200">
                <a:lnSpc>
                  <a:spcPts val="3219"/>
                </a:lnSpc>
                <a:buAutoNum type="arabicPeriod"/>
              </a:pPr>
              <a:endParaRPr lang="ru-RU" sz="2300" dirty="0" smtClean="0">
                <a:solidFill>
                  <a:srgbClr val="100F0D"/>
                </a:solidFill>
                <a:latin typeface="Overpass Light"/>
              </a:endParaRPr>
            </a:p>
            <a:p>
              <a:pPr marL="457200" indent="-457200">
                <a:lnSpc>
                  <a:spcPts val="3219"/>
                </a:lnSpc>
                <a:buAutoNum type="arabicPeriod"/>
              </a:pPr>
              <a:endParaRPr lang="ru-RU" sz="2300" dirty="0" smtClean="0">
                <a:solidFill>
                  <a:srgbClr val="100F0D"/>
                </a:solidFill>
                <a:latin typeface="Overpass Light"/>
              </a:endParaRPr>
            </a:p>
            <a:p>
              <a:pPr marL="457200" indent="-457200">
                <a:lnSpc>
                  <a:spcPts val="3219"/>
                </a:lnSpc>
                <a:buAutoNum type="arabicPeriod"/>
              </a:pPr>
              <a:endParaRPr lang="en-US" sz="2300" dirty="0">
                <a:solidFill>
                  <a:srgbClr val="100F0D"/>
                </a:solidFill>
                <a:latin typeface="Overpass Light"/>
              </a:endParaRP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8707116" y="7914702"/>
            <a:ext cx="8719681" cy="1005179"/>
            <a:chOff x="0" y="19050"/>
            <a:chExt cx="7312325" cy="1340239"/>
          </a:xfrm>
        </p:grpSpPr>
        <p:sp>
          <p:nvSpPr>
            <p:cNvPr id="12" name="TextBox 12"/>
            <p:cNvSpPr txBox="1"/>
            <p:nvPr/>
          </p:nvSpPr>
          <p:spPr>
            <a:xfrm>
              <a:off x="0" y="19050"/>
              <a:ext cx="7312325" cy="62837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300"/>
                </a:lnSpc>
              </a:pPr>
              <a:endParaRPr lang="en-US" sz="4000" dirty="0">
                <a:solidFill>
                  <a:srgbClr val="100F0D"/>
                </a:solidFill>
                <a:latin typeface="Halant Medium Bold"/>
              </a:endParaRP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812130"/>
              <a:ext cx="7312325" cy="5471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219"/>
                </a:lnSpc>
              </a:pPr>
              <a:endParaRPr lang="en-US" sz="2800" dirty="0">
                <a:solidFill>
                  <a:srgbClr val="100F0D"/>
                </a:solidFill>
                <a:latin typeface="Overpass Light"/>
              </a:endParaRPr>
            </a:p>
          </p:txBody>
        </p:sp>
      </p:grpSp>
      <p:sp>
        <p:nvSpPr>
          <p:cNvPr id="18" name="TextBox 2"/>
          <p:cNvSpPr txBox="1"/>
          <p:nvPr/>
        </p:nvSpPr>
        <p:spPr>
          <a:xfrm>
            <a:off x="933718" y="495300"/>
            <a:ext cx="12401282" cy="25648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000"/>
              </a:lnSpc>
            </a:pPr>
            <a:r>
              <a:rPr lang="ru-RU" sz="60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lant Medium Bold"/>
              </a:rPr>
              <a:t>Конспект занятия</a:t>
            </a:r>
            <a:endParaRPr lang="ru-RU" sz="60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lant Medium Bold"/>
            </a:endParaRPr>
          </a:p>
          <a:p>
            <a:pPr algn="ctr">
              <a:lnSpc>
                <a:spcPts val="10000"/>
              </a:lnSpc>
            </a:pPr>
            <a:r>
              <a:rPr lang="ru-RU" sz="6000" b="1" dirty="0" smtClean="0">
                <a:solidFill>
                  <a:srgbClr val="100F0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lant Medium Bold"/>
              </a:rPr>
              <a:t> </a:t>
            </a:r>
            <a:endParaRPr lang="en-US" sz="6000" b="1" dirty="0">
              <a:solidFill>
                <a:srgbClr val="100F0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lant Medium Bold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464"/>
            <a:ext cx="609653" cy="1023607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90246" y="202263"/>
            <a:ext cx="445354" cy="988247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50252" y="195760"/>
            <a:ext cx="1676545" cy="167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812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8732620" y="679330"/>
            <a:ext cx="8908931" cy="1005180"/>
            <a:chOff x="0" y="19050"/>
            <a:chExt cx="7312325" cy="1340239"/>
          </a:xfrm>
        </p:grpSpPr>
        <p:sp>
          <p:nvSpPr>
            <p:cNvPr id="4" name="TextBox 4"/>
            <p:cNvSpPr txBox="1"/>
            <p:nvPr/>
          </p:nvSpPr>
          <p:spPr>
            <a:xfrm>
              <a:off x="0" y="19050"/>
              <a:ext cx="7312325" cy="62837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300"/>
                </a:lnSpc>
              </a:pPr>
              <a:endParaRPr lang="en-US" sz="4000" dirty="0">
                <a:solidFill>
                  <a:srgbClr val="100F0D"/>
                </a:solidFill>
                <a:latin typeface="Halant Medium Bold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812130"/>
              <a:ext cx="7312325" cy="5471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219"/>
                </a:lnSpc>
              </a:pPr>
              <a:endParaRPr lang="ru-RU" sz="2800" dirty="0">
                <a:solidFill>
                  <a:srgbClr val="100F0D"/>
                </a:solidFill>
                <a:latin typeface="Overpass Light"/>
              </a:endParaRP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3505200" y="2362265"/>
            <a:ext cx="8957626" cy="1976591"/>
            <a:chOff x="0" y="19050"/>
            <a:chExt cx="7312325" cy="4677756"/>
          </a:xfrm>
        </p:grpSpPr>
        <p:sp>
          <p:nvSpPr>
            <p:cNvPr id="8" name="TextBox 8"/>
            <p:cNvSpPr txBox="1"/>
            <p:nvPr/>
          </p:nvSpPr>
          <p:spPr>
            <a:xfrm>
              <a:off x="0" y="19050"/>
              <a:ext cx="7312325" cy="102746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300"/>
                </a:lnSpc>
              </a:pPr>
              <a:r>
                <a:rPr lang="en-US" sz="4000" dirty="0" smtClean="0">
                  <a:solidFill>
                    <a:schemeClr val="accent5">
                      <a:lumMod val="75000"/>
                    </a:schemeClr>
                  </a:solidFill>
                  <a:latin typeface="Halant Medium Bold"/>
                </a:rPr>
                <a:t>Эта</a:t>
              </a:r>
              <a:r>
                <a:rPr lang="ru-RU" sz="4000" dirty="0" smtClean="0">
                  <a:solidFill>
                    <a:schemeClr val="accent5">
                      <a:lumMod val="75000"/>
                    </a:schemeClr>
                  </a:solidFill>
                  <a:latin typeface="Halant Medium Bold"/>
                </a:rPr>
                <a:t>п: Основной </a:t>
              </a:r>
              <a:endParaRPr lang="en-US" sz="4000" dirty="0">
                <a:solidFill>
                  <a:schemeClr val="accent5">
                    <a:lumMod val="75000"/>
                  </a:schemeClr>
                </a:solidFill>
                <a:latin typeface="Halant Medium Bold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812128"/>
              <a:ext cx="7312325" cy="388467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457200" indent="-457200">
                <a:lnSpc>
                  <a:spcPts val="3219"/>
                </a:lnSpc>
                <a:buAutoNum type="arabicPeriod"/>
              </a:pPr>
              <a:endParaRPr lang="ru-RU" sz="2300" dirty="0" smtClean="0">
                <a:solidFill>
                  <a:srgbClr val="100F0D"/>
                </a:solidFill>
                <a:latin typeface="Overpass Light"/>
              </a:endParaRPr>
            </a:p>
            <a:p>
              <a:pPr>
                <a:lnSpc>
                  <a:spcPts val="3219"/>
                </a:lnSpc>
              </a:pPr>
              <a:endParaRPr lang="ru-RU" sz="2800" dirty="0">
                <a:solidFill>
                  <a:srgbClr val="100F0D"/>
                </a:solidFill>
                <a:latin typeface="Overpass Light"/>
              </a:endParaRPr>
            </a:p>
            <a:p>
              <a:pPr>
                <a:lnSpc>
                  <a:spcPts val="3219"/>
                </a:lnSpc>
              </a:pPr>
              <a:endParaRPr lang="ru-RU" sz="2800" dirty="0" smtClean="0">
                <a:solidFill>
                  <a:srgbClr val="100F0D"/>
                </a:solidFill>
                <a:latin typeface="Overpass Light"/>
              </a:endParaRPr>
            </a:p>
            <a:p>
              <a:pPr>
                <a:lnSpc>
                  <a:spcPts val="3219"/>
                </a:lnSpc>
              </a:pPr>
              <a:endParaRPr lang="ru-RU" sz="2800" dirty="0" smtClean="0">
                <a:solidFill>
                  <a:srgbClr val="100F0D"/>
                </a:solidFill>
                <a:latin typeface="Overpass Light"/>
              </a:endParaRP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8707116" y="7914702"/>
            <a:ext cx="8719681" cy="1005179"/>
            <a:chOff x="0" y="19050"/>
            <a:chExt cx="7312325" cy="1340239"/>
          </a:xfrm>
        </p:grpSpPr>
        <p:sp>
          <p:nvSpPr>
            <p:cNvPr id="12" name="TextBox 12"/>
            <p:cNvSpPr txBox="1"/>
            <p:nvPr/>
          </p:nvSpPr>
          <p:spPr>
            <a:xfrm>
              <a:off x="0" y="19050"/>
              <a:ext cx="7312325" cy="62837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300"/>
                </a:lnSpc>
              </a:pPr>
              <a:endParaRPr lang="en-US" sz="4000" dirty="0">
                <a:solidFill>
                  <a:srgbClr val="100F0D"/>
                </a:solidFill>
                <a:latin typeface="Halant Medium Bold"/>
              </a:endParaRP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812130"/>
              <a:ext cx="7312325" cy="5471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219"/>
                </a:lnSpc>
              </a:pPr>
              <a:endParaRPr lang="en-US" sz="2800" dirty="0">
                <a:solidFill>
                  <a:srgbClr val="100F0D"/>
                </a:solidFill>
                <a:latin typeface="Overpass Light"/>
              </a:endParaRPr>
            </a:p>
          </p:txBody>
        </p:sp>
      </p:grp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464"/>
            <a:ext cx="623446" cy="1023607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9220199" y="1562100"/>
            <a:ext cx="228600" cy="1699259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58641" y="211015"/>
            <a:ext cx="1676545" cy="167654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08352" y="3591933"/>
            <a:ext cx="11071296" cy="310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119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82225" y="723900"/>
            <a:ext cx="435247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solidFill>
                  <a:schemeClr val="accent5">
                    <a:lumMod val="75000"/>
                  </a:schemeClr>
                </a:solidFill>
              </a:rPr>
              <a:t>Этап: Основной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464"/>
            <a:ext cx="536494" cy="1023607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487" y="9941032"/>
            <a:ext cx="16991025" cy="23166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657600" y="2171700"/>
            <a:ext cx="1343361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latin typeface="Times New Roman" panose="02020603050405020304" pitchFamily="18" charset="0"/>
                <a:ea typeface="Arial" panose="020B0604020202020204" pitchFamily="34" charset="0"/>
              </a:rPr>
              <a:t>Возвращение </a:t>
            </a:r>
            <a:r>
              <a:rPr lang="ru-RU" sz="4400" dirty="0">
                <a:latin typeface="Times New Roman" panose="02020603050405020304" pitchFamily="18" charset="0"/>
                <a:ea typeface="Arial" panose="020B0604020202020204" pitchFamily="34" charset="0"/>
              </a:rPr>
              <a:t>к решению практической проблемы</a:t>
            </a:r>
            <a:r>
              <a:rPr lang="ru-RU" sz="4400" dirty="0" smtClean="0">
                <a:latin typeface="Times New Roman" panose="02020603050405020304" pitchFamily="18" charset="0"/>
                <a:ea typeface="Arial" panose="020B0604020202020204" pitchFamily="34" charset="0"/>
              </a:rPr>
              <a:t>.</a:t>
            </a:r>
          </a:p>
          <a:p>
            <a:r>
              <a:rPr lang="ru-RU" sz="4400" dirty="0" smtClean="0">
                <a:latin typeface="Times New Roman" panose="02020603050405020304" pitchFamily="18" charset="0"/>
                <a:ea typeface="Arial" panose="020B0604020202020204" pitchFamily="34" charset="0"/>
              </a:rPr>
              <a:t>Более осознанные ответы на предложенную ситуацию </a:t>
            </a:r>
            <a:endParaRPr lang="ru-RU" sz="4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1721" y="4533900"/>
            <a:ext cx="6224555" cy="3865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669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464"/>
            <a:ext cx="536494" cy="1023607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58201" y="202263"/>
            <a:ext cx="353599" cy="988247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038600" y="952500"/>
            <a:ext cx="112014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Выполнение </a:t>
            </a:r>
            <a:r>
              <a:rPr lang="ru-RU" sz="4000" dirty="0"/>
              <a:t>учащимися заданий:</a:t>
            </a:r>
          </a:p>
          <a:p>
            <a:r>
              <a:rPr lang="ru-RU" sz="4000" dirty="0"/>
              <a:t>1.	В январе и феврале 2013 года семья тратила на товары для дома (продукты питания, предметы личной гигиены, бытовая химия) по 10 тыс. рублей в месяц, а в январе и феврале 2014 г. ежемесячные траты на тот же набор товаров выросли до 11 тыс. рублей. Каков уровень инфляции за прошедший год (в процентах</a:t>
            </a:r>
            <a:r>
              <a:rPr lang="ru-RU" sz="4000" dirty="0" smtClean="0"/>
              <a:t>)?</a:t>
            </a:r>
            <a:endParaRPr lang="ru-RU" sz="4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5600" y="6591300"/>
            <a:ext cx="38862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699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1520</TotalTime>
  <Words>811</Words>
  <Application>Microsoft Office PowerPoint</Application>
  <PresentationFormat>Произвольный</PresentationFormat>
  <Paragraphs>85</Paragraphs>
  <Slides>17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17</vt:i4>
      </vt:variant>
    </vt:vector>
  </HeadingPairs>
  <TitlesOfParts>
    <vt:vector size="27" baseType="lpstr">
      <vt:lpstr>Halant Medium Bold</vt:lpstr>
      <vt:lpstr>Arial</vt:lpstr>
      <vt:lpstr>Overpass Light</vt:lpstr>
      <vt:lpstr>Muli Extra Light Bold</vt:lpstr>
      <vt:lpstr>Calibri</vt:lpstr>
      <vt:lpstr>Calibri Light</vt:lpstr>
      <vt:lpstr>Times New Roman</vt:lpstr>
      <vt:lpstr>Office Theme</vt:lpstr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Основные понятия:инфляция, дефляция, покупательная способность денег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ВЫВОД: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Итоговый проект</dc:title>
  <dc:creator>Марина</dc:creator>
  <cp:lastModifiedBy>Русский язык (19)</cp:lastModifiedBy>
  <cp:revision>107</cp:revision>
  <dcterms:created xsi:type="dcterms:W3CDTF">2006-08-16T00:00:00Z</dcterms:created>
  <dcterms:modified xsi:type="dcterms:W3CDTF">2023-11-13T14:20:50Z</dcterms:modified>
  <dc:identifier>DAD9Gc83gDo</dc:identifier>
</cp:coreProperties>
</file>