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60" r:id="rId4"/>
    <p:sldId id="257" r:id="rId5"/>
    <p:sldId id="258"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ru-RU" smtClean="0"/>
              <a:t>Образец заголовка</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lgn="l">
              <a:defRPr/>
            </a:lvl1pPr>
          </a:lstStyle>
          <a:p>
            <a:fld id="{F6C4582F-D8E6-496C-88B5-3D8707434362}" type="datetimeFigureOut">
              <a:rPr lang="ru-RU" smtClean="0"/>
              <a:t>14.11.2023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44E0CD-1422-4B6A-9078-5792A24B548D}" type="slidenum">
              <a:rPr lang="ru-RU" smtClean="0"/>
              <a:t>‹#›</a:t>
            </a:fld>
            <a:endParaRPr lang="ru-RU"/>
          </a:p>
        </p:txBody>
      </p:sp>
      <p:cxnSp>
        <p:nvCxnSpPr>
          <p:cNvPr id="8" name="Straight Connector 7"/>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7376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6C4582F-D8E6-496C-88B5-3D8707434362}" type="datetimeFigureOut">
              <a:rPr lang="ru-RU" smtClean="0"/>
              <a:t>14.11.2023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44E0CD-1422-4B6A-9078-5792A24B548D}" type="slidenum">
              <a:rPr lang="ru-RU" smtClean="0"/>
              <a:t>‹#›</a:t>
            </a:fld>
            <a:endParaRPr lang="ru-RU"/>
          </a:p>
        </p:txBody>
      </p:sp>
    </p:spTree>
    <p:extLst>
      <p:ext uri="{BB962C8B-B14F-4D97-AF65-F5344CB8AC3E}">
        <p14:creationId xmlns:p14="http://schemas.microsoft.com/office/powerpoint/2010/main" val="3069647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6C4582F-D8E6-496C-88B5-3D8707434362}" type="datetimeFigureOut">
              <a:rPr lang="ru-RU" smtClean="0"/>
              <a:t>14.11.2023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44E0CD-1422-4B6A-9078-5792A24B548D}" type="slidenum">
              <a:rPr lang="ru-RU" smtClean="0"/>
              <a:t>‹#›</a:t>
            </a:fld>
            <a:endParaRPr lang="ru-RU"/>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1737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6C4582F-D8E6-496C-88B5-3D8707434362}" type="datetimeFigureOut">
              <a:rPr lang="ru-RU" smtClean="0"/>
              <a:t>14.11.2023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44E0CD-1422-4B6A-9078-5792A24B548D}" type="slidenum">
              <a:rPr lang="ru-RU" smtClean="0"/>
              <a:t>‹#›</a:t>
            </a:fld>
            <a:endParaRPr lang="ru-RU"/>
          </a:p>
        </p:txBody>
      </p:sp>
    </p:spTree>
    <p:extLst>
      <p:ext uri="{BB962C8B-B14F-4D97-AF65-F5344CB8AC3E}">
        <p14:creationId xmlns:p14="http://schemas.microsoft.com/office/powerpoint/2010/main" val="3729534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6C4582F-D8E6-496C-88B5-3D8707434362}" type="datetimeFigureOut">
              <a:rPr lang="ru-RU" smtClean="0"/>
              <a:t>14.11.2023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44E0CD-1422-4B6A-9078-5792A24B548D}" type="slidenum">
              <a:rPr lang="ru-RU" smtClean="0"/>
              <a:t>‹#›</a:t>
            </a:fld>
            <a:endParaRPr lang="ru-RU"/>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8733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6C4582F-D8E6-496C-88B5-3D8707434362}" type="datetimeFigureOut">
              <a:rPr lang="ru-RU" smtClean="0"/>
              <a:t>14.11.2023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144E0CD-1422-4B6A-9078-5792A24B548D}" type="slidenum">
              <a:rPr lang="ru-RU" smtClean="0"/>
              <a:t>‹#›</a:t>
            </a:fld>
            <a:endParaRPr lang="ru-RU"/>
          </a:p>
        </p:txBody>
      </p:sp>
    </p:spTree>
    <p:extLst>
      <p:ext uri="{BB962C8B-B14F-4D97-AF65-F5344CB8AC3E}">
        <p14:creationId xmlns:p14="http://schemas.microsoft.com/office/powerpoint/2010/main" val="2479876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24128" y="2967788"/>
            <a:ext cx="4754880" cy="33415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ru-RU" smtClean="0"/>
              <a:t>Образец текста</a:t>
            </a:r>
          </a:p>
        </p:txBody>
      </p:sp>
      <p:sp>
        <p:nvSpPr>
          <p:cNvPr id="6" name="Content Placeholder 5"/>
          <p:cNvSpPr>
            <a:spLocks noGrp="1"/>
          </p:cNvSpPr>
          <p:nvPr>
            <p:ph sz="quarter" idx="4"/>
          </p:nvPr>
        </p:nvSpPr>
        <p:spPr>
          <a:xfrm>
            <a:off x="5989320" y="2967788"/>
            <a:ext cx="4754880" cy="33415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6C4582F-D8E6-496C-88B5-3D8707434362}" type="datetimeFigureOut">
              <a:rPr lang="ru-RU" smtClean="0"/>
              <a:t>14.11.2023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144E0CD-1422-4B6A-9078-5792A24B548D}" type="slidenum">
              <a:rPr lang="ru-RU" smtClean="0"/>
              <a:t>‹#›</a:t>
            </a:fld>
            <a:endParaRPr lang="ru-RU"/>
          </a:p>
        </p:txBody>
      </p:sp>
    </p:spTree>
    <p:extLst>
      <p:ext uri="{BB962C8B-B14F-4D97-AF65-F5344CB8AC3E}">
        <p14:creationId xmlns:p14="http://schemas.microsoft.com/office/powerpoint/2010/main" val="4018408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6C4582F-D8E6-496C-88B5-3D8707434362}" type="datetimeFigureOut">
              <a:rPr lang="ru-RU" smtClean="0"/>
              <a:t>14.11.2023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144E0CD-1422-4B6A-9078-5792A24B548D}" type="slidenum">
              <a:rPr lang="ru-RU" smtClean="0"/>
              <a:t>‹#›</a:t>
            </a:fld>
            <a:endParaRPr lang="ru-RU"/>
          </a:p>
        </p:txBody>
      </p:sp>
    </p:spTree>
    <p:extLst>
      <p:ext uri="{BB962C8B-B14F-4D97-AF65-F5344CB8AC3E}">
        <p14:creationId xmlns:p14="http://schemas.microsoft.com/office/powerpoint/2010/main" val="2978633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C4582F-D8E6-496C-88B5-3D8707434362}" type="datetimeFigureOut">
              <a:rPr lang="ru-RU" smtClean="0"/>
              <a:t>14.11.2023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144E0CD-1422-4B6A-9078-5792A24B548D}" type="slidenum">
              <a:rPr lang="ru-RU" smtClean="0"/>
              <a:t>‹#›</a:t>
            </a:fld>
            <a:endParaRPr lang="ru-RU"/>
          </a:p>
        </p:txBody>
      </p:sp>
    </p:spTree>
    <p:extLst>
      <p:ext uri="{BB962C8B-B14F-4D97-AF65-F5344CB8AC3E}">
        <p14:creationId xmlns:p14="http://schemas.microsoft.com/office/powerpoint/2010/main" val="2204137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ru-RU" smtClean="0"/>
              <a:t>Образец заголовка</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6C4582F-D8E6-496C-88B5-3D8707434362}" type="datetimeFigureOut">
              <a:rPr lang="ru-RU" smtClean="0"/>
              <a:t>14.11.2023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144E0CD-1422-4B6A-9078-5792A24B548D}" type="slidenum">
              <a:rPr lang="ru-RU" smtClean="0"/>
              <a:t>‹#›</a:t>
            </a:fld>
            <a:endParaRPr lang="ru-RU"/>
          </a:p>
        </p:txBody>
      </p:sp>
    </p:spTree>
    <p:extLst>
      <p:ext uri="{BB962C8B-B14F-4D97-AF65-F5344CB8AC3E}">
        <p14:creationId xmlns:p14="http://schemas.microsoft.com/office/powerpoint/2010/main" val="2421406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F6C4582F-D8E6-496C-88B5-3D8707434362}" type="datetimeFigureOut">
              <a:rPr lang="ru-RU" smtClean="0"/>
              <a:t>14.11.2023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144E0CD-1422-4B6A-9078-5792A24B548D}" type="slidenum">
              <a:rPr lang="ru-RU" smtClean="0"/>
              <a:t>‹#›</a:t>
            </a:fld>
            <a:endParaRPr lang="ru-RU"/>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1141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6C4582F-D8E6-496C-88B5-3D8707434362}" type="datetimeFigureOut">
              <a:rPr lang="ru-RU" smtClean="0"/>
              <a:t>14.11.2023</a:t>
            </a:fld>
            <a:endParaRPr lang="ru-RU"/>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ru-RU"/>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2144E0CD-1422-4B6A-9078-5792A24B548D}" type="slidenum">
              <a:rPr lang="ru-RU" smtClean="0"/>
              <a:t>‹#›</a:t>
            </a:fld>
            <a:endParaRPr lang="ru-RU"/>
          </a:p>
        </p:txBody>
      </p:sp>
    </p:spTree>
    <p:extLst>
      <p:ext uri="{BB962C8B-B14F-4D97-AF65-F5344CB8AC3E}">
        <p14:creationId xmlns:p14="http://schemas.microsoft.com/office/powerpoint/2010/main" val="7044230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txhJ2XBMlH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5400" dirty="0">
                <a:latin typeface="Times New Roman" panose="02020603050405020304" pitchFamily="18" charset="0"/>
                <a:ea typeface="Times New Roman" panose="02020603050405020304" pitchFamily="18" charset="0"/>
              </a:rPr>
              <a:t>Брянщина</a:t>
            </a:r>
            <a:r>
              <a:rPr lang="ru-RU" sz="5400" spc="-10" dirty="0">
                <a:latin typeface="Times New Roman" panose="02020603050405020304" pitchFamily="18" charset="0"/>
                <a:ea typeface="Times New Roman" panose="02020603050405020304" pitchFamily="18" charset="0"/>
              </a:rPr>
              <a:t> </a:t>
            </a:r>
            <a:r>
              <a:rPr lang="ru-RU" sz="5400" dirty="0">
                <a:latin typeface="Times New Roman" panose="02020603050405020304" pitchFamily="18" charset="0"/>
                <a:ea typeface="Times New Roman" panose="02020603050405020304" pitchFamily="18" charset="0"/>
              </a:rPr>
              <a:t>-</a:t>
            </a:r>
            <a:r>
              <a:rPr lang="ru-RU" sz="5400" spc="-10" dirty="0">
                <a:latin typeface="Times New Roman" panose="02020603050405020304" pitchFamily="18" charset="0"/>
                <a:ea typeface="Times New Roman" panose="02020603050405020304" pitchFamily="18" charset="0"/>
              </a:rPr>
              <a:t> </a:t>
            </a:r>
            <a:r>
              <a:rPr lang="ru-RU" sz="5400" dirty="0">
                <a:latin typeface="Times New Roman" panose="02020603050405020304" pitchFamily="18" charset="0"/>
                <a:ea typeface="Times New Roman" panose="02020603050405020304" pitchFamily="18" charset="0"/>
              </a:rPr>
              <a:t>лучший</a:t>
            </a:r>
            <a:r>
              <a:rPr lang="ru-RU" sz="5400" spc="-10" dirty="0">
                <a:latin typeface="Times New Roman" panose="02020603050405020304" pitchFamily="18" charset="0"/>
                <a:ea typeface="Times New Roman" panose="02020603050405020304" pitchFamily="18" charset="0"/>
              </a:rPr>
              <a:t> </a:t>
            </a:r>
            <a:r>
              <a:rPr lang="ru-RU" sz="5400" dirty="0">
                <a:latin typeface="Times New Roman" panose="02020603050405020304" pitchFamily="18" charset="0"/>
                <a:ea typeface="Times New Roman" panose="02020603050405020304" pitchFamily="18" charset="0"/>
              </a:rPr>
              <a:t>уголок</a:t>
            </a:r>
            <a:r>
              <a:rPr lang="ru-RU" sz="5400" spc="-10" dirty="0">
                <a:latin typeface="Times New Roman" panose="02020603050405020304" pitchFamily="18" charset="0"/>
                <a:ea typeface="Times New Roman" panose="02020603050405020304" pitchFamily="18" charset="0"/>
              </a:rPr>
              <a:t> </a:t>
            </a:r>
            <a:r>
              <a:rPr lang="ru-RU" sz="5400" dirty="0">
                <a:latin typeface="Times New Roman" panose="02020603050405020304" pitchFamily="18" charset="0"/>
                <a:ea typeface="Times New Roman" panose="02020603050405020304" pitchFamily="18" charset="0"/>
              </a:rPr>
              <a:t>России.</a:t>
            </a: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19240366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200900" y="1193799"/>
            <a:ext cx="4419600" cy="3693319"/>
          </a:xfrm>
          <a:prstGeom prst="rect">
            <a:avLst/>
          </a:prstGeom>
        </p:spPr>
        <p:txBody>
          <a:bodyPr wrap="square">
            <a:spAutoFit/>
          </a:bodyPr>
          <a:lstStyle/>
          <a:p>
            <a:pPr algn="ctr"/>
            <a:r>
              <a:rPr lang="ru-RU" dirty="0" smtClean="0">
                <a:latin typeface="Times New Roman" panose="02020603050405020304" pitchFamily="18" charset="0"/>
                <a:cs typeface="Times New Roman" panose="02020603050405020304" pitchFamily="18" charset="0"/>
              </a:rPr>
              <a:t>Травяной покров на болотах состоит из тростника, осок, хвощей и других растений, дающих торф высокой теплотворной способности.</a:t>
            </a:r>
          </a:p>
          <a:p>
            <a:pPr algn="ctr"/>
            <a:endParaRPr lang="ru-RU" dirty="0" smtClean="0">
              <a:latin typeface="Times New Roman" panose="02020603050405020304" pitchFamily="18" charset="0"/>
              <a:cs typeface="Times New Roman" panose="02020603050405020304" pitchFamily="18" charset="0"/>
            </a:endParaRPr>
          </a:p>
          <a:p>
            <a:pPr algn="ctr"/>
            <a:r>
              <a:rPr lang="ru-RU" dirty="0" smtClean="0">
                <a:latin typeface="Times New Roman" panose="02020603050405020304" pitchFamily="18" charset="0"/>
                <a:cs typeface="Times New Roman" panose="02020603050405020304" pitchFamily="18" charset="0"/>
              </a:rPr>
              <a:t>На водоёмах произрастают камыш озерный, рогоз и тростник; жёлтые кубышки и белые кувшинки. Поверхность воды покрыта скоплениями ряски, многокоренника и отдельными растениями </a:t>
            </a:r>
            <a:r>
              <a:rPr lang="ru-RU" dirty="0" err="1" smtClean="0">
                <a:latin typeface="Times New Roman" panose="02020603050405020304" pitchFamily="18" charset="0"/>
                <a:cs typeface="Times New Roman" panose="02020603050405020304" pitchFamily="18" charset="0"/>
              </a:rPr>
              <a:t>водокраса</a:t>
            </a:r>
            <a:r>
              <a:rPr lang="ru-RU" dirty="0" smtClean="0">
                <a:latin typeface="Times New Roman" panose="02020603050405020304" pitchFamily="18" charset="0"/>
                <a:cs typeface="Times New Roman" panose="02020603050405020304" pitchFamily="18" charset="0"/>
              </a:rPr>
              <a:t>. В озёрах много элодеи канадской, иногда встречаются скопления рдестов.</a:t>
            </a:r>
            <a:endParaRPr lang="ru-RU"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2566" y="843359"/>
            <a:ext cx="5858933" cy="4394200"/>
          </a:xfrm>
          <a:prstGeom prst="rect">
            <a:avLst/>
          </a:prstGeom>
        </p:spPr>
      </p:pic>
    </p:spTree>
    <p:extLst>
      <p:ext uri="{BB962C8B-B14F-4D97-AF65-F5344CB8AC3E}">
        <p14:creationId xmlns:p14="http://schemas.microsoft.com/office/powerpoint/2010/main" val="3985472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60400" y="139700"/>
            <a:ext cx="6299200" cy="6463308"/>
          </a:xfrm>
          <a:prstGeom prst="rect">
            <a:avLst/>
          </a:prstGeom>
        </p:spPr>
        <p:txBody>
          <a:bodyPr wrap="square">
            <a:spAutoFit/>
          </a:bodyPr>
          <a:lstStyle/>
          <a:p>
            <a:pPr algn="ctr"/>
            <a:r>
              <a:rPr lang="ru-RU" b="1" dirty="0" smtClean="0"/>
              <a:t>Животный мир</a:t>
            </a:r>
          </a:p>
          <a:p>
            <a:pPr algn="ctr"/>
            <a:endParaRPr lang="ru-RU" dirty="0" smtClean="0"/>
          </a:p>
          <a:p>
            <a:pPr algn="ctr"/>
            <a:r>
              <a:rPr lang="ru-RU" dirty="0" smtClean="0"/>
              <a:t>В лесах </a:t>
            </a:r>
            <a:r>
              <a:rPr lang="ru-RU" dirty="0" err="1" smtClean="0"/>
              <a:t>Брянщины</a:t>
            </a:r>
            <a:r>
              <a:rPr lang="ru-RU" dirty="0" smtClean="0"/>
              <a:t> обитают дикие животные. Здесь встречаются волк, бурый медведь, лисица, рысь, енотовидная собака, горностай, ласка, куница, европейская норка, лесной хорек, барсук, выдра, суслик, белка, заяц, крот, хомяк, кабан, лось, косуля. Акклиматизированы европейская лань и пятнистый олень.</a:t>
            </a:r>
          </a:p>
          <a:p>
            <a:pPr algn="ctr"/>
            <a:r>
              <a:rPr lang="ru-RU" dirty="0" smtClean="0"/>
              <a:t>На территории области обитает более 200 видов птиц. Во всех лесных массивах встречаются тетерев-косач, вальдшнепы, рябчики, дятел. В сосновых борах, елово-осиновых лесах и на моховых болотах сохранились глухари. Здесь пролегает путь весенних и осенних пролётов таких водоплавающих птиц, как белолобый гусь, гусь </a:t>
            </a:r>
            <a:r>
              <a:rPr lang="ru-RU" dirty="0" err="1" smtClean="0"/>
              <a:t>гуменник</a:t>
            </a:r>
            <a:r>
              <a:rPr lang="ru-RU" dirty="0" smtClean="0"/>
              <a:t>, лебедь-кликун; гнездятся такие виды уток, как шилохвость, кряква, чирок-свистунок, широконоска, чирок-</a:t>
            </a:r>
            <a:r>
              <a:rPr lang="ru-RU" dirty="0" err="1" smtClean="0"/>
              <a:t>трескунок</a:t>
            </a:r>
            <a:r>
              <a:rPr lang="ru-RU" dirty="0" smtClean="0"/>
              <a:t>. Распространены дупель, бекас, чибис, совы, серые куропатки, перепел, лунь, воробьи, вороны, сороки, аисты, прилетают грачи, скворцы, ласточки, а также обитают жаворонки, иволги, синицы, мухоловки, соловьи. В реках Десна, Ипуть, </a:t>
            </a:r>
            <a:r>
              <a:rPr lang="ru-RU" dirty="0" err="1" smtClean="0"/>
              <a:t>Судость</a:t>
            </a:r>
            <a:r>
              <a:rPr lang="ru-RU" dirty="0" smtClean="0"/>
              <a:t>, Навля широко распространены </a:t>
            </a:r>
            <a:r>
              <a:rPr lang="ru-RU" dirty="0" err="1" smtClean="0"/>
              <a:t>густера</a:t>
            </a:r>
            <a:r>
              <a:rPr lang="ru-RU" dirty="0" smtClean="0"/>
              <a:t>, лещ, окунь, щука, красноперка, карась, линь, плотва, реже можно встретить язь, жереха, судака, сома. Карповые представлены семнадцатью видами.</a:t>
            </a:r>
            <a:endParaRPr lang="ru-RU" dirty="0"/>
          </a:p>
        </p:txBody>
      </p:sp>
      <p:pic>
        <p:nvPicPr>
          <p:cNvPr id="5" name="Рисунок 4"/>
          <p:cNvPicPr>
            <a:picLocks noChangeAspect="1"/>
          </p:cNvPicPr>
          <p:nvPr/>
        </p:nvPicPr>
        <p:blipFill rotWithShape="1">
          <a:blip r:embed="rId2">
            <a:extLst>
              <a:ext uri="{28A0092B-C50C-407E-A947-70E740481C1C}">
                <a14:useLocalDpi xmlns:a14="http://schemas.microsoft.com/office/drawing/2010/main" val="0"/>
              </a:ext>
            </a:extLst>
          </a:blip>
          <a:srcRect t="-126" r="24000"/>
          <a:stretch/>
        </p:blipFill>
        <p:spPr>
          <a:xfrm>
            <a:off x="7247116" y="1366589"/>
            <a:ext cx="4576584" cy="4009529"/>
          </a:xfrm>
          <a:prstGeom prst="rect">
            <a:avLst/>
          </a:prstGeom>
        </p:spPr>
      </p:pic>
    </p:spTree>
    <p:extLst>
      <p:ext uri="{BB962C8B-B14F-4D97-AF65-F5344CB8AC3E}">
        <p14:creationId xmlns:p14="http://schemas.microsoft.com/office/powerpoint/2010/main" val="644674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337300" y="190499"/>
            <a:ext cx="5600700" cy="6463308"/>
          </a:xfrm>
          <a:prstGeom prst="rect">
            <a:avLst/>
          </a:prstGeom>
        </p:spPr>
        <p:txBody>
          <a:bodyPr wrap="square">
            <a:spAutoFit/>
          </a:bodyPr>
          <a:lstStyle/>
          <a:p>
            <a:pPr algn="ctr"/>
            <a:r>
              <a:rPr lang="ru-RU" b="1" dirty="0" smtClean="0"/>
              <a:t>Туризм</a:t>
            </a:r>
          </a:p>
          <a:p>
            <a:pPr algn="ctr"/>
            <a:endParaRPr lang="ru-RU" dirty="0" smtClean="0"/>
          </a:p>
          <a:p>
            <a:pPr algn="ctr"/>
            <a:r>
              <a:rPr lang="ru-RU" dirty="0" smtClean="0"/>
              <a:t>В Брянской области существует перспектива для развития туризма в силу географического положения края, определяемого расположением его на границе трех государств – России, Украины, Белоруссии. Основными направлениями туризма являются культурно-познавательный, охотничий, рекреационный, оздоровительный, деловой и паломнический.</a:t>
            </a:r>
          </a:p>
          <a:p>
            <a:pPr algn="ctr"/>
            <a:endParaRPr lang="ru-RU" dirty="0" smtClean="0"/>
          </a:p>
          <a:p>
            <a:pPr algn="ctr"/>
            <a:r>
              <a:rPr lang="ru-RU" dirty="0" smtClean="0"/>
              <a:t>Культурно-познавательный туризм, как правило, предусматривает посещение святынь, усадебных комплексов, археологических памятников, музеев-заповедников, поселений старообрядцев.</a:t>
            </a:r>
          </a:p>
          <a:p>
            <a:pPr algn="ctr"/>
            <a:endParaRPr lang="ru-RU" dirty="0" smtClean="0"/>
          </a:p>
          <a:p>
            <a:pPr algn="ctr"/>
            <a:r>
              <a:rPr lang="ru-RU" dirty="0" smtClean="0"/>
              <a:t>Наиболее популярными музеями являются Мемориальный комплекс «Партизанская поляна», Брянский краеведческий музей, Парк-музей имени А. К. Толстого, Музей хрусталя </a:t>
            </a:r>
            <a:r>
              <a:rPr lang="ru-RU" dirty="0" err="1" smtClean="0"/>
              <a:t>Дятьковского</a:t>
            </a:r>
            <a:r>
              <a:rPr lang="ru-RU" dirty="0" smtClean="0"/>
              <a:t> хрустального завода, Музей братьев Ткачевых, Музей </a:t>
            </a:r>
            <a:r>
              <a:rPr lang="ru-RU" dirty="0" err="1" smtClean="0"/>
              <a:t>Козьмы</a:t>
            </a:r>
            <a:r>
              <a:rPr lang="ru-RU" dirty="0" smtClean="0"/>
              <a:t> Пруткова, Музей-усадьба А.К. Толстого, Музей-усадьба Ф. И. Тютчева.</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92100" y="841375"/>
            <a:ext cx="5939928" cy="4108450"/>
          </a:xfrm>
          <a:prstGeom prst="rect">
            <a:avLst/>
          </a:prstGeom>
        </p:spPr>
      </p:pic>
    </p:spTree>
    <p:extLst>
      <p:ext uri="{BB962C8B-B14F-4D97-AF65-F5344CB8AC3E}">
        <p14:creationId xmlns:p14="http://schemas.microsoft.com/office/powerpoint/2010/main" val="4005378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1860" y="187047"/>
            <a:ext cx="6096000" cy="6463308"/>
          </a:xfrm>
          <a:prstGeom prst="rect">
            <a:avLst/>
          </a:prstGeom>
        </p:spPr>
        <p:txBody>
          <a:bodyPr>
            <a:spAutoFit/>
          </a:bodyPr>
          <a:lstStyle/>
          <a:p>
            <a:pPr algn="ctr"/>
            <a:r>
              <a:rPr lang="ru-RU" dirty="0" smtClean="0"/>
              <a:t>По Брянской старине сложился маршрут, включающий Красный Рог (село на реке Рожок, музей А.К. Толстого), </a:t>
            </a:r>
            <a:r>
              <a:rPr lang="ru-RU" dirty="0" err="1" smtClean="0"/>
              <a:t>Свенский</a:t>
            </a:r>
            <a:r>
              <a:rPr lang="ru-RU" dirty="0" smtClean="0"/>
              <a:t> Успенский мужской монастырь, </a:t>
            </a:r>
            <a:r>
              <a:rPr lang="ru-RU" dirty="0" err="1" smtClean="0"/>
              <a:t>Овстуг</a:t>
            </a:r>
            <a:r>
              <a:rPr lang="ru-RU" dirty="0" smtClean="0"/>
              <a:t> (родина поэта Ф.И. Тютчева) и </a:t>
            </a:r>
            <a:r>
              <a:rPr lang="ru-RU" dirty="0" err="1" smtClean="0"/>
              <a:t>Вщиж</a:t>
            </a:r>
            <a:r>
              <a:rPr lang="ru-RU" dirty="0" smtClean="0"/>
              <a:t> (археологические раскопки), Успенский собор в Мглине, Воскресный собор в Почепе, исторические города Карачев, Дятьково, Трубчевск. Брянская область включена в «Большое Золотое кольцо России».</a:t>
            </a:r>
          </a:p>
          <a:p>
            <a:pPr algn="ctr"/>
            <a:r>
              <a:rPr lang="ru-RU" dirty="0" err="1" smtClean="0"/>
              <a:t>Овстуг</a:t>
            </a:r>
            <a:r>
              <a:rPr lang="ru-RU" dirty="0" smtClean="0"/>
              <a:t> – усадьба дворянского рода Тютчевых находится в одноименном селе, на берегу речки </a:t>
            </a:r>
            <a:r>
              <a:rPr lang="ru-RU" dirty="0" err="1" smtClean="0"/>
              <a:t>Овстуженки</a:t>
            </a:r>
            <a:r>
              <a:rPr lang="ru-RU" dirty="0" smtClean="0"/>
              <a:t> Брянской области. Здесь в 1803 году родился известный русский поэт Фёдор Тютчев.</a:t>
            </a:r>
          </a:p>
          <a:p>
            <a:pPr algn="ctr"/>
            <a:r>
              <a:rPr lang="ru-RU" dirty="0" smtClean="0"/>
              <a:t>В 1957 году в </a:t>
            </a:r>
            <a:r>
              <a:rPr lang="ru-RU" dirty="0" err="1" smtClean="0"/>
              <a:t>Овстуге</a:t>
            </a:r>
            <a:r>
              <a:rPr lang="ru-RU" dirty="0" smtClean="0"/>
              <a:t> открыта музейная экспозиция, которая первоначально располагалась в здании сельской школы. В настоящее время музей насчитывает тысячи подлинных экспонатов. В </a:t>
            </a:r>
            <a:r>
              <a:rPr lang="ru-RU" dirty="0" err="1" smtClean="0"/>
              <a:t>Овстуге</a:t>
            </a:r>
            <a:r>
              <a:rPr lang="ru-RU" dirty="0" smtClean="0"/>
              <a:t>, начиная с 1961 года, организовываются </a:t>
            </a:r>
            <a:r>
              <a:rPr lang="ru-RU" dirty="0" err="1" smtClean="0"/>
              <a:t>Тютчевские</a:t>
            </a:r>
            <a:r>
              <a:rPr lang="ru-RU" dirty="0" smtClean="0"/>
              <a:t> праздники поэзии. На месте усадьбы установлен бюст поэта, в 1978 году – рядом с прудом появился и памятник Тютчеву (проект Алексея </a:t>
            </a:r>
            <a:r>
              <a:rPr lang="ru-RU" dirty="0" err="1" smtClean="0"/>
              <a:t>Кобилинца</a:t>
            </a:r>
            <a:r>
              <a:rPr lang="ru-RU" dirty="0" smtClean="0"/>
              <a:t>). К 1985 году для размещения основной музейной экспозиции (проект В. Н. </a:t>
            </a:r>
            <a:r>
              <a:rPr lang="ru-RU" dirty="0" err="1" smtClean="0"/>
              <a:t>Городкова</a:t>
            </a:r>
            <a:r>
              <a:rPr lang="ru-RU" dirty="0" smtClean="0"/>
              <a:t>) было проведено воссоздание усадебного дома, где в 1986 году торжественно открылся музей Ф.И. Тютчева.</a:t>
            </a:r>
            <a:endParaRPr lang="ru-RU" dirty="0"/>
          </a:p>
        </p:txBody>
      </p:sp>
      <p:pic>
        <p:nvPicPr>
          <p:cNvPr id="5" name="Рисунок 4"/>
          <p:cNvPicPr>
            <a:picLocks noChangeAspect="1"/>
          </p:cNvPicPr>
          <p:nvPr/>
        </p:nvPicPr>
        <p:blipFill rotWithShape="1">
          <a:blip r:embed="rId2">
            <a:extLst>
              <a:ext uri="{28A0092B-C50C-407E-A947-70E740481C1C}">
                <a14:useLocalDpi xmlns:a14="http://schemas.microsoft.com/office/drawing/2010/main" val="0"/>
              </a:ext>
            </a:extLst>
          </a:blip>
          <a:srcRect l="14322" r="26824"/>
          <a:stretch/>
        </p:blipFill>
        <p:spPr>
          <a:xfrm>
            <a:off x="6807860" y="544373"/>
            <a:ext cx="5155540" cy="5748655"/>
          </a:xfrm>
          <a:prstGeom prst="rect">
            <a:avLst/>
          </a:prstGeom>
        </p:spPr>
      </p:pic>
    </p:spTree>
    <p:extLst>
      <p:ext uri="{BB962C8B-B14F-4D97-AF65-F5344CB8AC3E}">
        <p14:creationId xmlns:p14="http://schemas.microsoft.com/office/powerpoint/2010/main" val="612473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6438900" y="114300"/>
            <a:ext cx="5435600" cy="6740307"/>
          </a:xfrm>
          <a:prstGeom prst="rect">
            <a:avLst/>
          </a:prstGeom>
        </p:spPr>
        <p:txBody>
          <a:bodyPr wrap="square">
            <a:spAutoFit/>
          </a:bodyPr>
          <a:lstStyle/>
          <a:p>
            <a:pPr algn="ctr"/>
            <a:r>
              <a:rPr lang="ru-RU" dirty="0" smtClean="0"/>
              <a:t>Баварская фирма «</a:t>
            </a:r>
            <a:r>
              <a:rPr lang="ru-RU" dirty="0" err="1" smtClean="0"/>
              <a:t>Кнауф</a:t>
            </a:r>
            <a:r>
              <a:rPr lang="ru-RU" dirty="0" smtClean="0"/>
              <a:t>» в 2000-03 годах профинансировала очередной шаг восстановительных работ, где было включено воссоздание гостевого флигеля начала 19-го века и церкви Успения Пресвятой Богородицы.</a:t>
            </a:r>
          </a:p>
          <a:p>
            <a:pPr algn="ctr"/>
            <a:r>
              <a:rPr lang="ru-RU" dirty="0" smtClean="0"/>
              <a:t>В усадебный комплекс входят также беседка на острове, мельницы, липовые аллеи, созданная дочерью Ф. Тютчева сельская школа.</a:t>
            </a:r>
          </a:p>
          <a:p>
            <a:pPr algn="ctr"/>
            <a:r>
              <a:rPr lang="ru-RU" dirty="0" smtClean="0"/>
              <a:t>Среди исторических мест </a:t>
            </a:r>
            <a:r>
              <a:rPr lang="ru-RU" dirty="0" err="1" smtClean="0"/>
              <a:t>Брянщины</a:t>
            </a:r>
            <a:r>
              <a:rPr lang="ru-RU" dirty="0" smtClean="0"/>
              <a:t> особенно выделяются </a:t>
            </a:r>
            <a:r>
              <a:rPr lang="ru-RU" dirty="0" err="1" smtClean="0"/>
              <a:t>Хацунь</a:t>
            </a:r>
            <a:r>
              <a:rPr lang="ru-RU" dirty="0" smtClean="0"/>
              <a:t> и мемориальный комплекс «Партизанская поляна», которые являются объектом активного посещения.</a:t>
            </a:r>
          </a:p>
          <a:p>
            <a:pPr algn="ctr"/>
            <a:r>
              <a:rPr lang="ru-RU" dirty="0" smtClean="0"/>
              <a:t>Мемориальный комплекс «Партизанская поляна» расположен в Брянских лесах под поселком городского типа Белые Берега, на берегу реки </a:t>
            </a:r>
            <a:r>
              <a:rPr lang="ru-RU" dirty="0" err="1" smtClean="0"/>
              <a:t>Снежеть</a:t>
            </a:r>
            <a:r>
              <a:rPr lang="ru-RU" dirty="0" smtClean="0"/>
              <a:t>.</a:t>
            </a:r>
          </a:p>
          <a:p>
            <a:pPr algn="ctr"/>
            <a:r>
              <a:rPr lang="ru-RU" dirty="0" smtClean="0"/>
              <a:t>«Партизанская поляна» является традиционным местом официальных встреч бывших партизан и подпольщиков всей России и стран СНГ.</a:t>
            </a:r>
          </a:p>
          <a:p>
            <a:pPr algn="ctr"/>
            <a:r>
              <a:rPr lang="ru-RU" dirty="0" smtClean="0"/>
              <a:t>В Партизанской поляне в сентябре 1941 года, накануне немецкой оккупации, был организован общий сбор Брянских партизанских отрядов, откуда они начали свой боевой путь, «священную борьбу за свободу и независимость Родины».</a:t>
            </a:r>
            <a:endParaRPr lang="ru-RU" dirty="0"/>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69" y="1409700"/>
            <a:ext cx="6254931" cy="3886200"/>
          </a:xfrm>
          <a:prstGeom prst="rect">
            <a:avLst/>
          </a:prstGeom>
        </p:spPr>
      </p:pic>
    </p:spTree>
    <p:extLst>
      <p:ext uri="{BB962C8B-B14F-4D97-AF65-F5344CB8AC3E}">
        <p14:creationId xmlns:p14="http://schemas.microsoft.com/office/powerpoint/2010/main" val="1786492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8300" y="54193"/>
            <a:ext cx="6096000" cy="6740307"/>
          </a:xfrm>
          <a:prstGeom prst="rect">
            <a:avLst/>
          </a:prstGeom>
        </p:spPr>
        <p:txBody>
          <a:bodyPr>
            <a:spAutoFit/>
          </a:bodyPr>
          <a:lstStyle/>
          <a:p>
            <a:pPr algn="ctr"/>
            <a:r>
              <a:rPr lang="ru-RU" dirty="0" smtClean="0"/>
              <a:t>Цель создания мемориального комплекса «Партизанская поляна» – увековечивание памяти о всех участниках партизанского движения на Брянской земле.</a:t>
            </a:r>
          </a:p>
          <a:p>
            <a:pPr algn="ctr"/>
            <a:endParaRPr lang="ru-RU" dirty="0" smtClean="0"/>
          </a:p>
          <a:p>
            <a:pPr algn="ctr"/>
            <a:r>
              <a:rPr lang="ru-RU" dirty="0" smtClean="0"/>
              <a:t>Мемориальный комплекс, архитектором которого является В. Н. Городков, открыт в 1969 году и позднее неоднократно пополнялся новыми объектами.</a:t>
            </a:r>
          </a:p>
          <a:p>
            <a:pPr algn="ctr"/>
            <a:endParaRPr lang="ru-RU" dirty="0" smtClean="0"/>
          </a:p>
          <a:p>
            <a:pPr algn="ctr"/>
            <a:r>
              <a:rPr lang="ru-RU" dirty="0" smtClean="0"/>
              <a:t>В состав ансамбля «Партизанская поляна» входят: Центральный обелиск, имеющий высоту 20 метров; Стела-карта партизанского движения; Музей истории партизанского движения на </a:t>
            </a:r>
            <a:r>
              <a:rPr lang="ru-RU" dirty="0" err="1" smtClean="0"/>
              <a:t>Брянщине</a:t>
            </a:r>
            <a:r>
              <a:rPr lang="ru-RU" dirty="0" smtClean="0"/>
              <a:t>, включающий диораму «Взрыв Голубого моста» и барельефную портретную галерею партизан – Героев Советского Союза, которые сражались на брянской земле (1977 год); Мраморные стелы в честь партизанских бригад имени Щорса и имени Кравцова; Вечный огонь; Стена памяти с восемью тысячами имен погибших партизан и символичными бронзовыми скульптурами (1980-е годы); Реконструкция землянок, где располагались партизаны, и скипидарной мастерской; Экспозиция военной техники (сентябрь 2007 года); Аллея памяти, которую посадили участники Всесоюзной встречи партизан и подпольщиков в 1981 году.</a:t>
            </a: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4300" y="482600"/>
            <a:ext cx="5532546" cy="5532546"/>
          </a:xfrm>
          <a:prstGeom prst="rect">
            <a:avLst/>
          </a:prstGeom>
        </p:spPr>
      </p:pic>
    </p:spTree>
    <p:extLst>
      <p:ext uri="{BB962C8B-B14F-4D97-AF65-F5344CB8AC3E}">
        <p14:creationId xmlns:p14="http://schemas.microsoft.com/office/powerpoint/2010/main" val="3550258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559800" y="580102"/>
            <a:ext cx="3187700" cy="5355312"/>
          </a:xfrm>
          <a:prstGeom prst="rect">
            <a:avLst/>
          </a:prstGeom>
        </p:spPr>
        <p:txBody>
          <a:bodyPr wrap="square">
            <a:spAutoFit/>
          </a:bodyPr>
          <a:lstStyle/>
          <a:p>
            <a:pPr algn="ctr"/>
            <a:r>
              <a:rPr lang="ru-RU" dirty="0" smtClean="0"/>
              <a:t>Экотуризм в Брянской области связывают с посещением заповедника «Брянский лес». В государственном природном биосферном заповеднике «Брянский лес» разработаны пешие, автомобильные, водные маршруты. Включён в 2001 году в сеть биосферных резерватов ЮНЕСКО с названием </a:t>
            </a:r>
          </a:p>
          <a:p>
            <a:pPr algn="ctr"/>
            <a:r>
              <a:rPr lang="ru-RU" dirty="0" smtClean="0"/>
              <a:t>Неруссо-Деснянское Полесье.</a:t>
            </a:r>
          </a:p>
          <a:p>
            <a:pPr algn="ctr"/>
            <a:endParaRPr lang="ru-RU" dirty="0" smtClean="0"/>
          </a:p>
          <a:p>
            <a:pPr algn="ctr"/>
            <a:r>
              <a:rPr lang="ru-RU" dirty="0" smtClean="0"/>
              <a:t>При посещении </a:t>
            </a:r>
            <a:r>
              <a:rPr lang="ru-RU" dirty="0" err="1" smtClean="0"/>
              <a:t>Брянщины</a:t>
            </a:r>
            <a:r>
              <a:rPr lang="ru-RU" dirty="0" smtClean="0"/>
              <a:t> следует учитывать, что во время Чернобыльской аварии юго-запад области подвергся загрязнению.</a:t>
            </a:r>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918" y="580102"/>
            <a:ext cx="7885446" cy="5168910"/>
          </a:xfrm>
          <a:prstGeom prst="rect">
            <a:avLst/>
          </a:prstGeom>
        </p:spPr>
      </p:pic>
    </p:spTree>
    <p:extLst>
      <p:ext uri="{BB962C8B-B14F-4D97-AF65-F5344CB8AC3E}">
        <p14:creationId xmlns:p14="http://schemas.microsoft.com/office/powerpoint/2010/main" val="2376581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42900" y="372745"/>
            <a:ext cx="6096000" cy="5909310"/>
          </a:xfrm>
          <a:prstGeom prst="rect">
            <a:avLst/>
          </a:prstGeom>
        </p:spPr>
        <p:txBody>
          <a:bodyPr>
            <a:spAutoFit/>
          </a:bodyPr>
          <a:lstStyle/>
          <a:p>
            <a:pPr algn="ctr"/>
            <a:r>
              <a:rPr lang="ru-RU" dirty="0" smtClean="0"/>
              <a:t>Активный туризм представлен самыми популярными водными маршрутами по рекам области, к которым относятся увлекательные байдарочные сплавы по рекам Десна и Ипуть. Кроме того, конные фермы, из которых особенно выделяется </a:t>
            </a:r>
            <a:r>
              <a:rPr lang="ru-RU" dirty="0" err="1" smtClean="0"/>
              <a:t>Локотской</a:t>
            </a:r>
            <a:r>
              <a:rPr lang="ru-RU" dirty="0" smtClean="0"/>
              <a:t> конезавод, всегда рады гостям.</a:t>
            </a:r>
          </a:p>
          <a:p>
            <a:pPr algn="ctr"/>
            <a:endParaRPr lang="ru-RU" dirty="0" smtClean="0"/>
          </a:p>
          <a:p>
            <a:pPr algn="ctr"/>
            <a:r>
              <a:rPr lang="ru-RU" dirty="0" smtClean="0"/>
              <a:t>В Брянской области организовываются Международные фестивали театрального искусства «Славянские встречи» и песенного искусства имени </a:t>
            </a:r>
            <a:r>
              <a:rPr lang="ru-RU" dirty="0" err="1" smtClean="0"/>
              <a:t>Вяльцевой</a:t>
            </a:r>
            <a:r>
              <a:rPr lang="ru-RU" dirty="0" smtClean="0"/>
              <a:t>, проводятся студенческий фестиваль </a:t>
            </a:r>
            <a:r>
              <a:rPr lang="ru-RU" dirty="0" err="1" smtClean="0"/>
              <a:t>СТЭМов</a:t>
            </a:r>
            <a:r>
              <a:rPr lang="ru-RU" dirty="0" smtClean="0"/>
              <a:t> «Шумный балаган», в Красном Роге и </a:t>
            </a:r>
            <a:r>
              <a:rPr lang="ru-RU" dirty="0" err="1" smtClean="0"/>
              <a:t>Овстуге</a:t>
            </a:r>
            <a:r>
              <a:rPr lang="ru-RU" dirty="0" smtClean="0"/>
              <a:t> поэтические фестивали, в Климовском районе фестиваль дружбы братских славянских народов, международная </a:t>
            </a:r>
            <a:r>
              <a:rPr lang="ru-RU" dirty="0" err="1" smtClean="0"/>
              <a:t>Свенская</a:t>
            </a:r>
            <a:r>
              <a:rPr lang="ru-RU" dirty="0" smtClean="0"/>
              <a:t> ярмарка.</a:t>
            </a:r>
          </a:p>
          <a:p>
            <a:pPr algn="ctr"/>
            <a:endParaRPr lang="ru-RU" dirty="0" smtClean="0"/>
          </a:p>
          <a:p>
            <a:pPr algn="ctr"/>
            <a:r>
              <a:rPr lang="ru-RU" dirty="0" smtClean="0"/>
              <a:t>На территории Брянской области существует более четырех тысяч памятников истории и культуры, четыреста объектов культового зодчества (монастыри, церкви, соборы, часовни), действуют десять санаториев и пансионатов, четыре санатория-профилактория, базы отдыха, туристская база, гостиницы и отели, многочисленные турагентства.</a:t>
            </a: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8900" y="1231900"/>
            <a:ext cx="5588000" cy="4191000"/>
          </a:xfrm>
          <a:prstGeom prst="rect">
            <a:avLst/>
          </a:prstGeom>
        </p:spPr>
      </p:pic>
    </p:spTree>
    <p:extLst>
      <p:ext uri="{BB962C8B-B14F-4D97-AF65-F5344CB8AC3E}">
        <p14:creationId xmlns:p14="http://schemas.microsoft.com/office/powerpoint/2010/main" val="27961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85164" y="958334"/>
            <a:ext cx="5739072" cy="646331"/>
          </a:xfrm>
          <a:prstGeom prst="rect">
            <a:avLst/>
          </a:prstGeom>
        </p:spPr>
        <p:txBody>
          <a:bodyPr wrap="none">
            <a:spAutoFit/>
          </a:bodyPr>
          <a:lstStyle/>
          <a:p>
            <a:r>
              <a:rPr lang="en-US" dirty="0">
                <a:hlinkClick r:id="rId2"/>
              </a:rPr>
              <a:t>https://</a:t>
            </a:r>
            <a:r>
              <a:rPr lang="en-US" dirty="0" smtClean="0">
                <a:hlinkClick r:id="rId2"/>
              </a:rPr>
              <a:t>www.youtube.com/watch?v=txhJ2XBMlHs</a:t>
            </a:r>
            <a:endParaRPr lang="ru-RU" dirty="0" smtClean="0"/>
          </a:p>
          <a:p>
            <a:endParaRPr lang="ru-RU" dirty="0"/>
          </a:p>
        </p:txBody>
      </p:sp>
    </p:spTree>
    <p:extLst>
      <p:ext uri="{BB962C8B-B14F-4D97-AF65-F5344CB8AC3E}">
        <p14:creationId xmlns:p14="http://schemas.microsoft.com/office/powerpoint/2010/main" val="3600457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26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27100" y="438141"/>
            <a:ext cx="4152900" cy="5909310"/>
          </a:xfrm>
          <a:prstGeom prst="rect">
            <a:avLst/>
          </a:prstGeom>
        </p:spPr>
        <p:txBody>
          <a:bodyPr wrap="square">
            <a:spAutoFit/>
          </a:bodyPr>
          <a:lstStyle/>
          <a:p>
            <a:pPr algn="ctr"/>
            <a:r>
              <a:rPr lang="ru-RU" b="0" i="0" dirty="0" smtClean="0">
                <a:effectLst/>
                <a:latin typeface="Times New Roman" panose="02020603050405020304" pitchFamily="18" charset="0"/>
                <a:cs typeface="Times New Roman" panose="02020603050405020304" pitchFamily="18" charset="0"/>
              </a:rPr>
              <a:t>Брянск – один из прекрасных российских городов со своей многовековой историей, русскими традициями, самобытной культурой и многочисленными достопримечательностями. Экскурсионные туры по Брянску и Брянской области позволяют увидеть уникальные архитектурные объекты, множество древних святынь, познакомиться с особенностями быта коренного населения. В лесных массивах Брянской области на берегах живописной Десны действуют базы отдыха, санатории, пансионаты, где можно насладиться отдыхом в тихой гармонии с природой.</a:t>
            </a:r>
          </a:p>
          <a:p>
            <a:pPr algn="ctr"/>
            <a:r>
              <a:rPr lang="ru-RU" dirty="0" smtClean="0"/>
              <a:t>Брянск является городом областного значения, находится в западной части Среднерусской возвышенности, раскинулся на обоих берегах Десны.</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1600" y="1054100"/>
            <a:ext cx="6515100" cy="4343400"/>
          </a:xfrm>
          <a:prstGeom prst="rect">
            <a:avLst/>
          </a:prstGeom>
        </p:spPr>
      </p:pic>
    </p:spTree>
    <p:extLst>
      <p:ext uri="{BB962C8B-B14F-4D97-AF65-F5344CB8AC3E}">
        <p14:creationId xmlns:p14="http://schemas.microsoft.com/office/powerpoint/2010/main" val="4018133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527800" y="533400"/>
            <a:ext cx="5003800" cy="5355312"/>
          </a:xfrm>
          <a:prstGeom prst="rect">
            <a:avLst/>
          </a:prstGeom>
        </p:spPr>
        <p:txBody>
          <a:bodyPr wrap="square">
            <a:spAutoFit/>
          </a:bodyPr>
          <a:lstStyle/>
          <a:p>
            <a:pPr algn="ctr" fontAlgn="base"/>
            <a:r>
              <a:rPr lang="ru-RU" b="1" i="0" dirty="0" smtClean="0">
                <a:solidFill>
                  <a:srgbClr val="444444"/>
                </a:solidFill>
                <a:effectLst/>
                <a:latin typeface="Times New Roman" panose="02020603050405020304" pitchFamily="18" charset="0"/>
                <a:cs typeface="Times New Roman" panose="02020603050405020304" pitchFamily="18" charset="0"/>
              </a:rPr>
              <a:t>История</a:t>
            </a:r>
            <a:endParaRPr lang="ru-RU" b="0" i="0" dirty="0" smtClean="0">
              <a:solidFill>
                <a:srgbClr val="444444"/>
              </a:solidFill>
              <a:effectLst/>
              <a:latin typeface="Times New Roman" panose="02020603050405020304" pitchFamily="18" charset="0"/>
              <a:cs typeface="Times New Roman" panose="02020603050405020304" pitchFamily="18" charset="0"/>
            </a:endParaRPr>
          </a:p>
          <a:p>
            <a:pPr algn="ctr" fontAlgn="base"/>
            <a:r>
              <a:rPr lang="ru-RU" b="0" i="0" dirty="0" smtClean="0">
                <a:solidFill>
                  <a:srgbClr val="444444"/>
                </a:solidFill>
                <a:effectLst/>
                <a:latin typeface="Times New Roman" panose="02020603050405020304" pitchFamily="18" charset="0"/>
                <a:cs typeface="Times New Roman" panose="02020603050405020304" pitchFamily="18" charset="0"/>
              </a:rPr>
              <a:t>Доподлинная дата образования Брянска неизвестна. Первые упоминания о городе встречаются в </a:t>
            </a:r>
            <a:r>
              <a:rPr lang="ru-RU" b="0" i="0" dirty="0" err="1" smtClean="0">
                <a:solidFill>
                  <a:srgbClr val="444444"/>
                </a:solidFill>
                <a:effectLst/>
                <a:latin typeface="Times New Roman" panose="02020603050405020304" pitchFamily="18" charset="0"/>
                <a:cs typeface="Times New Roman" panose="02020603050405020304" pitchFamily="18" charset="0"/>
              </a:rPr>
              <a:t>Ипатьевской</a:t>
            </a:r>
            <a:r>
              <a:rPr lang="ru-RU" b="0" i="0" dirty="0" smtClean="0">
                <a:solidFill>
                  <a:srgbClr val="444444"/>
                </a:solidFill>
                <a:effectLst/>
                <a:latin typeface="Times New Roman" panose="02020603050405020304" pitchFamily="18" charset="0"/>
                <a:cs typeface="Times New Roman" panose="02020603050405020304" pitchFamily="18" charset="0"/>
              </a:rPr>
              <a:t> летописи под 1146 годом как «</a:t>
            </a:r>
            <a:r>
              <a:rPr lang="ru-RU" b="0" i="0" dirty="0" err="1" smtClean="0">
                <a:solidFill>
                  <a:srgbClr val="444444"/>
                </a:solidFill>
                <a:effectLst/>
                <a:latin typeface="Times New Roman" panose="02020603050405020304" pitchFamily="18" charset="0"/>
                <a:cs typeface="Times New Roman" panose="02020603050405020304" pitchFamily="18" charset="0"/>
              </a:rPr>
              <a:t>Дебрянск</a:t>
            </a:r>
            <a:r>
              <a:rPr lang="ru-RU" b="0" i="0" dirty="0" smtClean="0">
                <a:solidFill>
                  <a:srgbClr val="444444"/>
                </a:solidFill>
                <a:effectLst/>
                <a:latin typeface="Times New Roman" panose="02020603050405020304" pitchFamily="18" charset="0"/>
                <a:cs typeface="Times New Roman" panose="02020603050405020304" pitchFamily="18" charset="0"/>
              </a:rPr>
              <a:t>» позже – в Воскресенской, Лаврентьевской, Троицкой летописях и в других источниках. Наименование города Брянск происходит от древнерусского «</a:t>
            </a:r>
            <a:r>
              <a:rPr lang="ru-RU" b="0" i="0" dirty="0" err="1" smtClean="0">
                <a:solidFill>
                  <a:srgbClr val="444444"/>
                </a:solidFill>
                <a:effectLst/>
                <a:latin typeface="Times New Roman" panose="02020603050405020304" pitchFamily="18" charset="0"/>
                <a:cs typeface="Times New Roman" panose="02020603050405020304" pitchFamily="18" charset="0"/>
              </a:rPr>
              <a:t>Дьбряньскъ</a:t>
            </a:r>
            <a:r>
              <a:rPr lang="ru-RU" b="0" i="0" dirty="0" smtClean="0">
                <a:solidFill>
                  <a:srgbClr val="444444"/>
                </a:solidFill>
                <a:effectLst/>
                <a:latin typeface="Times New Roman" panose="02020603050405020304" pitchFamily="18" charset="0"/>
                <a:cs typeface="Times New Roman" panose="02020603050405020304" pitchFamily="18" charset="0"/>
              </a:rPr>
              <a:t>», которое образовалось от древнерусского слова «</a:t>
            </a:r>
            <a:r>
              <a:rPr lang="ru-RU" b="0" i="0" dirty="0" err="1" smtClean="0">
                <a:solidFill>
                  <a:srgbClr val="444444"/>
                </a:solidFill>
                <a:effectLst/>
                <a:latin typeface="Times New Roman" panose="02020603050405020304" pitchFamily="18" charset="0"/>
                <a:cs typeface="Times New Roman" panose="02020603050405020304" pitchFamily="18" charset="0"/>
              </a:rPr>
              <a:t>дьбрь</a:t>
            </a:r>
            <a:r>
              <a:rPr lang="ru-RU" b="0" i="0" dirty="0" smtClean="0">
                <a:solidFill>
                  <a:srgbClr val="444444"/>
                </a:solidFill>
                <a:effectLst/>
                <a:latin typeface="Times New Roman" panose="02020603050405020304" pitchFamily="18" charset="0"/>
                <a:cs typeface="Times New Roman" panose="02020603050405020304" pitchFamily="18" charset="0"/>
              </a:rPr>
              <a:t>», означающего «горный склон, ущелье, ров, долина или низина, поросшие густым лесом и кустарником».</a:t>
            </a:r>
          </a:p>
          <a:p>
            <a:pPr algn="ctr" fontAlgn="base"/>
            <a:r>
              <a:rPr lang="ru-RU" b="0" i="0" dirty="0" smtClean="0">
                <a:solidFill>
                  <a:srgbClr val="444444"/>
                </a:solidFill>
                <a:effectLst/>
                <a:latin typeface="Times New Roman" panose="02020603050405020304" pitchFamily="18" charset="0"/>
                <a:cs typeface="Times New Roman" panose="02020603050405020304" pitchFamily="18" charset="0"/>
              </a:rPr>
              <a:t>Согласно археологическим данным, полученным в 1976-1979 годах при раскопках древнего городища на </a:t>
            </a:r>
            <a:r>
              <a:rPr lang="ru-RU" b="1" i="0" dirty="0" err="1" smtClean="0">
                <a:solidFill>
                  <a:srgbClr val="444444"/>
                </a:solidFill>
                <a:effectLst/>
                <a:latin typeface="Times New Roman" panose="02020603050405020304" pitchFamily="18" charset="0"/>
                <a:cs typeface="Times New Roman" panose="02020603050405020304" pitchFamily="18" charset="0"/>
              </a:rPr>
              <a:t>Чашином</a:t>
            </a:r>
            <a:r>
              <a:rPr lang="ru-RU" b="1" i="0" dirty="0" smtClean="0">
                <a:solidFill>
                  <a:srgbClr val="444444"/>
                </a:solidFill>
                <a:effectLst/>
                <a:latin typeface="Times New Roman" panose="02020603050405020304" pitchFamily="18" charset="0"/>
                <a:cs typeface="Times New Roman" panose="02020603050405020304" pitchFamily="18" charset="0"/>
              </a:rPr>
              <a:t> кургане</a:t>
            </a:r>
            <a:r>
              <a:rPr lang="ru-RU" b="0" i="0" dirty="0" smtClean="0">
                <a:solidFill>
                  <a:srgbClr val="444444"/>
                </a:solidFill>
                <a:effectLst/>
                <a:latin typeface="Times New Roman" panose="02020603050405020304" pitchFamily="18" charset="0"/>
                <a:cs typeface="Times New Roman" panose="02020603050405020304" pitchFamily="18" charset="0"/>
              </a:rPr>
              <a:t>, принято считать, что город на территории современного Брянска образован в последней четверти десятого века, условный год основания Брянска – 985-й.</a:t>
            </a:r>
            <a:endParaRPr lang="ru-RU" b="0" i="0" dirty="0">
              <a:solidFill>
                <a:srgbClr val="444444"/>
              </a:solidFill>
              <a:effectLst/>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6484" y="241300"/>
            <a:ext cx="5062815" cy="6324600"/>
          </a:xfrm>
          <a:prstGeom prst="rect">
            <a:avLst/>
          </a:prstGeom>
        </p:spPr>
      </p:pic>
    </p:spTree>
    <p:extLst>
      <p:ext uri="{BB962C8B-B14F-4D97-AF65-F5344CB8AC3E}">
        <p14:creationId xmlns:p14="http://schemas.microsoft.com/office/powerpoint/2010/main" val="102699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96900" y="152400"/>
            <a:ext cx="6451600" cy="6858000"/>
          </a:xfrm>
          <a:prstGeom prst="rect">
            <a:avLst/>
          </a:prstGeom>
        </p:spPr>
        <p:txBody>
          <a:bodyPr wrap="square">
            <a:spAutoFit/>
          </a:bodyPr>
          <a:lstStyle/>
          <a:p>
            <a:pPr algn="ctr"/>
            <a:r>
              <a:rPr lang="ru-RU" dirty="0" smtClean="0"/>
              <a:t>Непроходимые брянские леса долгий период отделяли </a:t>
            </a:r>
            <a:r>
              <a:rPr lang="ru-RU" dirty="0" err="1" smtClean="0"/>
              <a:t>поднепровский</a:t>
            </a:r>
            <a:r>
              <a:rPr lang="ru-RU" dirty="0" smtClean="0"/>
              <a:t> (примерно в бассейне реки Днепр) очаг русской цивилизации от т. н. Залесья. При великом князе киевском Владимире Мономахе через леса была проложена «прямоезжая дорога», это и посодействовало усилению славянской колонизации Северо-Восточной Руси.</a:t>
            </a:r>
          </a:p>
          <a:p>
            <a:pPr algn="ctr"/>
            <a:r>
              <a:rPr lang="ru-RU" dirty="0" smtClean="0"/>
              <a:t>В 13-м веке город был перенесен на Покровскую гору.</a:t>
            </a:r>
          </a:p>
          <a:p>
            <a:pPr algn="ctr"/>
            <a:endParaRPr lang="ru-RU" dirty="0" smtClean="0"/>
          </a:p>
          <a:p>
            <a:pPr algn="ctr"/>
            <a:r>
              <a:rPr lang="ru-RU" dirty="0" smtClean="0"/>
              <a:t>В древности Брянск находился в составе Черниговского княжества. После того, как в 1239 году монголо-татары разрушили Чернигов, Новгород-Северский и другие города Черниговского княжества, столица княжества и центр епархии переместились в уцелевший Брянск. Так образовалось Брянское княжество, а первым князем брянским стал Роман Михайлович. Позже Брянск перешел под управление смоленских князей. В 1310 году Брянск опустошили татары, приведённые князем Василием Александровичем.</a:t>
            </a:r>
          </a:p>
          <a:p>
            <a:pPr algn="ctr"/>
            <a:endParaRPr lang="ru-RU" dirty="0" smtClean="0"/>
          </a:p>
          <a:p>
            <a:pPr algn="ctr"/>
            <a:r>
              <a:rPr lang="ru-RU" dirty="0" smtClean="0"/>
              <a:t>В 1356 году Брянск был присоединен к Великому княжеству Литовскому. Войска Ивана III в 1500 году взяли город, после чего он присоединился к Русскому государству. Много лет Брянск служил яблоком раздора между Русским царством и Речью </a:t>
            </a:r>
            <a:r>
              <a:rPr lang="ru-RU" dirty="0" err="1" smtClean="0"/>
              <a:t>Посполитой</a:t>
            </a:r>
            <a:r>
              <a:rPr lang="ru-RU" dirty="0" smtClean="0"/>
              <a:t>. Почти в каждом мирном договоре присутствовало название города.</a:t>
            </a:r>
            <a:endParaRPr lang="ru-RU" dirty="0"/>
          </a:p>
        </p:txBody>
      </p:sp>
      <p:pic>
        <p:nvPicPr>
          <p:cNvPr id="5" name="Рисунок 4"/>
          <p:cNvPicPr>
            <a:picLocks noChangeAspect="1"/>
          </p:cNvPicPr>
          <p:nvPr/>
        </p:nvPicPr>
        <p:blipFill rotWithShape="1">
          <a:blip r:embed="rId2">
            <a:extLst>
              <a:ext uri="{28A0092B-C50C-407E-A947-70E740481C1C}">
                <a14:useLocalDpi xmlns:a14="http://schemas.microsoft.com/office/drawing/2010/main" val="0"/>
              </a:ext>
            </a:extLst>
          </a:blip>
          <a:srcRect r="40960"/>
          <a:stretch/>
        </p:blipFill>
        <p:spPr>
          <a:xfrm>
            <a:off x="7154465" y="914400"/>
            <a:ext cx="4724855" cy="5156200"/>
          </a:xfrm>
          <a:prstGeom prst="rect">
            <a:avLst/>
          </a:prstGeom>
        </p:spPr>
      </p:pic>
    </p:spTree>
    <p:extLst>
      <p:ext uri="{BB962C8B-B14F-4D97-AF65-F5344CB8AC3E}">
        <p14:creationId xmlns:p14="http://schemas.microsoft.com/office/powerpoint/2010/main" val="2100897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5727700" y="431949"/>
            <a:ext cx="6210300" cy="5909310"/>
          </a:xfrm>
          <a:prstGeom prst="rect">
            <a:avLst/>
          </a:prstGeom>
        </p:spPr>
        <p:txBody>
          <a:bodyPr wrap="square">
            <a:spAutoFit/>
          </a:bodyPr>
          <a:lstStyle/>
          <a:p>
            <a:pPr algn="ctr"/>
            <a:r>
              <a:rPr lang="ru-RU" dirty="0" smtClean="0"/>
              <a:t>С 17-го века Брянщина оказалась на перепутье важных торговых путей, соединивших Малороссию с Москвой; после чего началось бурное развитие торговли. Во время правления Петра I город был заново укреплен. Была заложена корабельная верфь на Десне, началось строительство судов Брянской флотилии для походов на Турцию. В Брянске в 1783 году основали арсенал для создания осадной и полевой артиллерии.</a:t>
            </a:r>
          </a:p>
          <a:p>
            <a:pPr algn="ctr"/>
            <a:r>
              <a:rPr lang="ru-RU" dirty="0" smtClean="0"/>
              <a:t>В 19-м веке Брянск превращается в центр т. н. Брянского промышленного района; образовывается Акционерное общество Брянского рельсопрокатного, железоделательного и механического завода, а в конце века в городе формируется большой железнодорожный узел.</a:t>
            </a:r>
          </a:p>
          <a:p>
            <a:pPr algn="ctr"/>
            <a:r>
              <a:rPr lang="ru-RU" dirty="0" smtClean="0"/>
              <a:t>В период Великой Отечественной войны, с октября 1941 года, Брянск оккупировали немецкие войска. В густых лесах Брянского края действовали партизанские отряды, общая численность которых составила до 60-ти тысяч человек. Значительно пострадало мирное население (концлагерь №142 в </a:t>
            </a:r>
            <a:r>
              <a:rPr lang="ru-RU" dirty="0" err="1" smtClean="0"/>
              <a:t>Радице</a:t>
            </a:r>
            <a:r>
              <a:rPr lang="ru-RU" dirty="0" smtClean="0"/>
              <a:t>, массовые захоронения в Лесных Сараях).</a:t>
            </a:r>
          </a:p>
          <a:p>
            <a:pPr algn="ctr"/>
            <a:r>
              <a:rPr lang="ru-RU" dirty="0" smtClean="0"/>
              <a:t>Брянск был освобожден 17 сентября 1943 года советскими войсками, сейчас эту дату отмечают как День города.</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300" y="119759"/>
            <a:ext cx="5245100" cy="6533689"/>
          </a:xfrm>
          <a:prstGeom prst="rect">
            <a:avLst/>
          </a:prstGeom>
        </p:spPr>
      </p:pic>
    </p:spTree>
    <p:extLst>
      <p:ext uri="{BB962C8B-B14F-4D97-AF65-F5344CB8AC3E}">
        <p14:creationId xmlns:p14="http://schemas.microsoft.com/office/powerpoint/2010/main" val="3615600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01700" y="255538"/>
            <a:ext cx="4648200" cy="6186309"/>
          </a:xfrm>
          <a:prstGeom prst="rect">
            <a:avLst/>
          </a:prstGeom>
        </p:spPr>
        <p:txBody>
          <a:bodyPr wrap="square">
            <a:spAutoFit/>
          </a:bodyPr>
          <a:lstStyle/>
          <a:p>
            <a:pPr algn="ctr" fontAlgn="base"/>
            <a:r>
              <a:rPr lang="ru-RU" b="1" i="0" dirty="0" smtClean="0">
                <a:solidFill>
                  <a:srgbClr val="444444"/>
                </a:solidFill>
                <a:effectLst/>
                <a:latin typeface="Times New Roman" panose="02020603050405020304" pitchFamily="18" charset="0"/>
                <a:cs typeface="Times New Roman" panose="02020603050405020304" pitchFamily="18" charset="0"/>
              </a:rPr>
              <a:t>Физико-географическая характеристика</a:t>
            </a:r>
            <a:endParaRPr lang="ru-RU" b="0" i="0" dirty="0" smtClean="0">
              <a:solidFill>
                <a:srgbClr val="444444"/>
              </a:solidFill>
              <a:effectLst/>
              <a:latin typeface="Times New Roman" panose="02020603050405020304" pitchFamily="18" charset="0"/>
              <a:cs typeface="Times New Roman" panose="02020603050405020304" pitchFamily="18" charset="0"/>
            </a:endParaRPr>
          </a:p>
          <a:p>
            <a:pPr algn="ctr" fontAlgn="base"/>
            <a:r>
              <a:rPr lang="ru-RU" b="1" i="0" dirty="0" smtClean="0">
                <a:solidFill>
                  <a:srgbClr val="444444"/>
                </a:solidFill>
                <a:effectLst/>
                <a:latin typeface="Times New Roman" panose="02020603050405020304" pitchFamily="18" charset="0"/>
                <a:cs typeface="Times New Roman" panose="02020603050405020304" pitchFamily="18" charset="0"/>
              </a:rPr>
              <a:t>Брянская область</a:t>
            </a:r>
            <a:r>
              <a:rPr lang="ru-RU" b="0" i="0" dirty="0" smtClean="0">
                <a:solidFill>
                  <a:srgbClr val="444444"/>
                </a:solidFill>
                <a:effectLst/>
                <a:latin typeface="Times New Roman" panose="02020603050405020304" pitchFamily="18" charset="0"/>
                <a:cs typeface="Times New Roman" panose="02020603050405020304" pitchFamily="18" charset="0"/>
              </a:rPr>
              <a:t> расположена на Восточно-Европейской равнине. Занимает часть бассейна реки Десны, а также водораздел между ней и Окой. Имеет границы с двумя государствами (Украиной и Белоруссией) и четырьмя областями Российской Федерации (Смоленской, Калужской, Орловской и Курской).</a:t>
            </a:r>
          </a:p>
          <a:p>
            <a:pPr algn="ctr" fontAlgn="base"/>
            <a:r>
              <a:rPr lang="ru-RU" b="0" i="0" dirty="0" smtClean="0">
                <a:solidFill>
                  <a:srgbClr val="444444"/>
                </a:solidFill>
                <a:effectLst/>
                <a:latin typeface="Times New Roman" panose="02020603050405020304" pitchFamily="18" charset="0"/>
                <a:cs typeface="Times New Roman" panose="02020603050405020304" pitchFamily="18" charset="0"/>
              </a:rPr>
              <a:t>Климат на территории области умеренно континентальный с теплым и влажным летом. Зима характеризуется неустойчивой погодой: сильные морозы сменяют продолжительные оттепели, летом большая жара бывает редко.</a:t>
            </a:r>
          </a:p>
          <a:p>
            <a:pPr algn="ctr" fontAlgn="base"/>
            <a:r>
              <a:rPr lang="ru-RU" b="0" i="0" dirty="0" smtClean="0">
                <a:solidFill>
                  <a:srgbClr val="444444"/>
                </a:solidFill>
                <a:effectLst/>
                <a:latin typeface="Times New Roman" panose="02020603050405020304" pitchFamily="18" charset="0"/>
                <a:cs typeface="Times New Roman" panose="02020603050405020304" pitchFamily="18" charset="0"/>
              </a:rPr>
              <a:t>Территория области покрыта густой речной сетью, наиболее крупные реки: Десна (левобережный приток Днепра), Ипуть и </a:t>
            </a:r>
            <a:r>
              <a:rPr lang="ru-RU" b="0" i="0" dirty="0" err="1" smtClean="0">
                <a:solidFill>
                  <a:srgbClr val="444444"/>
                </a:solidFill>
                <a:effectLst/>
                <a:latin typeface="Times New Roman" panose="02020603050405020304" pitchFamily="18" charset="0"/>
                <a:cs typeface="Times New Roman" panose="02020603050405020304" pitchFamily="18" charset="0"/>
              </a:rPr>
              <a:t>Беседь</a:t>
            </a:r>
            <a:r>
              <a:rPr lang="ru-RU" b="0" i="0" dirty="0" smtClean="0">
                <a:solidFill>
                  <a:srgbClr val="444444"/>
                </a:solidFill>
                <a:effectLst/>
                <a:latin typeface="Times New Roman" panose="02020603050405020304" pitchFamily="18" charset="0"/>
                <a:cs typeface="Times New Roman" panose="02020603050405020304" pitchFamily="18" charset="0"/>
              </a:rPr>
              <a:t> (притоки реки </a:t>
            </a:r>
            <a:r>
              <a:rPr lang="ru-RU" b="0" i="0" dirty="0" err="1" smtClean="0">
                <a:solidFill>
                  <a:srgbClr val="444444"/>
                </a:solidFill>
                <a:effectLst/>
                <a:latin typeface="Times New Roman" panose="02020603050405020304" pitchFamily="18" charset="0"/>
                <a:cs typeface="Times New Roman" panose="02020603050405020304" pitchFamily="18" charset="0"/>
              </a:rPr>
              <a:t>Сож</a:t>
            </a:r>
            <a:r>
              <a:rPr lang="ru-RU" b="0" i="0" dirty="0" smtClean="0">
                <a:solidFill>
                  <a:srgbClr val="444444"/>
                </a:solidFill>
                <a:effectLst/>
                <a:latin typeface="Times New Roman" panose="02020603050405020304" pitchFamily="18" charset="0"/>
                <a:cs typeface="Times New Roman" panose="02020603050405020304" pitchFamily="18" charset="0"/>
              </a:rPr>
              <a:t>). Кроме того, насчитывается до 49 крупных озер (Кожаны, </a:t>
            </a:r>
            <a:r>
              <a:rPr lang="ru-RU" b="0" i="0" dirty="0" err="1" smtClean="0">
                <a:solidFill>
                  <a:srgbClr val="444444"/>
                </a:solidFill>
                <a:effectLst/>
                <a:latin typeface="Times New Roman" panose="02020603050405020304" pitchFamily="18" charset="0"/>
                <a:cs typeface="Times New Roman" panose="02020603050405020304" pitchFamily="18" charset="0"/>
              </a:rPr>
              <a:t>Марково</a:t>
            </a:r>
            <a:r>
              <a:rPr lang="ru-RU" b="0" i="0" dirty="0" smtClean="0">
                <a:solidFill>
                  <a:srgbClr val="444444"/>
                </a:solidFill>
                <a:effectLst/>
                <a:latin typeface="Times New Roman" panose="02020603050405020304" pitchFamily="18" charset="0"/>
                <a:cs typeface="Times New Roman" panose="02020603050405020304" pitchFamily="18" charset="0"/>
              </a:rPr>
              <a:t>, </a:t>
            </a:r>
            <a:r>
              <a:rPr lang="ru-RU" b="0" i="0" dirty="0" err="1" smtClean="0">
                <a:solidFill>
                  <a:srgbClr val="444444"/>
                </a:solidFill>
                <a:effectLst/>
                <a:latin typeface="Times New Roman" panose="02020603050405020304" pitchFamily="18" charset="0"/>
                <a:cs typeface="Times New Roman" panose="02020603050405020304" pitchFamily="18" charset="0"/>
              </a:rPr>
              <a:t>Хотьня</a:t>
            </a:r>
            <a:r>
              <a:rPr lang="ru-RU" b="0" i="0" dirty="0" smtClean="0">
                <a:solidFill>
                  <a:srgbClr val="444444"/>
                </a:solidFill>
                <a:effectLst/>
                <a:latin typeface="Times New Roman" panose="02020603050405020304" pitchFamily="18" charset="0"/>
                <a:cs typeface="Times New Roman" panose="02020603050405020304" pitchFamily="18" charset="0"/>
              </a:rPr>
              <a:t>, </a:t>
            </a:r>
            <a:r>
              <a:rPr lang="ru-RU" b="0" i="0" dirty="0" err="1" smtClean="0">
                <a:solidFill>
                  <a:srgbClr val="444444"/>
                </a:solidFill>
                <a:effectLst/>
                <a:latin typeface="Times New Roman" panose="02020603050405020304" pitchFamily="18" charset="0"/>
                <a:cs typeface="Times New Roman" panose="02020603050405020304" pitchFamily="18" charset="0"/>
              </a:rPr>
              <a:t>Боровень</a:t>
            </a:r>
            <a:r>
              <a:rPr lang="ru-RU" b="0" i="0" dirty="0" smtClean="0">
                <a:solidFill>
                  <a:srgbClr val="444444"/>
                </a:solidFill>
                <a:effectLst/>
                <a:latin typeface="Times New Roman" panose="02020603050405020304" pitchFamily="18" charset="0"/>
                <a:cs typeface="Times New Roman" panose="02020603050405020304" pitchFamily="18" charset="0"/>
              </a:rPr>
              <a:t>, </a:t>
            </a:r>
            <a:r>
              <a:rPr lang="ru-RU" b="0" i="0" dirty="0" err="1" smtClean="0">
                <a:solidFill>
                  <a:srgbClr val="444444"/>
                </a:solidFill>
                <a:effectLst/>
                <a:latin typeface="Times New Roman" panose="02020603050405020304" pitchFamily="18" charset="0"/>
                <a:cs typeface="Times New Roman" panose="02020603050405020304" pitchFamily="18" charset="0"/>
              </a:rPr>
              <a:t>Хвощное</a:t>
            </a:r>
            <a:r>
              <a:rPr lang="ru-RU" b="0" i="0" dirty="0" smtClean="0">
                <a:solidFill>
                  <a:srgbClr val="444444"/>
                </a:solidFill>
                <a:effectLst/>
                <a:latin typeface="Times New Roman" panose="02020603050405020304" pitchFamily="18" charset="0"/>
                <a:cs typeface="Times New Roman" panose="02020603050405020304" pitchFamily="18" charset="0"/>
              </a:rPr>
              <a:t>, Ореховое, </a:t>
            </a:r>
            <a:r>
              <a:rPr lang="ru-RU" b="0" i="0" dirty="0" err="1" smtClean="0">
                <a:solidFill>
                  <a:srgbClr val="444444"/>
                </a:solidFill>
                <a:effectLst/>
                <a:latin typeface="Times New Roman" panose="02020603050405020304" pitchFamily="18" charset="0"/>
                <a:cs typeface="Times New Roman" panose="02020603050405020304" pitchFamily="18" charset="0"/>
              </a:rPr>
              <a:t>Бечино</a:t>
            </a:r>
            <a:r>
              <a:rPr lang="ru-RU" b="0" i="0" dirty="0" smtClean="0">
                <a:solidFill>
                  <a:srgbClr val="444444"/>
                </a:solidFill>
                <a:effectLst/>
                <a:latin typeface="Times New Roman" panose="02020603050405020304" pitchFamily="18" charset="0"/>
                <a:cs typeface="Times New Roman" panose="02020603050405020304" pitchFamily="18" charset="0"/>
              </a:rPr>
              <a:t>, Святое и </a:t>
            </a:r>
            <a:r>
              <a:rPr lang="ru-RU" b="0" i="0" dirty="0" err="1" smtClean="0">
                <a:solidFill>
                  <a:srgbClr val="444444"/>
                </a:solidFill>
                <a:effectLst/>
                <a:latin typeface="Times New Roman" panose="02020603050405020304" pitchFamily="18" charset="0"/>
                <a:cs typeface="Times New Roman" panose="02020603050405020304" pitchFamily="18" charset="0"/>
              </a:rPr>
              <a:t>др</a:t>
            </a:r>
            <a:r>
              <a:rPr lang="ru-RU" b="0" i="0" dirty="0" smtClean="0">
                <a:solidFill>
                  <a:srgbClr val="444444"/>
                </a:solidFill>
                <a:effectLst/>
                <a:latin typeface="Times New Roman" panose="02020603050405020304" pitchFamily="18" charset="0"/>
                <a:cs typeface="Times New Roman" panose="02020603050405020304" pitchFamily="18" charset="0"/>
              </a:rPr>
              <a:t>).</a:t>
            </a:r>
            <a:endParaRPr lang="ru-RU" b="0" i="0" dirty="0">
              <a:solidFill>
                <a:srgbClr val="444444"/>
              </a:solidFill>
              <a:effectLst/>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9900" y="1069042"/>
            <a:ext cx="6496050" cy="4330700"/>
          </a:xfrm>
          <a:prstGeom prst="rect">
            <a:avLst/>
          </a:prstGeom>
        </p:spPr>
      </p:pic>
    </p:spTree>
    <p:extLst>
      <p:ext uri="{BB962C8B-B14F-4D97-AF65-F5344CB8AC3E}">
        <p14:creationId xmlns:p14="http://schemas.microsoft.com/office/powerpoint/2010/main" val="3408855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36600" y="203200"/>
            <a:ext cx="5397500" cy="6186309"/>
          </a:xfrm>
          <a:prstGeom prst="rect">
            <a:avLst/>
          </a:prstGeom>
        </p:spPr>
        <p:txBody>
          <a:bodyPr wrap="square">
            <a:spAutoFit/>
          </a:bodyPr>
          <a:lstStyle/>
          <a:p>
            <a:pPr algn="ctr"/>
            <a:r>
              <a:rPr lang="ru-RU" b="1" dirty="0" smtClean="0">
                <a:latin typeface="Times New Roman" panose="02020603050405020304" pitchFamily="18" charset="0"/>
                <a:cs typeface="Times New Roman" panose="02020603050405020304" pitchFamily="18" charset="0"/>
              </a:rPr>
              <a:t>Растительность</a:t>
            </a:r>
          </a:p>
          <a:p>
            <a:pPr algn="ctr"/>
            <a:endParaRPr lang="ru-RU" dirty="0" smtClean="0">
              <a:latin typeface="Times New Roman" panose="02020603050405020304" pitchFamily="18" charset="0"/>
              <a:cs typeface="Times New Roman" panose="02020603050405020304" pitchFamily="18" charset="0"/>
            </a:endParaRPr>
          </a:p>
          <a:p>
            <a:pPr algn="ctr"/>
            <a:r>
              <a:rPr lang="ru-RU" dirty="0" smtClean="0">
                <a:latin typeface="Times New Roman" panose="02020603050405020304" pitchFamily="18" charset="0"/>
                <a:cs typeface="Times New Roman" panose="02020603050405020304" pitchFamily="18" charset="0"/>
              </a:rPr>
              <a:t>Расположение </a:t>
            </a:r>
            <a:r>
              <a:rPr lang="ru-RU" dirty="0" err="1" smtClean="0">
                <a:latin typeface="Times New Roman" panose="02020603050405020304" pitchFamily="18" charset="0"/>
                <a:cs typeface="Times New Roman" panose="02020603050405020304" pitchFamily="18" charset="0"/>
              </a:rPr>
              <a:t>Брянщины</a:t>
            </a:r>
            <a:r>
              <a:rPr lang="ru-RU" dirty="0" smtClean="0">
                <a:latin typeface="Times New Roman" panose="02020603050405020304" pitchFamily="18" charset="0"/>
                <a:cs typeface="Times New Roman" panose="02020603050405020304" pitchFamily="18" charset="0"/>
              </a:rPr>
              <a:t> в подтаежной, южно-таёжной природных зонах и частично в лесостепи обуславливает особенности растительного покрова. Неравномерно распространены леса. Крупные лесные массивы растянулись полосой по левому берегу Десны, меньшие – вдоль Ипути и </a:t>
            </a:r>
            <a:r>
              <a:rPr lang="ru-RU" dirty="0" err="1" smtClean="0">
                <a:latin typeface="Times New Roman" panose="02020603050405020304" pitchFamily="18" charset="0"/>
                <a:cs typeface="Times New Roman" panose="02020603050405020304" pitchFamily="18" charset="0"/>
              </a:rPr>
              <a:t>Судости</a:t>
            </a:r>
            <a:r>
              <a:rPr lang="ru-RU" dirty="0" smtClean="0">
                <a:latin typeface="Times New Roman" panose="02020603050405020304" pitchFamily="18" charset="0"/>
                <a:cs typeface="Times New Roman" panose="02020603050405020304" pitchFamily="18" charset="0"/>
              </a:rPr>
              <a:t>. Территории покрывают ценные сосновые леса, береза, осина, а также ель, клен, дуб, ясень, ольха, граб, липа и др., подлесок образуют рябина, лещина, калина, бересклет, можжевельник, крушина и др.</a:t>
            </a:r>
          </a:p>
          <a:p>
            <a:pPr algn="ctr"/>
            <a:endParaRPr lang="ru-RU" dirty="0" smtClean="0">
              <a:latin typeface="Times New Roman" panose="02020603050405020304" pitchFamily="18" charset="0"/>
              <a:cs typeface="Times New Roman" panose="02020603050405020304" pitchFamily="18" charset="0"/>
            </a:endParaRPr>
          </a:p>
          <a:p>
            <a:pPr algn="ctr"/>
            <a:r>
              <a:rPr lang="ru-RU" dirty="0" smtClean="0">
                <a:latin typeface="Times New Roman" panose="02020603050405020304" pitchFamily="18" charset="0"/>
                <a:cs typeface="Times New Roman" panose="02020603050405020304" pitchFamily="18" charset="0"/>
              </a:rPr>
              <a:t>Развиты кустарниково-травянистые растения: черника, брусника, </a:t>
            </a:r>
            <a:r>
              <a:rPr lang="ru-RU" dirty="0" err="1" smtClean="0">
                <a:latin typeface="Times New Roman" panose="02020603050405020304" pitchFamily="18" charset="0"/>
                <a:cs typeface="Times New Roman" panose="02020603050405020304" pitchFamily="18" charset="0"/>
              </a:rPr>
              <a:t>грушанка</a:t>
            </a:r>
            <a:r>
              <a:rPr lang="ru-RU" dirty="0" smtClean="0">
                <a:latin typeface="Times New Roman" panose="02020603050405020304" pitchFamily="18" charset="0"/>
                <a:cs typeface="Times New Roman" panose="02020603050405020304" pitchFamily="18" charset="0"/>
              </a:rPr>
              <a:t>, сныть, </a:t>
            </a:r>
            <a:r>
              <a:rPr lang="ru-RU" dirty="0" err="1" smtClean="0">
                <a:latin typeface="Times New Roman" panose="02020603050405020304" pitchFamily="18" charset="0"/>
                <a:cs typeface="Times New Roman" panose="02020603050405020304" pitchFamily="18" charset="0"/>
              </a:rPr>
              <a:t>пролесник</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ортилия</a:t>
            </a:r>
            <a:r>
              <a:rPr lang="ru-RU" dirty="0" smtClean="0">
                <a:latin typeface="Times New Roman" panose="02020603050405020304" pitchFamily="18" charset="0"/>
                <a:cs typeface="Times New Roman" panose="02020603050405020304" pitchFamily="18" charset="0"/>
              </a:rPr>
              <a:t>, копытень, хвощи, плауны, папоротники.</a:t>
            </a:r>
          </a:p>
          <a:p>
            <a:pPr algn="ctr"/>
            <a:endParaRPr lang="ru-RU" dirty="0" smtClean="0">
              <a:latin typeface="Times New Roman" panose="02020603050405020304" pitchFamily="18" charset="0"/>
              <a:cs typeface="Times New Roman" panose="02020603050405020304" pitchFamily="18" charset="0"/>
            </a:endParaRPr>
          </a:p>
          <a:p>
            <a:pPr algn="ctr"/>
            <a:r>
              <a:rPr lang="ru-RU" dirty="0" smtClean="0">
                <a:latin typeface="Times New Roman" panose="02020603050405020304" pitchFamily="18" charset="0"/>
                <a:cs typeface="Times New Roman" panose="02020603050405020304" pitchFamily="18" charset="0"/>
              </a:rPr>
              <a:t>В природном ландшафте выделяются луга, где преобладают разнотравно-бобово-злаковые, злаковые и разнотравно-</a:t>
            </a:r>
            <a:r>
              <a:rPr lang="ru-RU" dirty="0" err="1" smtClean="0">
                <a:latin typeface="Times New Roman" panose="02020603050405020304" pitchFamily="18" charset="0"/>
                <a:cs typeface="Times New Roman" panose="02020603050405020304" pitchFamily="18" charset="0"/>
              </a:rPr>
              <a:t>осокозлаковые</a:t>
            </a:r>
            <a:r>
              <a:rPr lang="ru-RU" dirty="0" smtClean="0">
                <a:latin typeface="Times New Roman" panose="02020603050405020304" pitchFamily="18" charset="0"/>
                <a:cs typeface="Times New Roman" panose="02020603050405020304" pitchFamily="18" charset="0"/>
              </a:rPr>
              <a:t> (купальница, мятлик, таволга, луговик, манжетка, лапчатка гусиная, раковая шейка и др.).</a:t>
            </a:r>
            <a:endParaRPr lang="ru-RU"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rotWithShape="1">
          <a:blip r:embed="rId2">
            <a:extLst>
              <a:ext uri="{28A0092B-C50C-407E-A947-70E740481C1C}">
                <a14:useLocalDpi xmlns:a14="http://schemas.microsoft.com/office/drawing/2010/main" val="0"/>
              </a:ext>
            </a:extLst>
          </a:blip>
          <a:srcRect t="237" r="26667"/>
          <a:stretch/>
        </p:blipFill>
        <p:spPr>
          <a:xfrm>
            <a:off x="6324600" y="939800"/>
            <a:ext cx="5588000" cy="5029904"/>
          </a:xfrm>
          <a:prstGeom prst="rect">
            <a:avLst/>
          </a:prstGeom>
        </p:spPr>
      </p:pic>
    </p:spTree>
    <p:extLst>
      <p:ext uri="{BB962C8B-B14F-4D97-AF65-F5344CB8AC3E}">
        <p14:creationId xmlns:p14="http://schemas.microsoft.com/office/powerpoint/2010/main" val="42901186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нтеграл">
  <a:themeElements>
    <a:clrScheme name="Интеграл">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Интеграл">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Интеграл">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E736489A-00C3-4E0A-AAA8-D4D3127BA5B3}"/>
    </a:ext>
  </a:extLst>
</a:theme>
</file>

<file path=docProps/app.xml><?xml version="1.0" encoding="utf-8"?>
<Properties xmlns="http://schemas.openxmlformats.org/officeDocument/2006/extended-properties" xmlns:vt="http://schemas.openxmlformats.org/officeDocument/2006/docPropsVTypes">
  <Template>Integral</Template>
  <TotalTime>63</TotalTime>
  <Words>1764</Words>
  <Application>Microsoft Office PowerPoint</Application>
  <PresentationFormat>Широкоэкранный</PresentationFormat>
  <Paragraphs>65</Paragraphs>
  <Slides>17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Calibri</vt:lpstr>
      <vt:lpstr>Times New Roman</vt:lpstr>
      <vt:lpstr>Tw Cen MT</vt:lpstr>
      <vt:lpstr>Tw Cen MT Condensed</vt:lpstr>
      <vt:lpstr>Wingdings 3</vt:lpstr>
      <vt:lpstr>Интеграл</vt:lpstr>
      <vt:lpstr>Брянщина - лучший уголок России.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Брянщина - лучший уголок России.</dc:title>
  <dc:creator>анна</dc:creator>
  <cp:lastModifiedBy>анна</cp:lastModifiedBy>
  <cp:revision>9</cp:revision>
  <dcterms:created xsi:type="dcterms:W3CDTF">2022-09-19T20:10:35Z</dcterms:created>
  <dcterms:modified xsi:type="dcterms:W3CDTF">2023-11-14T10:39:27Z</dcterms:modified>
</cp:coreProperties>
</file>