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147" autoAdjust="0"/>
    <p:restoredTop sz="94660"/>
  </p:normalViewPr>
  <p:slideViewPr>
    <p:cSldViewPr>
      <p:cViewPr varScale="1">
        <p:scale>
          <a:sx n="68" d="100"/>
          <a:sy n="68" d="100"/>
        </p:scale>
        <p:origin x="-146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9FFF2E89-9949-4524-9337-DA0B1316C494}" type="datetimeFigureOut">
              <a:rPr lang="ru-RU" smtClean="0"/>
              <a:pPr/>
              <a:t>15.10.2014</a:t>
            </a:fld>
            <a:endParaRPr lang="ru-RU"/>
          </a:p>
        </p:txBody>
      </p:sp>
      <p:sp>
        <p:nvSpPr>
          <p:cNvPr id="16" name="Номер слайда 15"/>
          <p:cNvSpPr>
            <a:spLocks noGrp="1"/>
          </p:cNvSpPr>
          <p:nvPr>
            <p:ph type="sldNum" sz="quarter" idx="11"/>
          </p:nvPr>
        </p:nvSpPr>
        <p:spPr/>
        <p:txBody>
          <a:bodyPr/>
          <a:lstStyle/>
          <a:p>
            <a:fld id="{B918B68D-060B-47E4-AE9B-380CE7FD91AF}"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FFF2E89-9949-4524-9337-DA0B1316C494}" type="datetimeFigureOut">
              <a:rPr lang="ru-RU" smtClean="0"/>
              <a:pPr/>
              <a:t>15.10.2014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18B68D-060B-47E4-AE9B-380CE7FD91A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FFF2E89-9949-4524-9337-DA0B1316C494}" type="datetimeFigureOut">
              <a:rPr lang="ru-RU" smtClean="0"/>
              <a:pPr/>
              <a:t>15.10.2014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18B68D-060B-47E4-AE9B-380CE7FD91A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9FFF2E89-9949-4524-9337-DA0B1316C494}" type="datetimeFigureOut">
              <a:rPr lang="ru-RU" smtClean="0"/>
              <a:pPr/>
              <a:t>15.10.2014</a:t>
            </a:fld>
            <a:endParaRPr lang="ru-RU"/>
          </a:p>
        </p:txBody>
      </p:sp>
      <p:sp>
        <p:nvSpPr>
          <p:cNvPr id="15" name="Номер слайда 14"/>
          <p:cNvSpPr>
            <a:spLocks noGrp="1"/>
          </p:cNvSpPr>
          <p:nvPr>
            <p:ph type="sldNum" sz="quarter" idx="15"/>
          </p:nvPr>
        </p:nvSpPr>
        <p:spPr/>
        <p:txBody>
          <a:bodyPr/>
          <a:lstStyle>
            <a:lvl1pPr algn="ctr">
              <a:defRPr/>
            </a:lvl1pPr>
          </a:lstStyle>
          <a:p>
            <a:fld id="{B918B68D-060B-47E4-AE9B-380CE7FD91AF}"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9FFF2E89-9949-4524-9337-DA0B1316C494}" type="datetimeFigureOut">
              <a:rPr lang="ru-RU" smtClean="0"/>
              <a:pPr/>
              <a:t>15.10.2014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18B68D-060B-47E4-AE9B-380CE7FD91AF}"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9FFF2E89-9949-4524-9337-DA0B1316C494}" type="datetimeFigureOut">
              <a:rPr lang="ru-RU" smtClean="0"/>
              <a:pPr/>
              <a:t>15.10.2014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918B68D-060B-47E4-AE9B-380CE7FD91AF}"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B918B68D-060B-47E4-AE9B-380CE7FD91AF}"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9FFF2E89-9949-4524-9337-DA0B1316C494}" type="datetimeFigureOut">
              <a:rPr lang="ru-RU" smtClean="0"/>
              <a:pPr/>
              <a:t>15.10.2014</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9FFF2E89-9949-4524-9337-DA0B1316C494}" type="datetimeFigureOut">
              <a:rPr lang="ru-RU" smtClean="0"/>
              <a:pPr/>
              <a:t>15.10.2014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918B68D-060B-47E4-AE9B-380CE7FD91AF}"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FFF2E89-9949-4524-9337-DA0B1316C494}" type="datetimeFigureOut">
              <a:rPr lang="ru-RU" smtClean="0"/>
              <a:pPr/>
              <a:t>15.10.2014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918B68D-060B-47E4-AE9B-380CE7FD91A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9FFF2E89-9949-4524-9337-DA0B1316C494}" type="datetimeFigureOut">
              <a:rPr lang="ru-RU" smtClean="0"/>
              <a:pPr/>
              <a:t>15.10.2014</a:t>
            </a:fld>
            <a:endParaRPr lang="ru-RU"/>
          </a:p>
        </p:txBody>
      </p:sp>
      <p:sp>
        <p:nvSpPr>
          <p:cNvPr id="9" name="Номер слайда 8"/>
          <p:cNvSpPr>
            <a:spLocks noGrp="1"/>
          </p:cNvSpPr>
          <p:nvPr>
            <p:ph type="sldNum" sz="quarter" idx="15"/>
          </p:nvPr>
        </p:nvSpPr>
        <p:spPr/>
        <p:txBody>
          <a:bodyPr/>
          <a:lstStyle/>
          <a:p>
            <a:fld id="{B918B68D-060B-47E4-AE9B-380CE7FD91AF}"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9FFF2E89-9949-4524-9337-DA0B1316C494}" type="datetimeFigureOut">
              <a:rPr lang="ru-RU" smtClean="0"/>
              <a:pPr/>
              <a:t>15.10.2014</a:t>
            </a:fld>
            <a:endParaRPr lang="ru-RU"/>
          </a:p>
        </p:txBody>
      </p:sp>
      <p:sp>
        <p:nvSpPr>
          <p:cNvPr id="9" name="Номер слайда 8"/>
          <p:cNvSpPr>
            <a:spLocks noGrp="1"/>
          </p:cNvSpPr>
          <p:nvPr>
            <p:ph type="sldNum" sz="quarter" idx="11"/>
          </p:nvPr>
        </p:nvSpPr>
        <p:spPr/>
        <p:txBody>
          <a:bodyPr/>
          <a:lstStyle/>
          <a:p>
            <a:fld id="{B918B68D-060B-47E4-AE9B-380CE7FD91AF}"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9FFF2E89-9949-4524-9337-DA0B1316C494}" type="datetimeFigureOut">
              <a:rPr lang="ru-RU" smtClean="0"/>
              <a:pPr/>
              <a:t>15.10.2014</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B918B68D-060B-47E4-AE9B-380CE7FD91AF}"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одзаголовок 9"/>
          <p:cNvSpPr>
            <a:spLocks noGrp="1"/>
          </p:cNvSpPr>
          <p:nvPr>
            <p:ph type="subTitle" idx="1"/>
          </p:nvPr>
        </p:nvSpPr>
        <p:spPr/>
        <p:txBody>
          <a:bodyPr/>
          <a:lstStyle/>
          <a:p>
            <a:r>
              <a:rPr lang="ru-RU" dirty="0" smtClean="0"/>
              <a:t> Церковь Вознесения  в Коломенском.</a:t>
            </a:r>
          </a:p>
          <a:p>
            <a:r>
              <a:rPr lang="ru-RU" dirty="0" smtClean="0"/>
              <a:t>Покровский собор на Красной площади .</a:t>
            </a:r>
            <a:br>
              <a:rPr lang="ru-RU" dirty="0" smtClean="0"/>
            </a:br>
            <a:endParaRPr lang="ru-RU" dirty="0"/>
          </a:p>
        </p:txBody>
      </p:sp>
      <p:sp>
        <p:nvSpPr>
          <p:cNvPr id="2" name="Заголовок 1"/>
          <p:cNvSpPr>
            <a:spLocks noGrp="1"/>
          </p:cNvSpPr>
          <p:nvPr>
            <p:ph type="ctrTitle"/>
          </p:nvPr>
        </p:nvSpPr>
        <p:spPr>
          <a:xfrm>
            <a:off x="285720" y="1643050"/>
            <a:ext cx="8572560" cy="1771882"/>
          </a:xfrm>
        </p:spPr>
        <p:txBody>
          <a:bodyPr>
            <a:normAutofit fontScale="90000"/>
            <a:scene3d>
              <a:camera prst="orthographicFront"/>
              <a:lightRig rig="glow" dir="tl">
                <a:rot lat="0" lon="0" rev="5400000"/>
              </a:lightRig>
            </a:scene3d>
            <a:sp3d extrusionH="57150" contourW="12700">
              <a:bevelT w="25400" h="25400" prst="divot"/>
              <a:contourClr>
                <a:schemeClr val="accent6">
                  <a:shade val="73000"/>
                </a:schemeClr>
              </a:contourClr>
            </a:sp3d>
          </a:bodyPr>
          <a:lstStyle/>
          <a:p>
            <a:pPr algn="ctr"/>
            <a:r>
              <a:rPr lang="ru-RU"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50800" dist="38100" dir="13500000" algn="br" rotWithShape="0">
                    <a:prstClr val="black">
                      <a:alpha val="40000"/>
                    </a:prstClr>
                  </a:outerShdw>
                </a:effectLst>
              </a:rPr>
              <a:t/>
            </a:r>
            <a:br>
              <a:rPr lang="ru-RU"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50800" dist="38100" dir="13500000" algn="br" rotWithShape="0">
                    <a:prstClr val="black">
                      <a:alpha val="40000"/>
                    </a:prstClr>
                  </a:outerShdw>
                </a:effectLst>
              </a:rPr>
            </a:br>
            <a:r>
              <a:rPr lang="ru-RU"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50800" dist="38100" dir="13500000" algn="br" rotWithShape="0">
                    <a:prstClr val="black">
                      <a:alpha val="40000"/>
                    </a:prstClr>
                  </a:outerShdw>
                </a:effectLst>
              </a:rPr>
              <a:t/>
            </a:r>
            <a:br>
              <a:rPr lang="ru-RU"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50800" dist="38100" dir="13500000" algn="br" rotWithShape="0">
                    <a:prstClr val="black">
                      <a:alpha val="40000"/>
                    </a:prstClr>
                  </a:outerShdw>
                </a:effectLst>
              </a:rPr>
            </a:br>
            <a:r>
              <a:rPr lang="ru-RU"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50800" dist="38100" dir="13500000" algn="br" rotWithShape="0">
                    <a:prstClr val="black">
                      <a:alpha val="40000"/>
                    </a:prstClr>
                  </a:outerShdw>
                </a:effectLst>
              </a:rPr>
              <a:t>Шатровое  зодчество </a:t>
            </a:r>
            <a:br>
              <a:rPr lang="ru-RU"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50800" dist="38100" dir="13500000" algn="br" rotWithShape="0">
                    <a:prstClr val="black">
                      <a:alpha val="40000"/>
                    </a:prstClr>
                  </a:outerShdw>
                </a:effectLst>
              </a:rPr>
            </a:br>
            <a:endParaRPr lang="ru-RU" b="1"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50800" dist="38100" dir="13500000" algn="br" rotWithShape="0">
                  <a:prstClr val="black">
                    <a:alpha val="40000"/>
                  </a:prst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Users\Винни-Пох\Desktop\thumb_2926_atlas_big.png"/>
          <p:cNvPicPr>
            <a:picLocks noChangeAspect="1" noChangeArrowheads="1"/>
          </p:cNvPicPr>
          <p:nvPr/>
        </p:nvPicPr>
        <p:blipFill>
          <a:blip r:embed="rId2"/>
          <a:srcRect/>
          <a:stretch>
            <a:fillRect/>
          </a:stretch>
        </p:blipFill>
        <p:spPr bwMode="auto">
          <a:xfrm>
            <a:off x="357158" y="714356"/>
            <a:ext cx="8215348" cy="545306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Винни-Пох\Desktop\thumb_2936_atlas_big.png"/>
          <p:cNvPicPr>
            <a:picLocks noChangeAspect="1" noChangeArrowheads="1"/>
          </p:cNvPicPr>
          <p:nvPr/>
        </p:nvPicPr>
        <p:blipFill>
          <a:blip r:embed="rId2"/>
          <a:srcRect/>
          <a:stretch>
            <a:fillRect/>
          </a:stretch>
        </p:blipFill>
        <p:spPr bwMode="auto">
          <a:xfrm>
            <a:off x="322348" y="785794"/>
            <a:ext cx="8431128" cy="5605461"/>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Винни-Пох\Desktop\thumb_2938_atlas_big.png"/>
          <p:cNvPicPr>
            <a:picLocks noChangeAspect="1" noChangeArrowheads="1"/>
          </p:cNvPicPr>
          <p:nvPr/>
        </p:nvPicPr>
        <p:blipFill>
          <a:blip r:embed="rId2"/>
          <a:srcRect/>
          <a:stretch>
            <a:fillRect/>
          </a:stretch>
        </p:blipFill>
        <p:spPr bwMode="auto">
          <a:xfrm>
            <a:off x="357158" y="642918"/>
            <a:ext cx="8286776" cy="5500471"/>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Винни-Пох\Desktop\thumb_2940_atlas_big.png"/>
          <p:cNvPicPr>
            <a:picLocks noChangeAspect="1" noChangeArrowheads="1"/>
          </p:cNvPicPr>
          <p:nvPr/>
        </p:nvPicPr>
        <p:blipFill>
          <a:blip r:embed="rId2"/>
          <a:srcRect/>
          <a:stretch>
            <a:fillRect/>
          </a:stretch>
        </p:blipFill>
        <p:spPr bwMode="auto">
          <a:xfrm>
            <a:off x="195263" y="712788"/>
            <a:ext cx="8753475" cy="5838825"/>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Винни-Пох\Desktop\thumb_2925_atlas_big.png"/>
          <p:cNvPicPr>
            <a:picLocks noChangeAspect="1" noChangeArrowheads="1"/>
          </p:cNvPicPr>
          <p:nvPr/>
        </p:nvPicPr>
        <p:blipFill>
          <a:blip r:embed="rId2"/>
          <a:srcRect/>
          <a:stretch>
            <a:fillRect/>
          </a:stretch>
        </p:blipFill>
        <p:spPr bwMode="auto">
          <a:xfrm>
            <a:off x="428596" y="714356"/>
            <a:ext cx="8286776" cy="5500472"/>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Винни-Пох\Desktop\thumb_2942_atlas_big.png"/>
          <p:cNvPicPr>
            <a:picLocks noChangeAspect="1" noChangeArrowheads="1"/>
          </p:cNvPicPr>
          <p:nvPr/>
        </p:nvPicPr>
        <p:blipFill>
          <a:blip r:embed="rId2"/>
          <a:srcRect/>
          <a:stretch>
            <a:fillRect/>
          </a:stretch>
        </p:blipFill>
        <p:spPr bwMode="auto">
          <a:xfrm>
            <a:off x="390524" y="571480"/>
            <a:ext cx="8753476" cy="581025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57158" y="357166"/>
            <a:ext cx="3929090" cy="3139321"/>
          </a:xfrm>
          <a:prstGeom prst="rect">
            <a:avLst/>
          </a:prstGeom>
        </p:spPr>
        <p:txBody>
          <a:bodyPr wrap="square">
            <a:spAutoFit/>
          </a:bodyPr>
          <a:lstStyle/>
          <a:p>
            <a:r>
              <a:rPr lang="ru-RU" b="1" dirty="0" smtClean="0"/>
              <a:t>Храм Василия Блаженного</a:t>
            </a:r>
            <a:r>
              <a:rPr lang="ru-RU" dirty="0" smtClean="0"/>
              <a:t>, или </a:t>
            </a:r>
            <a:r>
              <a:rPr lang="ru-RU" b="1" dirty="0" smtClean="0"/>
              <a:t>собор Покрова Божией Матери на Рву</a:t>
            </a:r>
            <a:r>
              <a:rPr lang="ru-RU" dirty="0" smtClean="0"/>
              <a:t>, − так звучит его каноническое полное название, − был построен на Красной площади в  </a:t>
            </a:r>
            <a:r>
              <a:rPr lang="ru-RU" dirty="0" smtClean="0"/>
              <a:t>Москве</a:t>
            </a:r>
            <a:r>
              <a:rPr lang="ru-RU" dirty="0" smtClean="0"/>
              <a:t> </a:t>
            </a:r>
            <a:r>
              <a:rPr lang="ru-RU" dirty="0" smtClean="0"/>
              <a:t>.</a:t>
            </a:r>
            <a:r>
              <a:rPr lang="ru-RU" dirty="0" smtClean="0"/>
              <a:t> В настоящее время Покровский собор — </a:t>
            </a:r>
            <a:r>
              <a:rPr lang="ru-RU" dirty="0" smtClean="0"/>
              <a:t>филиал Государственного исторического музея. Входит в Список объектов Всемирного наследия ЮНЕСКО в России</a:t>
            </a:r>
            <a:endParaRPr lang="ru-RU" dirty="0"/>
          </a:p>
        </p:txBody>
      </p:sp>
      <p:pic>
        <p:nvPicPr>
          <p:cNvPr id="27651" name="Picture 3" descr="C:\Users\Винни-Пох\Desktop\640px-Moscow_July_2011-4a.jpg"/>
          <p:cNvPicPr>
            <a:picLocks noChangeAspect="1" noChangeArrowheads="1"/>
          </p:cNvPicPr>
          <p:nvPr/>
        </p:nvPicPr>
        <p:blipFill>
          <a:blip r:embed="rId2"/>
          <a:srcRect/>
          <a:stretch>
            <a:fillRect/>
          </a:stretch>
        </p:blipFill>
        <p:spPr bwMode="auto">
          <a:xfrm>
            <a:off x="4309346" y="571480"/>
            <a:ext cx="4334620" cy="5786478"/>
          </a:xfrm>
          <a:prstGeom prst="rect">
            <a:avLst/>
          </a:prstGeom>
          <a:noFill/>
        </p:spPr>
      </p:pic>
      <p:sp>
        <p:nvSpPr>
          <p:cNvPr id="5" name="Прямоугольник 4"/>
          <p:cNvSpPr/>
          <p:nvPr/>
        </p:nvSpPr>
        <p:spPr>
          <a:xfrm>
            <a:off x="285720" y="3857628"/>
            <a:ext cx="3929090" cy="2308324"/>
          </a:xfrm>
          <a:prstGeom prst="rect">
            <a:avLst/>
          </a:prstGeom>
        </p:spPr>
        <p:txBody>
          <a:bodyPr wrap="square">
            <a:spAutoFit/>
          </a:bodyPr>
          <a:lstStyle/>
          <a:p>
            <a:r>
              <a:rPr lang="ru-RU" dirty="0" smtClean="0"/>
              <a:t>Покровский собор был построен в </a:t>
            </a:r>
            <a:r>
              <a:rPr lang="ru-RU" dirty="0" smtClean="0"/>
              <a:t>1555</a:t>
            </a:r>
            <a:r>
              <a:rPr lang="ru-RU" dirty="0" smtClean="0"/>
              <a:t> </a:t>
            </a:r>
            <a:r>
              <a:rPr lang="ru-RU" dirty="0" smtClean="0"/>
              <a:t>-1561 годах по </a:t>
            </a:r>
            <a:r>
              <a:rPr lang="ru-RU" dirty="0" smtClean="0"/>
              <a:t>приказу </a:t>
            </a:r>
            <a:r>
              <a:rPr lang="ru-RU" dirty="0" smtClean="0"/>
              <a:t>Ивана Грозного в </a:t>
            </a:r>
            <a:r>
              <a:rPr lang="ru-RU" dirty="0" smtClean="0"/>
              <a:t>память о </a:t>
            </a:r>
            <a:r>
              <a:rPr lang="ru-RU" dirty="0" smtClean="0"/>
              <a:t>взятии Казани</a:t>
            </a:r>
            <a:r>
              <a:rPr lang="ru-RU" dirty="0" smtClean="0"/>
              <a:t> и победе </a:t>
            </a:r>
            <a:r>
              <a:rPr lang="ru-RU" dirty="0" smtClean="0"/>
              <a:t>над Казанским ханством, </a:t>
            </a:r>
            <a:r>
              <a:rPr lang="ru-RU" dirty="0" smtClean="0"/>
              <a:t>которые случились именно в </a:t>
            </a:r>
            <a:r>
              <a:rPr lang="ru-RU" dirty="0" smtClean="0"/>
              <a:t> день Покрова  Пресвятой Богородицы— </a:t>
            </a:r>
            <a:r>
              <a:rPr lang="ru-RU" dirty="0" smtClean="0"/>
              <a:t>в начале октября 1552 года. </a:t>
            </a: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500034" y="642918"/>
            <a:ext cx="4429156" cy="5078313"/>
          </a:xfrm>
          <a:prstGeom prst="rect">
            <a:avLst/>
          </a:prstGeom>
        </p:spPr>
        <p:txBody>
          <a:bodyPr wrap="square">
            <a:spAutoFit/>
          </a:bodyPr>
          <a:lstStyle/>
          <a:p>
            <a:r>
              <a:rPr lang="ru-RU" dirty="0" smtClean="0"/>
              <a:t>О строителе (или строителях) храма Василия Блаженного идет немало споров. Традиционно было принято считать, что Иван Грозный заказал постройку мастерам </a:t>
            </a:r>
            <a:r>
              <a:rPr lang="ru-RU" dirty="0" err="1" smtClean="0"/>
              <a:t>Барме</a:t>
            </a:r>
            <a:r>
              <a:rPr lang="ru-RU" dirty="0" smtClean="0"/>
              <a:t> и Постнику Яковлеву, но многие исследователи сейчас сходятся на мнении, что это был один человек – Иван Яковлевич </a:t>
            </a:r>
            <a:r>
              <a:rPr lang="ru-RU" dirty="0" err="1" smtClean="0"/>
              <a:t>Барма</a:t>
            </a:r>
            <a:r>
              <a:rPr lang="ru-RU" dirty="0" smtClean="0"/>
              <a:t>, по прозванию Постник. Также бытует легенда, будто после постройки Грозный повелел ослепить мастеров, чтобы они больше не смогли построить ничего подобного, но это не более чем легенда, так как в документах указано, что уже после возведения собора Покрова на Рву мастер Постник «по </a:t>
            </a:r>
            <a:r>
              <a:rPr lang="ru-RU" dirty="0" err="1" smtClean="0"/>
              <a:t>реклу</a:t>
            </a:r>
            <a:r>
              <a:rPr lang="ru-RU" dirty="0" smtClean="0"/>
              <a:t> </a:t>
            </a:r>
            <a:r>
              <a:rPr lang="ru-RU" dirty="0" err="1" smtClean="0"/>
              <a:t>Барма</a:t>
            </a:r>
            <a:r>
              <a:rPr lang="ru-RU" dirty="0" smtClean="0"/>
              <a:t>» (т.е., по прозвищу </a:t>
            </a:r>
            <a:r>
              <a:rPr lang="ru-RU" dirty="0" err="1" smtClean="0"/>
              <a:t>Барма</a:t>
            </a:r>
            <a:r>
              <a:rPr lang="ru-RU" dirty="0" smtClean="0"/>
              <a:t>) строил Казанский кремль. </a:t>
            </a:r>
            <a:endParaRPr lang="ru-RU" dirty="0"/>
          </a:p>
        </p:txBody>
      </p:sp>
      <p:pic>
        <p:nvPicPr>
          <p:cNvPr id="28674" name="Picture 2" descr="C:\Users\Винни-Пох\Desktop\vasil03.jpg"/>
          <p:cNvPicPr>
            <a:picLocks noChangeAspect="1" noChangeArrowheads="1"/>
          </p:cNvPicPr>
          <p:nvPr/>
        </p:nvPicPr>
        <p:blipFill>
          <a:blip r:embed="rId2"/>
          <a:srcRect/>
          <a:stretch>
            <a:fillRect/>
          </a:stretch>
        </p:blipFill>
        <p:spPr bwMode="auto">
          <a:xfrm>
            <a:off x="5143504" y="785794"/>
            <a:ext cx="3290255" cy="4929222"/>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285728"/>
            <a:ext cx="4643470" cy="7232749"/>
          </a:xfrm>
          <a:prstGeom prst="rect">
            <a:avLst/>
          </a:prstGeom>
        </p:spPr>
        <p:txBody>
          <a:bodyPr wrap="square">
            <a:spAutoFit/>
          </a:bodyPr>
          <a:lstStyle/>
          <a:p>
            <a:r>
              <a:rPr lang="ru-RU" sz="1600" dirty="0" smtClean="0"/>
              <a:t>Храм Василия Блаженного состоит из девяти церквей на одном фундаменте. Войдя внутрь храма, даже трудно бывает разобраться в его планировке, не сделав круг-другой по всему зданию. Центральный престол храма посвящен празднику Покрова Божией Матери. Именно в этот день взрывом была разрушена стена Казанской крепости и город был взят. Вот полный список всех одиннадцати престолов, существовавших в соборе до 1917 года:</a:t>
            </a:r>
          </a:p>
          <a:p>
            <a:pPr>
              <a:buFont typeface="Arial" pitchFamily="34" charset="0"/>
              <a:buChar char="•"/>
            </a:pPr>
            <a:r>
              <a:rPr lang="ru-RU" sz="1600" dirty="0" smtClean="0"/>
              <a:t>Центральный </a:t>
            </a:r>
            <a:r>
              <a:rPr lang="ru-RU" sz="1600" dirty="0" smtClean="0"/>
              <a:t>– Покровский</a:t>
            </a:r>
          </a:p>
          <a:p>
            <a:pPr>
              <a:buFont typeface="Arial" pitchFamily="34" charset="0"/>
              <a:buChar char="•"/>
            </a:pPr>
            <a:r>
              <a:rPr lang="ru-RU" sz="1600" dirty="0" smtClean="0"/>
              <a:t>Восточный − Троицкий</a:t>
            </a:r>
          </a:p>
          <a:p>
            <a:pPr>
              <a:buFont typeface="Arial" pitchFamily="34" charset="0"/>
              <a:buChar char="•"/>
            </a:pPr>
            <a:r>
              <a:rPr lang="ru-RU" sz="1600" dirty="0" smtClean="0"/>
              <a:t>Юго-восточный − Александра Свирского</a:t>
            </a:r>
          </a:p>
          <a:p>
            <a:pPr>
              <a:buFont typeface="Arial" pitchFamily="34" charset="0"/>
              <a:buChar char="•"/>
            </a:pPr>
            <a:r>
              <a:rPr lang="ru-RU" sz="1600" dirty="0" smtClean="0"/>
              <a:t>Южный − Николая Чудотворца (Великорецкой Иконы Николая Чудотворца)</a:t>
            </a:r>
          </a:p>
          <a:p>
            <a:pPr>
              <a:buFont typeface="Arial" pitchFamily="34" charset="0"/>
              <a:buChar char="•"/>
            </a:pPr>
            <a:r>
              <a:rPr lang="ru-RU" sz="1600" dirty="0" smtClean="0"/>
              <a:t>Юго-западный − </a:t>
            </a:r>
            <a:r>
              <a:rPr lang="ru-RU" sz="1600" dirty="0" err="1" smtClean="0"/>
              <a:t>Варлаама</a:t>
            </a:r>
            <a:r>
              <a:rPr lang="ru-RU" sz="1600" dirty="0" smtClean="0"/>
              <a:t> </a:t>
            </a:r>
            <a:r>
              <a:rPr lang="ru-RU" sz="1600" dirty="0" err="1" smtClean="0"/>
              <a:t>Хутынского</a:t>
            </a:r>
            <a:endParaRPr lang="ru-RU" sz="1600" dirty="0" smtClean="0"/>
          </a:p>
          <a:p>
            <a:pPr>
              <a:buFont typeface="Arial" pitchFamily="34" charset="0"/>
              <a:buChar char="•"/>
            </a:pPr>
            <a:r>
              <a:rPr lang="ru-RU" sz="1600" dirty="0" smtClean="0"/>
              <a:t>Западный − </a:t>
            </a:r>
            <a:r>
              <a:rPr lang="ru-RU" sz="1600" dirty="0" err="1" smtClean="0"/>
              <a:t>Входоиерусалимский</a:t>
            </a:r>
            <a:endParaRPr lang="ru-RU" sz="1600" dirty="0" smtClean="0"/>
          </a:p>
          <a:p>
            <a:pPr>
              <a:buFont typeface="Arial" pitchFamily="34" charset="0"/>
              <a:buChar char="•"/>
            </a:pPr>
            <a:r>
              <a:rPr lang="ru-RU" sz="1600" dirty="0" smtClean="0"/>
              <a:t>Северо-западный − Св. Григория Армянского</a:t>
            </a:r>
          </a:p>
          <a:p>
            <a:pPr>
              <a:buFont typeface="Arial" pitchFamily="34" charset="0"/>
              <a:buChar char="•"/>
            </a:pPr>
            <a:r>
              <a:rPr lang="ru-RU" sz="1600" dirty="0" smtClean="0"/>
              <a:t>Северный – Св. </a:t>
            </a:r>
            <a:r>
              <a:rPr lang="ru-RU" sz="1600" dirty="0" err="1" smtClean="0"/>
              <a:t>Адриана</a:t>
            </a:r>
            <a:r>
              <a:rPr lang="ru-RU" sz="1600" dirty="0" smtClean="0"/>
              <a:t> и Наталии</a:t>
            </a:r>
          </a:p>
          <a:p>
            <a:pPr>
              <a:buFont typeface="Arial" pitchFamily="34" charset="0"/>
              <a:buChar char="•"/>
            </a:pPr>
            <a:r>
              <a:rPr lang="ru-RU" sz="1600" dirty="0" smtClean="0"/>
              <a:t>Северо-восточный − Иоанна </a:t>
            </a:r>
            <a:r>
              <a:rPr lang="ru-RU" sz="1600" dirty="0" err="1" smtClean="0"/>
              <a:t>Милостивого</a:t>
            </a:r>
            <a:r>
              <a:rPr lang="ru-RU" sz="1600" dirty="0" err="1" smtClean="0"/>
              <a:t>Над</a:t>
            </a:r>
            <a:r>
              <a:rPr lang="ru-RU" sz="1600" dirty="0" smtClean="0"/>
              <a:t> могилой Иоанна Блаженного − придел Рождества Богородицы (1672г.), примыкающий к приделу Василия Блаженного</a:t>
            </a:r>
          </a:p>
          <a:p>
            <a:pPr>
              <a:buFont typeface="Arial" pitchFamily="34" charset="0"/>
              <a:buChar char="•"/>
            </a:pPr>
            <a:r>
              <a:rPr lang="ru-RU" sz="1600" dirty="0" smtClean="0"/>
              <a:t>В пристройке 1588 года − придел Василия Блаженного</a:t>
            </a:r>
          </a:p>
          <a:p>
            <a:pPr>
              <a:buFont typeface="Arial" pitchFamily="34" charset="0"/>
              <a:buChar char="•"/>
            </a:pPr>
            <a:endParaRPr lang="ru-RU" sz="1600" dirty="0" smtClean="0"/>
          </a:p>
          <a:p>
            <a:pPr>
              <a:buFont typeface="Arial" pitchFamily="34" charset="0"/>
              <a:buChar char="•"/>
            </a:pPr>
            <a:endParaRPr lang="ru-RU" sz="1600" dirty="0" smtClean="0"/>
          </a:p>
          <a:p>
            <a:endParaRPr lang="ru-RU" sz="1600" dirty="0" smtClean="0"/>
          </a:p>
          <a:p>
            <a:endParaRPr lang="ru-RU" sz="1600" dirty="0"/>
          </a:p>
        </p:txBody>
      </p:sp>
      <p:pic>
        <p:nvPicPr>
          <p:cNvPr id="29698" name="Picture 2" descr="C:\Users\Винни-Пох\Desktop\vasil05.jpg"/>
          <p:cNvPicPr>
            <a:picLocks noChangeAspect="1" noChangeArrowheads="1"/>
          </p:cNvPicPr>
          <p:nvPr/>
        </p:nvPicPr>
        <p:blipFill>
          <a:blip r:embed="rId2"/>
          <a:srcRect/>
          <a:stretch>
            <a:fillRect/>
          </a:stretch>
        </p:blipFill>
        <p:spPr bwMode="auto">
          <a:xfrm>
            <a:off x="5143504" y="928670"/>
            <a:ext cx="3378501" cy="5057265"/>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C:\Users\Винни-Пох\Desktop\vasil_plan.jpg"/>
          <p:cNvPicPr>
            <a:picLocks noChangeAspect="1" noChangeArrowheads="1"/>
          </p:cNvPicPr>
          <p:nvPr/>
        </p:nvPicPr>
        <p:blipFill>
          <a:blip r:embed="rId2"/>
          <a:srcRect/>
          <a:stretch>
            <a:fillRect/>
          </a:stretch>
        </p:blipFill>
        <p:spPr bwMode="auto">
          <a:xfrm>
            <a:off x="342900" y="285728"/>
            <a:ext cx="8801100" cy="63500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Винни-Пох\Desktop\73-Kolomna-church.jpg"/>
          <p:cNvPicPr>
            <a:picLocks noChangeAspect="1" noChangeArrowheads="1"/>
          </p:cNvPicPr>
          <p:nvPr/>
        </p:nvPicPr>
        <p:blipFill>
          <a:blip r:embed="rId2"/>
          <a:srcRect/>
          <a:stretch>
            <a:fillRect/>
          </a:stretch>
        </p:blipFill>
        <p:spPr bwMode="auto">
          <a:xfrm>
            <a:off x="428596" y="642918"/>
            <a:ext cx="5116060" cy="3500462"/>
          </a:xfrm>
          <a:prstGeom prst="rect">
            <a:avLst/>
          </a:prstGeom>
          <a:noFill/>
        </p:spPr>
      </p:pic>
      <p:sp>
        <p:nvSpPr>
          <p:cNvPr id="8" name="TextBox 7"/>
          <p:cNvSpPr txBox="1"/>
          <p:nvPr/>
        </p:nvSpPr>
        <p:spPr>
          <a:xfrm>
            <a:off x="5643570" y="571481"/>
            <a:ext cx="3214710" cy="3693319"/>
          </a:xfrm>
          <a:prstGeom prst="rect">
            <a:avLst/>
          </a:prstGeom>
          <a:noFill/>
        </p:spPr>
        <p:txBody>
          <a:bodyPr wrap="square" rtlCol="0">
            <a:spAutoFit/>
          </a:bodyPr>
          <a:lstStyle/>
          <a:p>
            <a:r>
              <a:rPr lang="ru-RU" dirty="0"/>
              <a:t>Шатровое зодчество XVI–XVII вв., черпающее свое начало в традиционной русской деревянной архитектуре, является уникальным направлением русского зодчества, которому нет аналогов в искусстве других стран и народов. Шатровые храмы Московского государства – неповторимый вклад России в мировую культуру.</a:t>
            </a:r>
          </a:p>
        </p:txBody>
      </p:sp>
      <p:sp>
        <p:nvSpPr>
          <p:cNvPr id="9" name="TextBox 8"/>
          <p:cNvSpPr txBox="1"/>
          <p:nvPr/>
        </p:nvSpPr>
        <p:spPr>
          <a:xfrm>
            <a:off x="714348" y="4000504"/>
            <a:ext cx="4786346" cy="369332"/>
          </a:xfrm>
          <a:prstGeom prst="rect">
            <a:avLst/>
          </a:prstGeom>
          <a:noFill/>
        </p:spPr>
        <p:txBody>
          <a:bodyPr wrap="square" rtlCol="0">
            <a:spAutoFit/>
          </a:bodyPr>
          <a:lstStyle/>
          <a:p>
            <a:pPr algn="ctr"/>
            <a:r>
              <a:rPr lang="ru-RU" dirty="0">
                <a:ln w="18415" cmpd="sng">
                  <a:solidFill>
                    <a:srgbClr val="FFFFFF"/>
                  </a:solidFill>
                  <a:prstDash val="solid"/>
                </a:ln>
                <a:solidFill>
                  <a:srgbClr val="FFFFFF"/>
                </a:solidFill>
                <a:effectLst>
                  <a:outerShdw blurRad="63500" dir="3600000" algn="tl" rotWithShape="0">
                    <a:srgbClr val="000000">
                      <a:alpha val="70000"/>
                    </a:srgbClr>
                  </a:outerShdw>
                </a:effectLst>
              </a:rPr>
              <a:t>Храм Вознесения в Коломенском</a:t>
            </a:r>
          </a:p>
        </p:txBody>
      </p:sp>
      <p:sp>
        <p:nvSpPr>
          <p:cNvPr id="10" name="TextBox 9"/>
          <p:cNvSpPr txBox="1"/>
          <p:nvPr/>
        </p:nvSpPr>
        <p:spPr>
          <a:xfrm>
            <a:off x="357158" y="4643446"/>
            <a:ext cx="8358246" cy="1754326"/>
          </a:xfrm>
          <a:prstGeom prst="rect">
            <a:avLst/>
          </a:prstGeom>
          <a:noFill/>
        </p:spPr>
        <p:txBody>
          <a:bodyPr wrap="square" rtlCol="0">
            <a:spAutoFit/>
          </a:bodyPr>
          <a:lstStyle/>
          <a:p>
            <a:r>
              <a:rPr lang="ru-RU" i="1" dirty="0"/>
              <a:t>Шатровые храмы при грандиозной внешней составляющей несли на себе и глубокую смысловую нагрузку. Символические значения храмов осмысливаются и понимаются учеными по-разному. Например, считается, что шатровый храм представляет собой архитектурную модель пути к Небесному Царствию и является местом соединения земного квадрата (символа тварного мира) с небесным кругом (символом вечности).</a:t>
            </a: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117692"/>
            <a:ext cx="3857652" cy="7017306"/>
          </a:xfrm>
          <a:prstGeom prst="rect">
            <a:avLst/>
          </a:prstGeom>
          <a:noFill/>
        </p:spPr>
        <p:txBody>
          <a:bodyPr wrap="square" rtlCol="0">
            <a:spAutoFit/>
          </a:bodyPr>
          <a:lstStyle/>
          <a:p>
            <a:r>
              <a:rPr lang="ru-RU" dirty="0"/>
              <a:t>Появление шатрового храма знаменует качественно новый этап развития русской архитектуры, преодоление ею византийской крестово-купольной системы</a:t>
            </a:r>
            <a:r>
              <a:rPr lang="ru-RU" dirty="0" smtClean="0"/>
              <a:t>.</a:t>
            </a:r>
            <a:r>
              <a:rPr lang="ru-RU" dirty="0" smtClean="0"/>
              <a:t> </a:t>
            </a:r>
            <a:r>
              <a:rPr lang="ru-RU" dirty="0" smtClean="0"/>
              <a:t>Первый дошедший до нас каменный шатровый храм - церковь Вознесения села Коломенское (1532</a:t>
            </a:r>
            <a:r>
              <a:rPr lang="ru-RU" dirty="0" smtClean="0"/>
              <a:t>)</a:t>
            </a:r>
          </a:p>
          <a:p>
            <a:r>
              <a:rPr lang="ru-RU" b="1" dirty="0" smtClean="0"/>
              <a:t> </a:t>
            </a:r>
            <a:r>
              <a:rPr lang="ru-RU" i="1" dirty="0" smtClean="0">
                <a:solidFill>
                  <a:schemeClr val="bg1"/>
                </a:solidFill>
                <a:effectLst>
                  <a:outerShdw blurRad="38100" dist="38100" dir="2700000" algn="tl">
                    <a:srgbClr val="000000">
                      <a:alpha val="43137"/>
                    </a:srgbClr>
                  </a:outerShdw>
                </a:effectLst>
              </a:rPr>
              <a:t>Место </a:t>
            </a:r>
            <a:r>
              <a:rPr lang="ru-RU" dirty="0" smtClean="0"/>
              <a:t/>
            </a:r>
            <a:br>
              <a:rPr lang="ru-RU" dirty="0" smtClean="0"/>
            </a:br>
            <a:r>
              <a:rPr lang="ru-RU" dirty="0" smtClean="0"/>
              <a:t>Храм построили на берегу, где, по преданию, бил ключ, считавшийся чудодейственным. Высокая коломенская церковь должна была стать символом Елеонской горы, на которой совершилось Вознесение Христа. Недаром кажется, что громада белоснежного резного храма словно стремится в небеса. Кроме того, по соседству с храмом лежат оставшиеся от капища валуны, одним из которых святой Егорий якобы сбил змия.</a:t>
            </a:r>
          </a:p>
          <a:p>
            <a:endParaRPr lang="ru-RU" dirty="0"/>
          </a:p>
        </p:txBody>
      </p:sp>
      <p:sp>
        <p:nvSpPr>
          <p:cNvPr id="5" name="TextBox 4"/>
          <p:cNvSpPr txBox="1"/>
          <p:nvPr/>
        </p:nvSpPr>
        <p:spPr>
          <a:xfrm>
            <a:off x="428596" y="1857364"/>
            <a:ext cx="6715172" cy="369332"/>
          </a:xfrm>
          <a:prstGeom prst="rect">
            <a:avLst/>
          </a:prstGeom>
          <a:noFill/>
        </p:spPr>
        <p:txBody>
          <a:bodyPr wrap="square" rtlCol="0">
            <a:spAutoFit/>
          </a:bodyPr>
          <a:lstStyle/>
          <a:p>
            <a:endParaRPr lang="ru-RU" dirty="0"/>
          </a:p>
        </p:txBody>
      </p:sp>
      <p:pic>
        <p:nvPicPr>
          <p:cNvPr id="1027" name="Picture 3" descr="C:\Users\Винни-Пох\Desktop\cherch-in-colomenskoe.jpg"/>
          <p:cNvPicPr>
            <a:picLocks noChangeAspect="1" noChangeArrowheads="1"/>
          </p:cNvPicPr>
          <p:nvPr/>
        </p:nvPicPr>
        <p:blipFill>
          <a:blip r:embed="rId2"/>
          <a:srcRect/>
          <a:stretch>
            <a:fillRect/>
          </a:stretch>
        </p:blipFill>
        <p:spPr bwMode="auto">
          <a:xfrm>
            <a:off x="4357686" y="428604"/>
            <a:ext cx="4500594" cy="5953167"/>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Винни-Пох\Desktop\1-4.jpg"/>
          <p:cNvPicPr>
            <a:picLocks noChangeAspect="1" noChangeArrowheads="1"/>
          </p:cNvPicPr>
          <p:nvPr/>
        </p:nvPicPr>
        <p:blipFill>
          <a:blip r:embed="rId2"/>
          <a:srcRect/>
          <a:stretch>
            <a:fillRect/>
          </a:stretch>
        </p:blipFill>
        <p:spPr bwMode="auto">
          <a:xfrm>
            <a:off x="357158" y="571480"/>
            <a:ext cx="8454835" cy="5643602"/>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571480"/>
            <a:ext cx="3857652" cy="5355312"/>
          </a:xfrm>
          <a:prstGeom prst="rect">
            <a:avLst/>
          </a:prstGeom>
        </p:spPr>
        <p:txBody>
          <a:bodyPr wrap="square">
            <a:spAutoFit/>
          </a:bodyPr>
          <a:lstStyle/>
          <a:p>
            <a:r>
              <a:rPr lang="ru-RU" b="1" dirty="0" smtClean="0"/>
              <a:t>Время</a:t>
            </a:r>
            <a:r>
              <a:rPr lang="ru-RU" dirty="0" smtClean="0"/>
              <a:t> </a:t>
            </a:r>
            <a:br>
              <a:rPr lang="ru-RU" dirty="0" smtClean="0"/>
            </a:br>
            <a:r>
              <a:rPr lang="ru-RU" dirty="0" smtClean="0"/>
              <a:t>Наиболее распространенная версия гласит, что храм был построен в честь рождения Ивана IV. Однако некоторые историки считают, что столь сложная архитектурная конструкция не могла быть создана всего за два года ― с 1530-го по 1532-й. Согласно этой точке зрения, церковь была возведена на несколько лет раньше для моления о чадородии великокняжеской четы. По еще одной версии церковь Вознесения и вовсе была заложена в благодарность за победу над крымским царевичем </a:t>
            </a:r>
            <a:r>
              <a:rPr lang="ru-RU" dirty="0" err="1" smtClean="0"/>
              <a:t>Ислам-Гиреем</a:t>
            </a:r>
            <a:r>
              <a:rPr lang="ru-RU" dirty="0" smtClean="0"/>
              <a:t>.</a:t>
            </a:r>
            <a:endParaRPr lang="ru-RU" dirty="0"/>
          </a:p>
        </p:txBody>
      </p:sp>
      <p:pic>
        <p:nvPicPr>
          <p:cNvPr id="17411" name="Picture 3" descr="C:\Users\Винни-Пох\Desktop\0028-032-TSerkov-Voznesenija-v-Kolomenskom.jpg"/>
          <p:cNvPicPr>
            <a:picLocks noChangeAspect="1" noChangeArrowheads="1"/>
          </p:cNvPicPr>
          <p:nvPr/>
        </p:nvPicPr>
        <p:blipFill>
          <a:blip r:embed="rId2"/>
          <a:srcRect/>
          <a:stretch>
            <a:fillRect/>
          </a:stretch>
        </p:blipFill>
        <p:spPr bwMode="auto">
          <a:xfrm>
            <a:off x="4214810" y="428604"/>
            <a:ext cx="4324350" cy="5762625"/>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01b3140216b22e393bf71904e9d2916b7a4ca499.jpeg"/>
          <p:cNvPicPr>
            <a:picLocks noGrp="1" noChangeAspect="1"/>
          </p:cNvPicPr>
          <p:nvPr>
            <p:ph sz="quarter" idx="1"/>
          </p:nvPr>
        </p:nvPicPr>
        <p:blipFill>
          <a:blip r:embed="rId2" cstate="print"/>
          <a:stretch>
            <a:fillRect/>
          </a:stretch>
        </p:blipFill>
        <p:spPr>
          <a:xfrm>
            <a:off x="0" y="0"/>
            <a:ext cx="9144000" cy="6858000"/>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Винни-Пох\Desktop\thumb_2923_atlas_big.png"/>
          <p:cNvPicPr>
            <a:picLocks noChangeAspect="1" noChangeArrowheads="1"/>
          </p:cNvPicPr>
          <p:nvPr/>
        </p:nvPicPr>
        <p:blipFill>
          <a:blip r:embed="rId2"/>
          <a:srcRect/>
          <a:stretch>
            <a:fillRect/>
          </a:stretch>
        </p:blipFill>
        <p:spPr bwMode="auto">
          <a:xfrm>
            <a:off x="642910" y="857232"/>
            <a:ext cx="8055429" cy="5286412"/>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Users\Винни-Пох\Desktop\thumb_2931_atlas_big.png"/>
          <p:cNvPicPr>
            <a:picLocks noChangeAspect="1" noChangeArrowheads="1"/>
          </p:cNvPicPr>
          <p:nvPr/>
        </p:nvPicPr>
        <p:blipFill>
          <a:blip r:embed="rId2"/>
          <a:srcRect/>
          <a:stretch>
            <a:fillRect/>
          </a:stretch>
        </p:blipFill>
        <p:spPr bwMode="auto">
          <a:xfrm>
            <a:off x="357158" y="714356"/>
            <a:ext cx="8321558" cy="5505448"/>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Винни-Пох\Desktop\thumb_2930_atlas_big.png"/>
          <p:cNvPicPr>
            <a:picLocks noChangeAspect="1" noChangeArrowheads="1"/>
          </p:cNvPicPr>
          <p:nvPr/>
        </p:nvPicPr>
        <p:blipFill>
          <a:blip r:embed="rId2"/>
          <a:srcRect/>
          <a:stretch>
            <a:fillRect/>
          </a:stretch>
        </p:blipFill>
        <p:spPr bwMode="auto">
          <a:xfrm>
            <a:off x="320772" y="642918"/>
            <a:ext cx="8432703" cy="5634036"/>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289</TotalTime>
  <Words>405</Words>
  <Application>Microsoft Office PowerPoint</Application>
  <PresentationFormat>Экран (4:3)</PresentationFormat>
  <Paragraphs>25</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Бумажная</vt:lpstr>
      <vt:lpstr>  Шатровое  зодчество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Винни-Пох</dc:creator>
  <cp:lastModifiedBy>Винни-Пох</cp:lastModifiedBy>
  <cp:revision>20</cp:revision>
  <dcterms:created xsi:type="dcterms:W3CDTF">2014-10-15T14:09:48Z</dcterms:created>
  <dcterms:modified xsi:type="dcterms:W3CDTF">2014-10-15T19:00:45Z</dcterms:modified>
</cp:coreProperties>
</file>