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75656" y="620688"/>
            <a:ext cx="7200900" cy="5715000"/>
            <a:chOff x="1008" y="336"/>
            <a:chExt cx="3720" cy="360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045" y="457"/>
              <a:ext cx="3620" cy="3396"/>
              <a:chOff x="1045" y="457"/>
              <a:chExt cx="3620" cy="3396"/>
            </a:xfrm>
          </p:grpSpPr>
          <p:sp>
            <p:nvSpPr>
              <p:cNvPr id="422916" name="Freeform 4"/>
              <p:cNvSpPr>
                <a:spLocks/>
              </p:cNvSpPr>
              <p:nvPr/>
            </p:nvSpPr>
            <p:spPr bwMode="auto">
              <a:xfrm>
                <a:off x="1056" y="457"/>
                <a:ext cx="3609" cy="3396"/>
              </a:xfrm>
              <a:custGeom>
                <a:avLst/>
                <a:gdLst/>
                <a:ahLst/>
                <a:cxnLst>
                  <a:cxn ang="0">
                    <a:pos x="53" y="1748"/>
                  </a:cxn>
                  <a:cxn ang="0">
                    <a:pos x="192" y="983"/>
                  </a:cxn>
                  <a:cxn ang="0">
                    <a:pos x="262" y="884"/>
                  </a:cxn>
                  <a:cxn ang="0">
                    <a:pos x="331" y="725"/>
                  </a:cxn>
                  <a:cxn ang="0">
                    <a:pos x="589" y="477"/>
                  </a:cxn>
                  <a:cxn ang="0">
                    <a:pos x="768" y="347"/>
                  </a:cxn>
                  <a:cxn ang="0">
                    <a:pos x="868" y="288"/>
                  </a:cxn>
                  <a:cxn ang="0">
                    <a:pos x="1036" y="179"/>
                  </a:cxn>
                  <a:cxn ang="0">
                    <a:pos x="1235" y="109"/>
                  </a:cxn>
                  <a:cxn ang="0">
                    <a:pos x="1751" y="0"/>
                  </a:cxn>
                  <a:cxn ang="0">
                    <a:pos x="2417" y="79"/>
                  </a:cxn>
                  <a:cxn ang="0">
                    <a:pos x="2874" y="357"/>
                  </a:cxn>
                  <a:cxn ang="0">
                    <a:pos x="2983" y="407"/>
                  </a:cxn>
                  <a:cxn ang="0">
                    <a:pos x="3142" y="576"/>
                  </a:cxn>
                  <a:cxn ang="0">
                    <a:pos x="3261" y="705"/>
                  </a:cxn>
                  <a:cxn ang="0">
                    <a:pos x="3460" y="1023"/>
                  </a:cxn>
                  <a:cxn ang="0">
                    <a:pos x="3539" y="1142"/>
                  </a:cxn>
                  <a:cxn ang="0">
                    <a:pos x="3609" y="1648"/>
                  </a:cxn>
                  <a:cxn ang="0">
                    <a:pos x="3519" y="2125"/>
                  </a:cxn>
                  <a:cxn ang="0">
                    <a:pos x="3370" y="2502"/>
                  </a:cxn>
                  <a:cxn ang="0">
                    <a:pos x="3281" y="2651"/>
                  </a:cxn>
                  <a:cxn ang="0">
                    <a:pos x="3082" y="2830"/>
                  </a:cxn>
                  <a:cxn ang="0">
                    <a:pos x="2993" y="2939"/>
                  </a:cxn>
                  <a:cxn ang="0">
                    <a:pos x="2774" y="3108"/>
                  </a:cxn>
                  <a:cxn ang="0">
                    <a:pos x="2625" y="3208"/>
                  </a:cxn>
                  <a:cxn ang="0">
                    <a:pos x="2049" y="3376"/>
                  </a:cxn>
                  <a:cxn ang="0">
                    <a:pos x="1513" y="3386"/>
                  </a:cxn>
                  <a:cxn ang="0">
                    <a:pos x="1205" y="3327"/>
                  </a:cxn>
                  <a:cxn ang="0">
                    <a:pos x="937" y="3158"/>
                  </a:cxn>
                  <a:cxn ang="0">
                    <a:pos x="689" y="2969"/>
                  </a:cxn>
                  <a:cxn ang="0">
                    <a:pos x="560" y="2810"/>
                  </a:cxn>
                  <a:cxn ang="0">
                    <a:pos x="431" y="2701"/>
                  </a:cxn>
                  <a:cxn ang="0">
                    <a:pos x="262" y="2512"/>
                  </a:cxn>
                  <a:cxn ang="0">
                    <a:pos x="93" y="2165"/>
                  </a:cxn>
                  <a:cxn ang="0">
                    <a:pos x="33" y="2006"/>
                  </a:cxn>
                </a:cxnLst>
                <a:rect l="0" t="0" r="r" b="b"/>
                <a:pathLst>
                  <a:path w="3609" h="3396">
                    <a:moveTo>
                      <a:pt x="33" y="2006"/>
                    </a:moveTo>
                    <a:cubicBezTo>
                      <a:pt x="45" y="1897"/>
                      <a:pt x="49" y="1879"/>
                      <a:pt x="53" y="1748"/>
                    </a:cubicBezTo>
                    <a:cubicBezTo>
                      <a:pt x="60" y="1532"/>
                      <a:pt x="0" y="1309"/>
                      <a:pt x="133" y="1132"/>
                    </a:cubicBezTo>
                    <a:cubicBezTo>
                      <a:pt x="143" y="1093"/>
                      <a:pt x="171" y="1017"/>
                      <a:pt x="192" y="983"/>
                    </a:cubicBezTo>
                    <a:cubicBezTo>
                      <a:pt x="201" y="969"/>
                      <a:pt x="212" y="957"/>
                      <a:pt x="222" y="943"/>
                    </a:cubicBezTo>
                    <a:cubicBezTo>
                      <a:pt x="236" y="924"/>
                      <a:pt x="262" y="884"/>
                      <a:pt x="262" y="884"/>
                    </a:cubicBezTo>
                    <a:cubicBezTo>
                      <a:pt x="278" y="821"/>
                      <a:pt x="265" y="856"/>
                      <a:pt x="311" y="784"/>
                    </a:cubicBezTo>
                    <a:cubicBezTo>
                      <a:pt x="322" y="767"/>
                      <a:pt x="320" y="743"/>
                      <a:pt x="331" y="725"/>
                    </a:cubicBezTo>
                    <a:cubicBezTo>
                      <a:pt x="352" y="691"/>
                      <a:pt x="399" y="649"/>
                      <a:pt x="431" y="625"/>
                    </a:cubicBezTo>
                    <a:cubicBezTo>
                      <a:pt x="460" y="536"/>
                      <a:pt x="499" y="505"/>
                      <a:pt x="589" y="477"/>
                    </a:cubicBezTo>
                    <a:cubicBezTo>
                      <a:pt x="618" y="439"/>
                      <a:pt x="664" y="387"/>
                      <a:pt x="709" y="367"/>
                    </a:cubicBezTo>
                    <a:cubicBezTo>
                      <a:pt x="728" y="358"/>
                      <a:pt x="748" y="354"/>
                      <a:pt x="768" y="347"/>
                    </a:cubicBezTo>
                    <a:cubicBezTo>
                      <a:pt x="778" y="344"/>
                      <a:pt x="798" y="337"/>
                      <a:pt x="798" y="337"/>
                    </a:cubicBezTo>
                    <a:cubicBezTo>
                      <a:pt x="821" y="321"/>
                      <a:pt x="856" y="314"/>
                      <a:pt x="868" y="288"/>
                    </a:cubicBezTo>
                    <a:cubicBezTo>
                      <a:pt x="872" y="280"/>
                      <a:pt x="895" y="225"/>
                      <a:pt x="907" y="218"/>
                    </a:cubicBezTo>
                    <a:cubicBezTo>
                      <a:pt x="943" y="196"/>
                      <a:pt x="997" y="194"/>
                      <a:pt x="1036" y="179"/>
                    </a:cubicBezTo>
                    <a:cubicBezTo>
                      <a:pt x="1149" y="136"/>
                      <a:pt x="1027" y="185"/>
                      <a:pt x="1126" y="129"/>
                    </a:cubicBezTo>
                    <a:cubicBezTo>
                      <a:pt x="1152" y="114"/>
                      <a:pt x="1220" y="111"/>
                      <a:pt x="1235" y="109"/>
                    </a:cubicBezTo>
                    <a:cubicBezTo>
                      <a:pt x="1295" y="79"/>
                      <a:pt x="1334" y="77"/>
                      <a:pt x="1404" y="69"/>
                    </a:cubicBezTo>
                    <a:cubicBezTo>
                      <a:pt x="1518" y="32"/>
                      <a:pt x="1635" y="30"/>
                      <a:pt x="1751" y="0"/>
                    </a:cubicBezTo>
                    <a:cubicBezTo>
                      <a:pt x="1877" y="3"/>
                      <a:pt x="2003" y="4"/>
                      <a:pt x="2129" y="10"/>
                    </a:cubicBezTo>
                    <a:cubicBezTo>
                      <a:pt x="2223" y="14"/>
                      <a:pt x="2323" y="63"/>
                      <a:pt x="2417" y="79"/>
                    </a:cubicBezTo>
                    <a:cubicBezTo>
                      <a:pt x="2509" y="148"/>
                      <a:pt x="2644" y="161"/>
                      <a:pt x="2754" y="189"/>
                    </a:cubicBezTo>
                    <a:cubicBezTo>
                      <a:pt x="2825" y="311"/>
                      <a:pt x="2762" y="211"/>
                      <a:pt x="2874" y="357"/>
                    </a:cubicBezTo>
                    <a:cubicBezTo>
                      <a:pt x="2881" y="366"/>
                      <a:pt x="2882" y="382"/>
                      <a:pt x="2893" y="387"/>
                    </a:cubicBezTo>
                    <a:cubicBezTo>
                      <a:pt x="2921" y="400"/>
                      <a:pt x="2953" y="400"/>
                      <a:pt x="2983" y="407"/>
                    </a:cubicBezTo>
                    <a:cubicBezTo>
                      <a:pt x="3039" y="449"/>
                      <a:pt x="3070" y="463"/>
                      <a:pt x="3122" y="496"/>
                    </a:cubicBezTo>
                    <a:cubicBezTo>
                      <a:pt x="3129" y="523"/>
                      <a:pt x="3126" y="554"/>
                      <a:pt x="3142" y="576"/>
                    </a:cubicBezTo>
                    <a:cubicBezTo>
                      <a:pt x="3161" y="603"/>
                      <a:pt x="3199" y="611"/>
                      <a:pt x="3221" y="635"/>
                    </a:cubicBezTo>
                    <a:cubicBezTo>
                      <a:pt x="3239" y="655"/>
                      <a:pt x="3244" y="684"/>
                      <a:pt x="3261" y="705"/>
                    </a:cubicBezTo>
                    <a:cubicBezTo>
                      <a:pt x="3284" y="734"/>
                      <a:pt x="3319" y="753"/>
                      <a:pt x="3340" y="784"/>
                    </a:cubicBezTo>
                    <a:cubicBezTo>
                      <a:pt x="3379" y="839"/>
                      <a:pt x="3405" y="979"/>
                      <a:pt x="3460" y="1023"/>
                    </a:cubicBezTo>
                    <a:cubicBezTo>
                      <a:pt x="3481" y="1039"/>
                      <a:pt x="3506" y="1049"/>
                      <a:pt x="3529" y="1062"/>
                    </a:cubicBezTo>
                    <a:cubicBezTo>
                      <a:pt x="3532" y="1089"/>
                      <a:pt x="3533" y="1116"/>
                      <a:pt x="3539" y="1142"/>
                    </a:cubicBezTo>
                    <a:cubicBezTo>
                      <a:pt x="3546" y="1172"/>
                      <a:pt x="3569" y="1231"/>
                      <a:pt x="3569" y="1231"/>
                    </a:cubicBezTo>
                    <a:cubicBezTo>
                      <a:pt x="3576" y="1371"/>
                      <a:pt x="3586" y="1510"/>
                      <a:pt x="3609" y="1648"/>
                    </a:cubicBezTo>
                    <a:cubicBezTo>
                      <a:pt x="3606" y="1734"/>
                      <a:pt x="3607" y="1821"/>
                      <a:pt x="3599" y="1907"/>
                    </a:cubicBezTo>
                    <a:cubicBezTo>
                      <a:pt x="3593" y="1974"/>
                      <a:pt x="3541" y="2065"/>
                      <a:pt x="3519" y="2125"/>
                    </a:cubicBezTo>
                    <a:cubicBezTo>
                      <a:pt x="3479" y="2234"/>
                      <a:pt x="3437" y="2338"/>
                      <a:pt x="3390" y="2443"/>
                    </a:cubicBezTo>
                    <a:cubicBezTo>
                      <a:pt x="3381" y="2462"/>
                      <a:pt x="3377" y="2482"/>
                      <a:pt x="3370" y="2502"/>
                    </a:cubicBezTo>
                    <a:cubicBezTo>
                      <a:pt x="3358" y="2536"/>
                      <a:pt x="3313" y="2589"/>
                      <a:pt x="3291" y="2622"/>
                    </a:cubicBezTo>
                    <a:cubicBezTo>
                      <a:pt x="3285" y="2631"/>
                      <a:pt x="3287" y="2643"/>
                      <a:pt x="3281" y="2651"/>
                    </a:cubicBezTo>
                    <a:cubicBezTo>
                      <a:pt x="3265" y="2671"/>
                      <a:pt x="3238" y="2681"/>
                      <a:pt x="3221" y="2701"/>
                    </a:cubicBezTo>
                    <a:cubicBezTo>
                      <a:pt x="3171" y="2761"/>
                      <a:pt x="3163" y="2810"/>
                      <a:pt x="3082" y="2830"/>
                    </a:cubicBezTo>
                    <a:cubicBezTo>
                      <a:pt x="3035" y="2900"/>
                      <a:pt x="3055" y="2870"/>
                      <a:pt x="3023" y="2920"/>
                    </a:cubicBezTo>
                    <a:cubicBezTo>
                      <a:pt x="3017" y="2930"/>
                      <a:pt x="3002" y="2932"/>
                      <a:pt x="2993" y="2939"/>
                    </a:cubicBezTo>
                    <a:cubicBezTo>
                      <a:pt x="2961" y="2965"/>
                      <a:pt x="2924" y="2992"/>
                      <a:pt x="2893" y="3019"/>
                    </a:cubicBezTo>
                    <a:cubicBezTo>
                      <a:pt x="2844" y="3063"/>
                      <a:pt x="2834" y="3088"/>
                      <a:pt x="2774" y="3108"/>
                    </a:cubicBezTo>
                    <a:cubicBezTo>
                      <a:pt x="2745" y="3128"/>
                      <a:pt x="2712" y="3135"/>
                      <a:pt x="2685" y="3158"/>
                    </a:cubicBezTo>
                    <a:cubicBezTo>
                      <a:pt x="2659" y="3180"/>
                      <a:pt x="2656" y="3194"/>
                      <a:pt x="2625" y="3208"/>
                    </a:cubicBezTo>
                    <a:cubicBezTo>
                      <a:pt x="2494" y="3266"/>
                      <a:pt x="2361" y="3295"/>
                      <a:pt x="2218" y="3307"/>
                    </a:cubicBezTo>
                    <a:cubicBezTo>
                      <a:pt x="2172" y="3323"/>
                      <a:pt x="2089" y="3370"/>
                      <a:pt x="2049" y="3376"/>
                    </a:cubicBezTo>
                    <a:cubicBezTo>
                      <a:pt x="1964" y="3388"/>
                      <a:pt x="1877" y="3386"/>
                      <a:pt x="1791" y="3396"/>
                    </a:cubicBezTo>
                    <a:cubicBezTo>
                      <a:pt x="1698" y="3393"/>
                      <a:pt x="1606" y="3392"/>
                      <a:pt x="1513" y="3386"/>
                    </a:cubicBezTo>
                    <a:cubicBezTo>
                      <a:pt x="1476" y="3384"/>
                      <a:pt x="1476" y="3373"/>
                      <a:pt x="1444" y="3366"/>
                    </a:cubicBezTo>
                    <a:cubicBezTo>
                      <a:pt x="1366" y="3349"/>
                      <a:pt x="1284" y="3337"/>
                      <a:pt x="1205" y="3327"/>
                    </a:cubicBezTo>
                    <a:cubicBezTo>
                      <a:pt x="1159" y="3304"/>
                      <a:pt x="1107" y="3289"/>
                      <a:pt x="1066" y="3257"/>
                    </a:cubicBezTo>
                    <a:cubicBezTo>
                      <a:pt x="1033" y="3231"/>
                      <a:pt x="979" y="3176"/>
                      <a:pt x="937" y="3158"/>
                    </a:cubicBezTo>
                    <a:cubicBezTo>
                      <a:pt x="874" y="3131"/>
                      <a:pt x="816" y="3096"/>
                      <a:pt x="758" y="3059"/>
                    </a:cubicBezTo>
                    <a:cubicBezTo>
                      <a:pt x="735" y="3029"/>
                      <a:pt x="718" y="2994"/>
                      <a:pt x="689" y="2969"/>
                    </a:cubicBezTo>
                    <a:cubicBezTo>
                      <a:pt x="673" y="2955"/>
                      <a:pt x="642" y="2965"/>
                      <a:pt x="629" y="2949"/>
                    </a:cubicBezTo>
                    <a:cubicBezTo>
                      <a:pt x="596" y="2909"/>
                      <a:pt x="577" y="2859"/>
                      <a:pt x="560" y="2810"/>
                    </a:cubicBezTo>
                    <a:cubicBezTo>
                      <a:pt x="553" y="2790"/>
                      <a:pt x="555" y="2766"/>
                      <a:pt x="540" y="2751"/>
                    </a:cubicBezTo>
                    <a:cubicBezTo>
                      <a:pt x="519" y="2730"/>
                      <a:pt x="465" y="2713"/>
                      <a:pt x="431" y="2701"/>
                    </a:cubicBezTo>
                    <a:cubicBezTo>
                      <a:pt x="431" y="2701"/>
                      <a:pt x="391" y="2661"/>
                      <a:pt x="371" y="2641"/>
                    </a:cubicBezTo>
                    <a:cubicBezTo>
                      <a:pt x="328" y="2599"/>
                      <a:pt x="289" y="2565"/>
                      <a:pt x="262" y="2512"/>
                    </a:cubicBezTo>
                    <a:cubicBezTo>
                      <a:pt x="242" y="2384"/>
                      <a:pt x="242" y="2280"/>
                      <a:pt x="123" y="2205"/>
                    </a:cubicBezTo>
                    <a:cubicBezTo>
                      <a:pt x="113" y="2192"/>
                      <a:pt x="98" y="2181"/>
                      <a:pt x="93" y="2165"/>
                    </a:cubicBezTo>
                    <a:cubicBezTo>
                      <a:pt x="77" y="2117"/>
                      <a:pt x="96" y="2061"/>
                      <a:pt x="73" y="2016"/>
                    </a:cubicBezTo>
                    <a:cubicBezTo>
                      <a:pt x="28" y="1926"/>
                      <a:pt x="33" y="1992"/>
                      <a:pt x="33" y="200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 dirty="0" err="1" smtClean="0"/>
                  <a:t>уууу</a:t>
                </a:r>
                <a:endParaRPr lang="ru-RU" dirty="0"/>
              </a:p>
            </p:txBody>
          </p:sp>
          <p:sp>
            <p:nvSpPr>
              <p:cNvPr id="422917" name="Rectangle 5"/>
              <p:cNvSpPr>
                <a:spLocks noChangeArrowheads="1"/>
              </p:cNvSpPr>
              <p:nvPr/>
            </p:nvSpPr>
            <p:spPr bwMode="auto">
              <a:xfrm>
                <a:off x="1045" y="1470"/>
                <a:ext cx="3125" cy="1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endParaRPr lang="ru-RU" sz="2800" b="1" dirty="0">
                  <a:latin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sz="3200" b="1" dirty="0" smtClean="0">
                    <a:latin typeface="Times New Roman" pitchFamily="18" charset="0"/>
                    <a:cs typeface="Times New Roman" pitchFamily="18" charset="0"/>
                  </a:rPr>
                  <a:t>Приемы и техники на различных </a:t>
                </a:r>
                <a:r>
                  <a:rPr lang="ru-RU" sz="3200" b="1" dirty="0" smtClean="0">
                    <a:latin typeface="Times New Roman" pitchFamily="18" charset="0"/>
                    <a:cs typeface="Times New Roman" pitchFamily="18" charset="0"/>
                  </a:rPr>
                  <a:t>этапа</a:t>
                </a:r>
              </a:p>
              <a:p>
                <a:pPr algn="ctr">
                  <a:defRPr/>
                </a:pPr>
                <a:r>
                  <a:rPr lang="ru-RU" sz="3200" b="1" dirty="0" smtClean="0">
                    <a:latin typeface="Times New Roman" pitchFamily="18" charset="0"/>
                    <a:cs typeface="Times New Roman" pitchFamily="18" charset="0"/>
                  </a:rPr>
                  <a:t>современного </a:t>
                </a:r>
                <a:r>
                  <a:rPr lang="ru-RU" sz="3200" b="1" dirty="0" smtClean="0">
                    <a:latin typeface="Times New Roman" pitchFamily="18" charset="0"/>
                    <a:cs typeface="Times New Roman" pitchFamily="18" charset="0"/>
                  </a:rPr>
                  <a:t>урока </a:t>
                </a:r>
                <a:endParaRPr lang="ru-RU" sz="3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22918" name="AutoShape 6"/>
            <p:cNvSpPr>
              <a:spLocks noChangeArrowheads="1"/>
            </p:cNvSpPr>
            <p:nvPr/>
          </p:nvSpPr>
          <p:spPr bwMode="auto">
            <a:xfrm>
              <a:off x="1008" y="336"/>
              <a:ext cx="3720" cy="3600"/>
            </a:xfrm>
            <a:custGeom>
              <a:avLst/>
              <a:gdLst>
                <a:gd name="G0" fmla="+- 1061 0 0"/>
                <a:gd name="G1" fmla="+- 21600 0 1061"/>
                <a:gd name="G2" fmla="+- 21600 0 106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61" y="10800"/>
                  </a:moveTo>
                  <a:cubicBezTo>
                    <a:pt x="1061" y="16179"/>
                    <a:pt x="5421" y="20539"/>
                    <a:pt x="10800" y="20539"/>
                  </a:cubicBezTo>
                  <a:cubicBezTo>
                    <a:pt x="16179" y="20539"/>
                    <a:pt x="20539" y="16179"/>
                    <a:pt x="20539" y="10800"/>
                  </a:cubicBezTo>
                  <a:cubicBezTo>
                    <a:pt x="20539" y="5421"/>
                    <a:pt x="16179" y="1061"/>
                    <a:pt x="10800" y="1061"/>
                  </a:cubicBezTo>
                  <a:cubicBezTo>
                    <a:pt x="5421" y="1061"/>
                    <a:pt x="1061" y="5421"/>
                    <a:pt x="1061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467544" y="228600"/>
            <a:ext cx="8352928" cy="6629400"/>
            <a:chOff x="672" y="144"/>
            <a:chExt cx="4368" cy="4176"/>
          </a:xfrm>
        </p:grpSpPr>
        <p:pic>
          <p:nvPicPr>
            <p:cNvPr id="422920" name="Picture 8" descr="pe01758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720"/>
              <a:ext cx="1056" cy="1035"/>
            </a:xfrm>
            <a:prstGeom prst="rect">
              <a:avLst/>
            </a:prstGeom>
            <a:noFill/>
          </p:spPr>
        </p:pic>
        <p:pic>
          <p:nvPicPr>
            <p:cNvPr id="422921" name="Picture 9" descr="pe02947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2784"/>
              <a:ext cx="839" cy="889"/>
            </a:xfrm>
            <a:prstGeom prst="rect">
              <a:avLst/>
            </a:prstGeom>
            <a:noFill/>
          </p:spPr>
        </p:pic>
        <p:pic>
          <p:nvPicPr>
            <p:cNvPr id="422922" name="Picture 10" descr="bd07226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2" y="1344"/>
              <a:ext cx="644" cy="912"/>
            </a:xfrm>
            <a:prstGeom prst="rect">
              <a:avLst/>
            </a:prstGeom>
            <a:noFill/>
          </p:spPr>
        </p:pic>
        <p:pic>
          <p:nvPicPr>
            <p:cNvPr id="422923" name="Picture 11" descr="pe01821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92" y="2688"/>
              <a:ext cx="889" cy="1008"/>
            </a:xfrm>
            <a:prstGeom prst="rect">
              <a:avLst/>
            </a:prstGeom>
            <a:noFill/>
          </p:spPr>
        </p:pic>
        <p:pic>
          <p:nvPicPr>
            <p:cNvPr id="422924" name="Picture 12" descr="pe02654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52" y="144"/>
              <a:ext cx="1104" cy="1035"/>
            </a:xfrm>
            <a:prstGeom prst="rect">
              <a:avLst/>
            </a:prstGeom>
            <a:noFill/>
          </p:spPr>
        </p:pic>
        <p:pic>
          <p:nvPicPr>
            <p:cNvPr id="422925" name="Picture 13" descr="bd07214_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48" y="240"/>
              <a:ext cx="715" cy="816"/>
            </a:xfrm>
            <a:prstGeom prst="rect">
              <a:avLst/>
            </a:prstGeom>
            <a:noFill/>
          </p:spPr>
        </p:pic>
        <p:pic>
          <p:nvPicPr>
            <p:cNvPr id="422926" name="Picture 14" descr="pe02282_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56" y="3168"/>
              <a:ext cx="1103" cy="115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228545"/>
          <a:ext cx="8964488" cy="644767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436388"/>
                <a:gridCol w="5528100"/>
              </a:tblGrid>
              <a:tr h="97332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kern="120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модули урока</a:t>
                      </a:r>
                      <a:endParaRPr lang="ru-RU" sz="2800" b="1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0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приемы и техники, которые можно использовать для достижения поставленных целей.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3890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 </a:t>
                      </a:r>
                      <a:r>
                        <a:rPr lang="en-US" b="1" dirty="0" smtClean="0"/>
                        <a:t>1.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ru-RU" b="1" dirty="0" smtClean="0"/>
                        <a:t>Начало урока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Нестандартный вход в урок.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Отсроченная отгадка.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Ассоциативный ряд.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Удивляй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!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Фантастическая добавка.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Необъявленная тема.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527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2. </a:t>
                      </a:r>
                      <a:r>
                        <a:rPr lang="ru-RU" b="1" dirty="0" smtClean="0"/>
                        <a:t>Актуализация знаний</a:t>
                      </a:r>
                    </a:p>
                    <a:p>
                      <a:r>
                        <a:rPr lang="ru-RU" sz="1400" dirty="0" smtClean="0"/>
                        <a:t>Чаще всего актуализацию знаний учащихся в начале урока учитель проводит либо в виде опроса, либо в виде проверочной самостоятельной работы, либо призывами «вспомнить», «подумать», «предложить». </a:t>
                      </a:r>
                    </a:p>
                    <a:p>
                      <a:r>
                        <a:rPr lang="ru-RU" sz="1400" dirty="0" smtClean="0"/>
                        <a:t>Однако наиболее эффективными способами могут стать приемы и техники ТРИЗ и ТРКМ.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Цепочка признаков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Я беру тебя с собой.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 Да - нет.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    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Шаг за шагом.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До-после.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Жокей и лошадь.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Толстый и тонкий вопрос.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Вопросительные слова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Согласен - не согласен.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Игровая цель.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Корзина идей, понятий, имен.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Развивающий канон.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Ложная альтернатива.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71600"/>
          <a:ext cx="9144000" cy="6586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505201"/>
                <a:gridCol w="5638799"/>
              </a:tblGrid>
              <a:tr h="1207506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kern="120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модули урока</a:t>
                      </a:r>
                      <a:endParaRPr lang="ru-RU" sz="2800" b="1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0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приемы и техники, которые можно использовать для достижения поставленных целей.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3788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3.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ru-RU" b="1" dirty="0" smtClean="0"/>
                        <a:t>Изучение нового материала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" action="ppaction://noaction"/>
                        </a:rPr>
                        <a:t>Пинг-понг «Имя – Значение».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Лови ошибку.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Инсерт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Послушать-сговориться-обсудить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ЗХУ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Хорошо -плохо.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Связи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Зигзаг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Стратегия «ИДЕАЛ».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Своя опора.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Целое—часть. Часть—целое.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Изобретательская задача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Конструктор ТРИЗ «Событие»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Конструктор ТРИЗ «Совмещение противоположностей»</a:t>
                      </a:r>
                      <a:endParaRPr lang="ru-RU" b="1" dirty="0" smtClean="0"/>
                    </a:p>
                    <a:p>
                      <a:endParaRPr lang="ru-RU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571500" y="2071688"/>
            <a:ext cx="3000375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Calibri" pitchFamily="34" charset="0"/>
              </a:rPr>
              <a:t>Выбор формы изучения нового материала на уроке зависят от  многих факторов: особенностей и уровня подготовки детей, особенностей предмета, особенностей темы, возможностей и технического оснащения кабинета, мастерства учителя.</a:t>
            </a:r>
          </a:p>
          <a:p>
            <a:r>
              <a:rPr lang="ru-RU" sz="1400" dirty="0">
                <a:latin typeface="Calibri" pitchFamily="34" charset="0"/>
              </a:rPr>
              <a:t>Многолетний опыт педагогов-экспериментаторов показал, что  даже в самых «безнадежных», «неинтересных» случаях можно найти прием, который позволит не просто ввести учащихся в новую тему, но и организовать их самостоятельную деятельность по изучению нового материала.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409329"/>
          <a:ext cx="9144000" cy="671167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808482"/>
                <a:gridCol w="4335518"/>
              </a:tblGrid>
              <a:tr h="968281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kern="120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модули урока</a:t>
                      </a:r>
                      <a:endParaRPr lang="ru-RU" sz="2800" b="1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0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приемы и техники, которые можно использовать для достижения поставленных целей.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200638">
                <a:tc>
                  <a:txBody>
                    <a:bodyPr/>
                    <a:lstStyle/>
                    <a:p>
                      <a:r>
                        <a:rPr lang="ru-RU" dirty="0" smtClean="0"/>
                        <a:t> </a:t>
                      </a:r>
                      <a:r>
                        <a:rPr lang="en-US" b="1" dirty="0" smtClean="0"/>
                        <a:t>4.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ru-RU" b="1" dirty="0" smtClean="0"/>
                        <a:t>Обсуждение и решение проблем</a:t>
                      </a:r>
                      <a:endParaRPr lang="ru-RU" dirty="0" smtClean="0"/>
                    </a:p>
                    <a:p>
                      <a:r>
                        <a:rPr lang="ru-RU" sz="1200" dirty="0" smtClean="0"/>
                        <a:t>В большинстве случаев поиск решения проблемы происходит на этапе изучения  нового материала. Однако умению решать проблемы необходимо учить, и не всегда это уместно и эффективно в том, случае, когда не хватает знаний. Представляется возможным отводить время на уроке для формирования умения решать проблемы и планировать свои действия по реализации намеченного плана.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" action="ppaction://noaction"/>
                        </a:rPr>
                        <a:t>Стратегия «ИДЕАЛ».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Стратегия «</a:t>
                      </a:r>
                      <a:r>
                        <a:rPr lang="ru-RU" b="1" dirty="0" err="1" smtClean="0">
                          <a:hlinkClick r:id="" action="ppaction://noaction"/>
                        </a:rPr>
                        <a:t>Фишбоун</a:t>
                      </a:r>
                      <a:r>
                        <a:rPr lang="ru-RU" b="1" dirty="0" smtClean="0">
                          <a:hlinkClick r:id="" action="ppaction://noaction"/>
                        </a:rPr>
                        <a:t>».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Силовой анализ.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Генераторы-критики</a:t>
                      </a:r>
                      <a:r>
                        <a:rPr lang="ru-RU" b="1" dirty="0" smtClean="0"/>
                        <a:t>.</a:t>
                      </a:r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Диаграмма Венна.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Обратный мозговой штурм.</a:t>
                      </a:r>
                      <a:endParaRPr lang="ru-RU" b="1" dirty="0" smtClean="0"/>
                    </a:p>
                  </a:txBody>
                  <a:tcPr/>
                </a:tc>
              </a:tr>
              <a:tr h="293739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r>
                        <a:rPr lang="ru-RU" b="1" dirty="0" smtClean="0"/>
                        <a:t> </a:t>
                      </a:r>
                      <a:r>
                        <a:rPr lang="en-US" b="1" dirty="0" smtClean="0"/>
                        <a:t>. </a:t>
                      </a:r>
                      <a:r>
                        <a:rPr lang="ru-RU" b="1" dirty="0" smtClean="0"/>
                        <a:t>Решение учебных задач </a:t>
                      </a:r>
                    </a:p>
                    <a:p>
                      <a:r>
                        <a:rPr lang="ru-RU" sz="1200" dirty="0" smtClean="0"/>
                        <a:t>Как</a:t>
                      </a:r>
                      <a:r>
                        <a:rPr lang="ru-RU" dirty="0" smtClean="0"/>
                        <a:t> </a:t>
                      </a:r>
                      <a:r>
                        <a:rPr lang="ru-RU" sz="1200" dirty="0" smtClean="0"/>
                        <a:t>правило для решения учебных задач на уроке отводится достаточно времени, чтобы организовать самостоятельную деятельность детей.  На данном этапе было бы эффективно решать  не только те задачи, которые разработаны авторами учебников. В настоящий момент не все современные учебники и задачники наполнены поистине учебными задачами, решение которых формирует универсальные действия школьников. Поэтому, учитель может использовать алгоритм  разработки  изобретательской  или ситуационной задач с целью наполнения содержания урока заданиями,  соответствующими требованиям  </a:t>
                      </a:r>
                      <a:r>
                        <a:rPr lang="ru-RU" sz="1200" dirty="0" err="1" smtClean="0"/>
                        <a:t>системно-деятельностного</a:t>
                      </a:r>
                      <a:r>
                        <a:rPr lang="ru-RU" sz="1200" dirty="0" smtClean="0"/>
                        <a:t> подхода. А так же можно использовать иные педагогические приемы по организации самостоятельной деятельности учащихся.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" action="ppaction://noaction"/>
                        </a:rPr>
                        <a:t>Морфологический ящик.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Создай паспорт.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Ситуационные задачи</a:t>
                      </a:r>
                      <a:r>
                        <a:rPr lang="ru-RU" b="1" dirty="0" smtClean="0"/>
                        <a:t>.</a:t>
                      </a:r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Изобретательские задачи</a:t>
                      </a:r>
                      <a:r>
                        <a:rPr lang="ru-RU" b="1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14290"/>
          <a:ext cx="9144000" cy="680351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729656"/>
                <a:gridCol w="4414344"/>
              </a:tblGrid>
              <a:tr h="136682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kern="120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модули урока</a:t>
                      </a:r>
                      <a:endParaRPr lang="ru-RU" sz="2800" b="1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0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приемы и техники, которые можно использовать для достижения поставленных целей.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6748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6.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ru-RU" b="1" dirty="0" smtClean="0"/>
                        <a:t>Контроль знаний, обратная связь</a:t>
                      </a:r>
                      <a:endParaRPr lang="ru-RU" dirty="0" smtClean="0"/>
                    </a:p>
                    <a:p>
                      <a:r>
                        <a:rPr lang="ru-RU" sz="1200" dirty="0" smtClean="0"/>
                        <a:t>Контроль знаний можно осуществлять как традиционной форме—контрольная работа, зачет, письменный опрос, диктант, сочинение, тестирование; так и с использованием стратегий ТРИЗ. </a:t>
                      </a:r>
                    </a:p>
                    <a:p>
                      <a:r>
                        <a:rPr lang="ru-RU" sz="1200" dirty="0" smtClean="0"/>
                        <a:t>Наибольший эффект на</a:t>
                      </a:r>
                      <a:r>
                        <a:rPr lang="ru-RU" dirty="0" smtClean="0"/>
                        <a:t> </a:t>
                      </a:r>
                      <a:r>
                        <a:rPr lang="ru-RU" sz="1200" dirty="0" smtClean="0"/>
                        <a:t>данном этапе можно получить: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если предложить учащимся на выбор несколько заданий разного уровня;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если использовать нетрадиционные формы проведения контроля;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если включить в проверочную работу задания, которые обозначат границы применения имеющихся знаний, приоткроют  новые возможности и неизвестные пока знания.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" action="ppaction://noaction"/>
                        </a:rPr>
                        <a:t>Метод </a:t>
                      </a:r>
                      <a:r>
                        <a:rPr lang="ru-RU" b="1" dirty="0" err="1" smtClean="0">
                          <a:hlinkClick r:id="" action="ppaction://noaction"/>
                        </a:rPr>
                        <a:t>интеллект-карт</a:t>
                      </a:r>
                      <a:r>
                        <a:rPr lang="ru-RU" b="1" dirty="0" smtClean="0">
                          <a:hlinkClick r:id="" action="ppaction://noaction"/>
                        </a:rPr>
                        <a:t>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Жокей и лошадь.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Цепочка признаков.</a:t>
                      </a:r>
                      <a:endParaRPr lang="ru-RU" b="1" dirty="0" smtClean="0"/>
                    </a:p>
                    <a:p>
                      <a:r>
                        <a:rPr lang="ru-RU" b="1" dirty="0" smtClean="0">
                          <a:hlinkClick r:id="" action="ppaction://noaction"/>
                        </a:rPr>
                        <a:t>Диаграмма Венна.</a:t>
                      </a:r>
                      <a:endParaRPr lang="ru-RU" b="1" dirty="0" smtClean="0"/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Рюкзак</a:t>
                      </a:r>
                      <a:endParaRPr lang="ru-RU" b="1" dirty="0" smtClean="0"/>
                    </a:p>
                    <a:p>
                      <a:endParaRPr lang="ru-RU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6020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7. 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умения задавать вопросы</a:t>
                      </a:r>
                      <a:endParaRPr lang="ru-RU" dirty="0" smtClean="0"/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задавать вопросы является одним из необходимых в жизни  каждого человека. Учиться задавать вопросы можно на разных этапах урока. Главное, раскрыть учащимся многообразие видов вопросов и способов формулирования. С этой целью можно использовать как «Ромашку вопросов «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Блума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», так и авторские педагогические приемы.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Хочу спросить.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Толстый и тонкий вопрос.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Вопросительные слова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Вопрос  к тексту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Ромашка </a:t>
                      </a:r>
                      <a:r>
                        <a:rPr kumimoji="0" lang="ru-RU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Блума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71600"/>
          <a:ext cx="9144000" cy="6586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505201"/>
                <a:gridCol w="5638799"/>
              </a:tblGrid>
              <a:tr h="142059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kern="1200" dirty="0" smtClean="0">
                          <a:solidFill>
                            <a:schemeClr val="lt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модули урока</a:t>
                      </a:r>
                      <a:endParaRPr lang="ru-RU" sz="2800" b="1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0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приемы и техники, которые можно использовать для достижения поставленных целей.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1658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 </a:t>
                      </a:r>
                      <a:r>
                        <a:rPr lang="en-US" sz="2000" b="1" dirty="0" smtClean="0"/>
                        <a:t>8.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Рефлексия</a:t>
                      </a:r>
                      <a:endParaRPr lang="ru-RU" sz="2000" dirty="0" smtClean="0"/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практике организации рефлексии насчитывается большое количество приемов. При организации рефлексии важно помнить, что приемы следует разнообразить, каждому приему свое место в предмете и теме урока, рефлексия проводится не для учителя, не для логического завершения урока, а для ученика.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«Телеграмма».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Цветные  поля.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Мысли во времени.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Шесть шляп.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Синквей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Райтинг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Хайку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Диаманта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До -после.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ЗХУ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Сообщи свое Я.</a:t>
                      </a:r>
                      <a:endParaRPr kumimoji="0" lang="ru-RU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/>
                        </a:rPr>
                        <a:t>Рюкзак</a:t>
                      </a:r>
                      <a:r>
                        <a:rPr kumimoji="0" lang="ru-RU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386</Words>
  <Application>Microsoft Office PowerPoint</Application>
  <PresentationFormat>Экран (4:3)</PresentationFormat>
  <Paragraphs>97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2023-11-13T09:19:52Z</dcterms:created>
  <dcterms:modified xsi:type="dcterms:W3CDTF">2023-11-13T09:31:34Z</dcterms:modified>
</cp:coreProperties>
</file>