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  <p:sldId id="257" r:id="rId3"/>
    <p:sldId id="269" r:id="rId4"/>
    <p:sldId id="270" r:id="rId5"/>
    <p:sldId id="271" r:id="rId6"/>
    <p:sldId id="272" r:id="rId7"/>
    <p:sldId id="273" r:id="rId8"/>
    <p:sldId id="258" r:id="rId9"/>
    <p:sldId id="259" r:id="rId10"/>
    <p:sldId id="260" r:id="rId11"/>
    <p:sldId id="267" r:id="rId12"/>
  </p:sldIdLst>
  <p:sldSz cx="12192000" cy="6858000"/>
  <p:notesSz cx="6797675" cy="992505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 autoAdjust="0"/>
  </p:normalViewPr>
  <p:slideViewPr>
    <p:cSldViewPr snapToGrid="0">
      <p:cViewPr varScale="1">
        <p:scale>
          <a:sx n="115" d="100"/>
          <a:sy n="115" d="100"/>
        </p:scale>
        <p:origin x="432" y="11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399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767415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665363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84030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996309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176348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120175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04677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041543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799380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3871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406365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6AA068B9-8ADD-41CF-9414-041AD3BC0BE3}" type="datetimeFigureOut">
              <a:rPr lang="ru-RU" smtClean="0"/>
              <a:pPr/>
              <a:t>03.11.2023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E98DB6E7-B226-4D00-A1AC-CFE8528D35E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281644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09980" y="357447"/>
            <a:ext cx="9966960" cy="3416531"/>
          </a:xfrm>
        </p:spPr>
        <p:txBody>
          <a:bodyPr>
            <a:normAutofit/>
          </a:bodyPr>
          <a:lstStyle/>
          <a:p>
            <a:r>
              <a:rPr lang="ru-RU" sz="3600" dirty="0">
                <a:solidFill>
                  <a:schemeClr val="accent1">
                    <a:lumMod val="50000"/>
                  </a:schemeClr>
                </a:solidFill>
                <a:effectLst>
                  <a:outerShdw blurRad="101600" dist="76200" dir="5400000" sx="0" sy="0">
                    <a:schemeClr val="accent1">
                      <a:satMod val="190000"/>
                      <a:tint val="100000"/>
                      <a:alpha val="74000"/>
                    </a:scheme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Взаимодействие </a:t>
            </a:r>
            <a:r>
              <a:rPr lang="ru-RU" sz="36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101600" dist="76200" dir="5400000" sx="0" sy="0">
                    <a:schemeClr val="accent1">
                      <a:satMod val="190000"/>
                      <a:tint val="100000"/>
                      <a:alpha val="74000"/>
                    </a:scheme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педагогов, воспитателей и специалистов </a:t>
            </a:r>
            <a:r>
              <a:rPr lang="ru-RU" sz="36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101600" dist="76200" dir="5400000" sx="0" sy="0">
                    <a:schemeClr val="accent1">
                      <a:satMod val="190000"/>
                      <a:tint val="100000"/>
                      <a:alpha val="74000"/>
                    </a:scheme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3600" dirty="0">
                <a:solidFill>
                  <a:schemeClr val="accent1">
                    <a:lumMod val="50000"/>
                  </a:schemeClr>
                </a:solidFill>
                <a:effectLst>
                  <a:outerShdw blurRad="101600" dist="76200" dir="5400000" sx="0" sy="0">
                    <a:schemeClr val="accent1">
                      <a:satMod val="190000"/>
                      <a:tint val="100000"/>
                      <a:alpha val="74000"/>
                    </a:scheme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совершенствованию УУД и «жизненных компетенций» </a:t>
            </a:r>
            <a:r>
              <a:rPr lang="ru-RU" sz="36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101600" dist="76200" dir="5400000" sx="0" sy="0">
                    <a:schemeClr val="accent1">
                      <a:satMod val="190000"/>
                      <a:tint val="100000"/>
                      <a:alpha val="74000"/>
                    </a:scheme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обучающихся с ОВЗ.</a:t>
            </a:r>
            <a:endParaRPr lang="ru-RU" sz="3600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792657" y="5153891"/>
            <a:ext cx="9944914" cy="1384068"/>
          </a:xfrm>
        </p:spPr>
        <p:txBody>
          <a:bodyPr/>
          <a:lstStyle/>
          <a:p>
            <a:pPr algn="r">
              <a:lnSpc>
                <a:spcPct val="100000"/>
              </a:lnSpc>
              <a:spcBef>
                <a:spcPts val="0"/>
              </a:spcBef>
            </a:pP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 – дефектолог </a:t>
            </a:r>
          </a:p>
          <a:p>
            <a:pPr algn="r">
              <a:lnSpc>
                <a:spcPct val="100000"/>
              </a:lnSpc>
              <a:spcBef>
                <a:spcPts val="0"/>
              </a:spcBef>
            </a:pP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Кирилина Наталья Ивановна</a:t>
            </a:r>
            <a:endParaRPr lang="ru-RU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168801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09501" y="643945"/>
            <a:ext cx="8761413" cy="1262128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/>
              <a:t>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Жизненная компетентность развивается в условиях школы: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Уроки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трудовое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обучение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Работа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специалистов службы сопровождения: соц. педагог, педагог-психолог, логопед, дефектолог.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Общественно-полезный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труд:   ежедневные трудовые поручения.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Коллективные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творческие дела праздники, игровые программы и т.п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Воспитательские    тематические занятия, прогулки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экскурсии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Работа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родителями родительские собрания, разъяснительная работа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Работа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кружков,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внеурочной деятельности </a:t>
            </a:r>
            <a:endParaRPr lang="ru-RU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Повседневный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обслуживающий труд   самообслуживание.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Внеклассная работа </a:t>
            </a:r>
            <a:endParaRPr lang="ru-RU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3237687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81644" y="1180407"/>
            <a:ext cx="10781607" cy="4915593"/>
          </a:xfrm>
        </p:spPr>
        <p:txBody>
          <a:bodyPr/>
          <a:lstStyle/>
          <a:p>
            <a:pPr marL="45720" indent="0">
              <a:buNone/>
            </a:pP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жизненной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компетенции у обучающихся с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ОВЗ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длительный процесс.</a:t>
            </a:r>
          </a:p>
          <a:p>
            <a:pPr marL="45720" indent="0">
              <a:buNone/>
            </a:pP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Успешность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этой работы зависит от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применяемых  педагогом методов, от  созданной системы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работы по формированию жизненной (социальной) компетенции,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 сформированной   мотивации 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обучения у обучающихся.</a:t>
            </a:r>
          </a:p>
          <a:p>
            <a:pPr marL="45720" indent="0" algn="ctr">
              <a:buNone/>
            </a:pPr>
            <a:endParaRPr lang="ru-RU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 algn="ctr">
              <a:buNone/>
            </a:pPr>
            <a:endParaRPr lang="ru-RU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 algn="ctr">
              <a:buNone/>
            </a:pPr>
            <a:r>
              <a:rPr lang="ru-RU" sz="2800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Мы </a:t>
            </a:r>
            <a:r>
              <a:rPr lang="ru-RU" sz="28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живем так, как можем, </a:t>
            </a:r>
            <a:endParaRPr lang="ru-RU" sz="2800" b="1" dirty="0" smtClean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 algn="ctr">
              <a:buNone/>
            </a:pPr>
            <a:r>
              <a:rPr lang="ru-RU" sz="2800" b="1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 </a:t>
            </a:r>
            <a:r>
              <a:rPr lang="ru-RU" sz="28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они живут так, как мы им поможем</a:t>
            </a:r>
            <a:r>
              <a:rPr lang="ru-RU" sz="2800" b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800" b="1" smtClean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 algn="ctr">
              <a:buNone/>
            </a:pPr>
            <a:endParaRPr lang="ru-RU" sz="2800" b="1" dirty="0" smtClean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 algn="ctr">
              <a:buNone/>
            </a:pPr>
            <a:r>
              <a:rPr lang="ru-RU" sz="2800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Это </a:t>
            </a:r>
            <a:r>
              <a:rPr lang="ru-RU" sz="28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действительно так, ведь жизнь этих детей − в наших руках.</a:t>
            </a:r>
            <a:endParaRPr lang="ru-RU" sz="2800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570720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7076" y="465513"/>
            <a:ext cx="11222182" cy="5902036"/>
          </a:xfrm>
        </p:spPr>
        <p:txBody>
          <a:bodyPr>
            <a:normAutofit fontScale="77500" lnSpcReduction="20000"/>
          </a:bodyPr>
          <a:lstStyle/>
          <a:p>
            <a:pPr marL="45720" indent="0">
              <a:buNone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Дети с ограниченными возможностями здоровья (ОВЗ) — это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дети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различными отклонениями в физическом, психическом или сенсорном развитии, мешающими им полноценно жить, учиться и адаптироваться в обществе. Таким ребятам необходимы особые условия и сопровождение в учебном процессе и повседневной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жизни.</a:t>
            </a:r>
            <a:endParaRPr lang="ru-RU" dirty="0" smtClean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>
              <a:buNone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Понятие «дети с ОВЗ» охватывает широкий круг лиц, у которых есть какие-то ограничения или нарушения в здоровье, оказывающие влияние на их развитие и деятельность. Эти ограничения могут быть врожденными или приобретенными, постоянными или временными, видимыми или невидимыми. </a:t>
            </a:r>
            <a:endParaRPr lang="ru-RU" dirty="0" smtClean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>
              <a:buNone/>
            </a:pP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Статус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ОВЗ присваивает психолого-медико-педагогическая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комиссия. Ребенку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ОВЗ не обязательно будет присвоена инвалидность, но каждому такому ребенку нужна дополнительная поддержка и коррекция.</a:t>
            </a:r>
          </a:p>
          <a:p>
            <a:pPr marL="45720" indent="0">
              <a:buNone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Дети с ограниченными возможностями — это очень неоднородная группа, в нее входят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дети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разными видами нарушений:</a:t>
            </a:r>
          </a:p>
          <a:p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слуховыми (глухие, слабослышащие);</a:t>
            </a:r>
          </a:p>
          <a:p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зрительными (слепые, слабовидящие);</a:t>
            </a:r>
          </a:p>
          <a:p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речевыми (заикание, </a:t>
            </a:r>
            <a:r>
              <a:rPr lang="ru-RU" dirty="0" err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дислалия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дисфазия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.);</a:t>
            </a:r>
          </a:p>
          <a:p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опорно-двигательными (церебральный паралич, сколиоз, ампутация конечностей и т.д.);</a:t>
            </a:r>
          </a:p>
          <a:p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интеллектуальными (умственная отсталость, ЗПР);</a:t>
            </a:r>
          </a:p>
          <a:p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эмоционально-волевыми (РАС, СДВГ, аутизм);</a:t>
            </a:r>
          </a:p>
          <a:p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комплексными нарушениями развития (синдром Дауна, синдром </a:t>
            </a:r>
            <a:r>
              <a:rPr lang="ru-RU" dirty="0" err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Ретта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фенилкетонурия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и т.д.).</a:t>
            </a:r>
          </a:p>
          <a:p>
            <a:pPr marL="45720" indent="0">
              <a:buNone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Каждая категория имеет свои специфические особенности развития и потребности. Поэтому для работы с ними требуется индивидуальный подход и дифференцированная коррекция.</a:t>
            </a:r>
          </a:p>
          <a:p>
            <a:pPr marL="45720" indent="0">
              <a:buNone/>
            </a:pPr>
            <a:endParaRPr lang="ru-RU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785457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82138" y="482137"/>
            <a:ext cx="11213869" cy="5910349"/>
          </a:xfrm>
        </p:spPr>
        <p:txBody>
          <a:bodyPr>
            <a:normAutofit fontScale="25000" lnSpcReduction="20000"/>
          </a:bodyPr>
          <a:lstStyle/>
          <a:p>
            <a:pPr marL="45720" indent="0">
              <a:lnSpc>
                <a:spcPct val="120000"/>
              </a:lnSpc>
              <a:buNone/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Ограниченные возможности здоровья могут быть вызваны причинами, которые можно условно разделить на три группы: врожденные, приобретенные и социальные.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56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Врожденные причины </a:t>
            </a: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связаны с наследственностью, генетикой или воздействием неблагоприятных факторов на плод во время беременности. Сюда относят: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хромосомные аномалии (например, синдром Дауна, синдром </a:t>
            </a:r>
            <a:r>
              <a:rPr lang="ru-RU" sz="5600" dirty="0" err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Клайнфельтера</a:t>
            </a: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синдром Тернера и т.д.);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генетические заболевания (например, </a:t>
            </a:r>
            <a:r>
              <a:rPr lang="ru-RU" sz="5600" dirty="0" err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фенилкетонурия</a:t>
            </a: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5600" dirty="0" err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цистический</a:t>
            </a: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фиброз, гемофилия и т.д.);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инфекционные заболевания матери во время беременности (например, краснуха, токсоплазмоз, </a:t>
            </a:r>
            <a:r>
              <a:rPr lang="ru-RU" sz="5600" dirty="0" err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цитомегаловирус</a:t>
            </a: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и т.д.);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токсическое воздействие на плод алкоголя, наркотиков, лекарств, радиации и т.д.;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недостаток кислорода или питательных веществ у плода;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травмы или пороки развития плода.</a:t>
            </a:r>
          </a:p>
          <a:p>
            <a:pPr marL="4572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56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Приобретенные причины </a:t>
            </a: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связаны с повреждением или заболеванием органов и систем организма после рождения. Сюда относят: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инфекционные заболевания (например, менингит, полиомиелит, энцефалит и т.д.);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травматические повреждения головного мозга, позвоночника или конечностей;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опухоли головного мозга или других органов;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эндокринные нарушения (например, сахарный диабет, гипотиреоз и т.д.);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иммунные нарушения (например, аутоиммунные заболевания, аллергии и т.д.);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хронические заболевания сердца, легких, почек или других органов.</a:t>
            </a:r>
          </a:p>
          <a:p>
            <a:pPr marL="4572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56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Социальные причины </a:t>
            </a: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связаны с неблагоприятными условиями жизни, воспитания или обучения. К ним относятся: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недостаток эмоциональной поддержки или любви со стороны родителей или близких;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насилие, избиение или злоупотребление со стороны родителей или близких;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недостаток качественного обучения;</a:t>
            </a: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дискриминация, изоляция или стигматизация малыша по какому-либо признаку.</a:t>
            </a:r>
          </a:p>
          <a:p>
            <a:pPr marL="45720" indent="0">
              <a:lnSpc>
                <a:spcPct val="120000"/>
              </a:lnSpc>
              <a:spcBef>
                <a:spcPts val="0"/>
              </a:spcBef>
              <a:buNone/>
            </a:pPr>
            <a:endParaRPr lang="ru-RU" sz="5600" dirty="0" smtClean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56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Причины </a:t>
            </a:r>
            <a:r>
              <a:rPr lang="ru-RU" sz="56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ограниченных возможностей здоровья у детей могут быть разными, но все они влияют на развитие и качество жизни ребенка. Поэтому важно своевременно обнаруживать и диагностировать нарушения, а также оказывать детям необходимую медицинскую, психологическую и социальную помощь. Только так можно обеспечить им полноценное и счастливое детство и полноценное развитие.</a:t>
            </a:r>
          </a:p>
          <a:p>
            <a:pPr>
              <a:lnSpc>
                <a:spcPct val="120000"/>
              </a:lnSpc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35885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7076" y="523702"/>
            <a:ext cx="11139055" cy="5827222"/>
          </a:xfrm>
        </p:spPr>
        <p:txBody>
          <a:bodyPr>
            <a:normAutofit/>
          </a:bodyPr>
          <a:lstStyle/>
          <a:p>
            <a:pPr marL="45720" indent="0">
              <a:buNone/>
            </a:pPr>
            <a:endPara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>
              <a:buNone/>
            </a:pPr>
            <a:r>
              <a:rPr lang="ru-RU" sz="18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Сопровождение </a:t>
            </a:r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— это деятельность специалистов </a:t>
            </a:r>
            <a:r>
              <a:rPr lang="ru-RU" sz="18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 педагогов, психологов</a:t>
            </a:r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логопедов, дефектологов и </a:t>
            </a:r>
            <a:r>
              <a:rPr lang="ru-RU" sz="18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воспитателей), </a:t>
            </a:r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направленная на оказание индивидуальной помощи детям с ОВЗ в образовательном процессе и в повседневной жизни. </a:t>
            </a:r>
            <a:r>
              <a:rPr lang="ru-RU" sz="18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Это:</a:t>
            </a:r>
            <a:endParaRPr lang="ru-RU" sz="1800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диагностика уровня развития ребенка и выявление его потребностей;</a:t>
            </a:r>
          </a:p>
          <a:p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консультирование родителей и учителей по образовательным и воспитательным вопросам;</a:t>
            </a:r>
          </a:p>
          <a:p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коррекционная работа по развитию психических функций, речи, моторики, эмоций и т.д.;</a:t>
            </a:r>
          </a:p>
          <a:p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развивающая работа по формированию умений и навыков, необходимых для обучения и жизни;</a:t>
            </a:r>
          </a:p>
          <a:p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социально-психологическая работа по адаптации малыша к обществу и себе.</a:t>
            </a:r>
          </a:p>
          <a:p>
            <a:pPr marL="45720" indent="0">
              <a:buNone/>
            </a:pPr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того, чтобы помочь детям с ОВЗ, необходимо также учитывать их индивидуальные особенности, интересы, способности и желания. Нельзя навязывать </a:t>
            </a:r>
            <a:r>
              <a:rPr lang="ru-RU" sz="18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ребенку </a:t>
            </a:r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то, что ему не нравится или не подходит. Нужно стимулировать его сильные стороны и поддерживать самооценку и самоуважение. Также необходимо создавать для ребенка положительную атмосферу </a:t>
            </a:r>
            <a:r>
              <a:rPr lang="ru-RU" sz="18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18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коллективе, где он будет чувствовать себя принятым, любимым и нужным.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751766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40327" y="573577"/>
            <a:ext cx="11105804" cy="5752407"/>
          </a:xfrm>
        </p:spPr>
        <p:txBody>
          <a:bodyPr anchor="ctr">
            <a:normAutofit fontScale="92500" lnSpcReduction="10000"/>
          </a:bodyPr>
          <a:lstStyle/>
          <a:p>
            <a:pPr marL="45720" indent="0">
              <a:buNone/>
            </a:pP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>
              <a:buNone/>
            </a:pP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Универсальные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учебные действия, их свойства и качества определяют эффективность образовательного процесса, в частности, усвоения знаний формирование умений, образа мира и основных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видов компетенций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обучающегося с ОВЗ, в том числе социальной и личностной. Развитие универсальных учебных действий обеспечивает формирование психологических  новообразований и способностей учащегося с ОВЗ, которые в свою очередь определяют условия высокой успешности учебной деятельности и освоения учебных дисциплин. </a:t>
            </a:r>
            <a:endParaRPr lang="ru-RU" dirty="0" smtClean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" indent="0">
              <a:buNone/>
            </a:pP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 выстраивает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процесс обучения не только как процесс усвоения системы знаний, умений и компетенций, составляющих инструментальную основу учебной деятельности учащегося, но и как процесс развития личности, принятия духовно-нравственных, социальных, семейных и других ценностей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45720" indent="0">
              <a:buNone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Через выдвижение гипотез, формулирование проблем, наблюдения, выводы, моделирование формируются 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познавательные УУД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помощью диалога, коррекции, ответов на вопросы, выступления,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формируются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коммуникативные УУД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основе мотивации учения, интереса к проблеме и способам её решения формируются 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личностные УУД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Посредством постановки учебной задачи, нахождение путей решения формируются 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регулятивные УУД.</a:t>
            </a:r>
          </a:p>
          <a:p>
            <a:pPr marL="45720" indent="0">
              <a:buNone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06317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886691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Как сформировать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УУД?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56953" y="1205345"/>
            <a:ext cx="11180617" cy="5203768"/>
          </a:xfrm>
        </p:spPr>
        <p:txBody>
          <a:bodyPr>
            <a:normAutofit fontScale="40000" lnSpcReduction="20000"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endParaRPr lang="ru-RU" sz="43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endParaRPr lang="ru-RU" sz="43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Для развития умения оценивать свою работу дети вместе с учителем разрабатывают алгоритм оценивания своего задания. Обращается внимание на развивающую ценность любого задания. </a:t>
            </a:r>
            <a:r>
              <a:rPr lang="ru-RU" sz="4500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 </a:t>
            </a:r>
            <a:r>
              <a:rPr lang="ru-RU" sz="45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сравнивает детей между собой, а показывает достижения ребенка по сравнению с его вчерашними достижениями.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2. </a:t>
            </a: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</a:t>
            </a: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привлекает детей к открытию новых знаний. Они вместе обсуждают, для чего нужно то или иное знание, как оно пригодится в жизни.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 </a:t>
            </a: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 обучает </a:t>
            </a: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детей приемам работы в группах,  дети вместе с </a:t>
            </a: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педагогом </a:t>
            </a: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исследуют, как можно прийти к единому решению в работе в группах, </a:t>
            </a: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анализируют учебные </a:t>
            </a: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конфликты и находят совместно пути их решения.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 </a:t>
            </a: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 в учебное и </a:t>
            </a:r>
            <a:r>
              <a:rPr lang="ru-RU" sz="4500" dirty="0" err="1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внеучебное</a:t>
            </a: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время </a:t>
            </a: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уделяет большое внимание самопроверке детей, обучая их, как можно найти и исправить ошибку. </a:t>
            </a: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</a:t>
            </a:r>
            <a:r>
              <a:rPr lang="ru-RU" sz="4500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 </a:t>
            </a:r>
            <a:r>
              <a:rPr lang="ru-RU" sz="45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ошибки не наказывают, объясняя, что все учатся на ошибках</a:t>
            </a: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5. </a:t>
            </a: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Педагог </a:t>
            </a: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включает детей в открытие новых знаний.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5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6. Педагог учит </a:t>
            </a:r>
            <a:r>
              <a:rPr lang="ru-RU" sz="45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детей тем навыкам, которые им пригодятся в работе с информацией —пересказу, составлению плана, знакомит с разными источниками, используемыми для поиска информации. Детей учат способам эффективного запоминания. </a:t>
            </a:r>
            <a:endParaRPr lang="ru-RU" sz="4500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07003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886691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Как сформировать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УУД?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56953" y="1205345"/>
            <a:ext cx="11180617" cy="5203768"/>
          </a:xfrm>
        </p:spPr>
        <p:txBody>
          <a:bodyPr>
            <a:normAutofit fontScale="40000" lnSpcReduction="20000"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endParaRPr lang="ru-RU" sz="4300" dirty="0" smtClean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7. </a:t>
            </a: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 учит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ребенка делать нравственный выбор в рамках работы с ценностным материалом и его анализом. </a:t>
            </a: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Используются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проектные формы работы на уроке и внеурочной деятельности.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8. </a:t>
            </a: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</a:t>
            </a: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показывает и объясняет, за что была поставлена та или иная отметка, учит детей оценивать работу по критериям и самостоятельно выбирать </a:t>
            </a: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критерии для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оценки.  Согласно  этим  критериям учеников учат оценивать и свою работу.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9. Педагог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учит  ребенка ставить цели и искать пути их достижения, а также решения возникающих проблем. Перед началом решения составляется совместный план действий.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10. Педагог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учит разным способам выражения своих мыслей, искусству спора, отстаивания собственного мнения, уважения мнения других.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 Педагог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организует формы деятельности, в рамках которой дети могли бы усвоить  нужные знания и ценностный ряд.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12. Педагог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и  ребенок общаются с позиции сотрудничества; педагог показывает, как распределять роли и обязанности, работая в  коллективе. При этом </a:t>
            </a: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активно включает каждого в </a:t>
            </a: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учебный и </a:t>
            </a:r>
            <a:r>
              <a:rPr lang="ru-RU" sz="4300" dirty="0" err="1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внеучебный</a:t>
            </a: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процесс, а также поощряет учебное сотрудничество между учениками, учениками и учителем. В их совместной деятельности у учащихся формируются общечеловеческие  ценности.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4300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13. Педагог </a:t>
            </a:r>
            <a:r>
              <a:rPr lang="ru-RU" sz="4300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ученики вместе решают возникающие учебные проблемы. Ученикам дается возможность самостоятельно выбирать задания из предложенных.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1443056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Жизненные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компетенции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5142" y="2057400"/>
            <a:ext cx="10964487" cy="4038600"/>
          </a:xfrm>
        </p:spPr>
        <p:txBody>
          <a:bodyPr/>
          <a:lstStyle/>
          <a:p>
            <a:pPr marL="45720" indent="0">
              <a:buNone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Компетенция – это готовность человека к мобилизации знаний, умений и внешних ресурсов для эффективной деятельности в конкретной жизненной ситуации. Компетентность – это готовность действовать в ситуации неопределенности. Это совокупность личностных качеств ученика (ценностно-смысловых ориентаций, знаний, умений, навыков, способностей), обусловленных опытом его деятельности в определенной социально и личностно значимой сфере.</a:t>
            </a:r>
          </a:p>
          <a:p>
            <a:pPr marL="45720" indent="0">
              <a:buNone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Компонент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жизненной компетенции рассматривается в структуре образования детей с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ОВЗ как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овладение знаниями, умениями и навыками, уже сейчас необходимыми ребенку в обыденной жизни.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7655628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9518588" cy="880890"/>
          </a:xfrm>
        </p:spPr>
        <p:txBody>
          <a:bodyPr>
            <a:normAutofit fontScale="90000"/>
          </a:bodyPr>
          <a:lstStyle/>
          <a:p>
            <a:r>
              <a:rPr lang="ru-RU" dirty="0"/>
              <a:t>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Жизненная компетентность детей с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ОВЗ</a:t>
            </a:r>
            <a:endParaRPr lang="ru-RU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" indent="0">
              <a:buNone/>
            </a:pPr>
            <a:r>
              <a:rPr lang="ru-RU" dirty="0"/>
              <a:t>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Жизненная компетентность детей с интеллектуальными нарушениями включает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развитие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навыков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общения в различных жизненных ситуациях,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умений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навыков практического владения выразительными движениями,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творческих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способностей, активности, самостоятельности,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выработку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положительных черт характера,</a:t>
            </a:r>
          </a:p>
          <a:p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коррекцию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нежелательных черт характера и поведения.</a:t>
            </a:r>
          </a:p>
        </p:txBody>
      </p:sp>
    </p:spTree>
    <p:extLst>
      <p:ext uri="{BB962C8B-B14F-4D97-AF65-F5344CB8AC3E}">
        <p14:creationId xmlns:p14="http://schemas.microsoft.com/office/powerpoint/2010/main" val="4228812022"/>
      </p:ext>
    </p:extLst>
  </p:cSld>
  <p:clrMapOvr>
    <a:masterClrMapping/>
  </p:clrMapOvr>
</p:sld>
</file>

<file path=ppt/theme/theme1.xml><?xml version="1.0" encoding="utf-8"?>
<a:theme xmlns:a="http://schemas.openxmlformats.org/drawingml/2006/main" name="Базис">
  <a:themeElements>
    <a:clrScheme name="Обычная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Базис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Базис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90E45F77-AEFC-46EF-A7C1-5B338C297B0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TM03457444[[fn=Базис]]</Template>
  <TotalTime>315</TotalTime>
  <Words>1179</Words>
  <Application>Microsoft Office PowerPoint</Application>
  <PresentationFormat>Широкоэкранный</PresentationFormat>
  <Paragraphs>95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4" baseType="lpstr">
      <vt:lpstr>Corbel</vt:lpstr>
      <vt:lpstr>Times New Roman</vt:lpstr>
      <vt:lpstr>Базис</vt:lpstr>
      <vt:lpstr>Взаимодействие педагогов, воспитателей и специалистов по совершенствованию УУД и «жизненных компетенций» обучающихся с ОВЗ.</vt:lpstr>
      <vt:lpstr>Презентация PowerPoint</vt:lpstr>
      <vt:lpstr>Презентация PowerPoint</vt:lpstr>
      <vt:lpstr>Презентация PowerPoint</vt:lpstr>
      <vt:lpstr>Презентация PowerPoint</vt:lpstr>
      <vt:lpstr>Как сформировать УУД? </vt:lpstr>
      <vt:lpstr>Как сформировать УУД? </vt:lpstr>
      <vt:lpstr>Жизненные компетенции</vt:lpstr>
      <vt:lpstr> Жизненная компетентность детей с ОВЗ</vt:lpstr>
      <vt:lpstr> Жизненная компетентность развивается в условиях школы:</vt:lpstr>
      <vt:lpstr>Презентация PowerPoint</vt:lpstr>
    </vt:vector>
  </TitlesOfParts>
  <Company>WPI StaforceTEAM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Взаимодействие специалистов по формированию УУД и компетенуий у детей с ОВЗ</dc:title>
  <dc:creator>Наталья</dc:creator>
  <cp:lastModifiedBy>Светлана</cp:lastModifiedBy>
  <cp:revision>20</cp:revision>
  <cp:lastPrinted>2023-11-02T10:42:03Z</cp:lastPrinted>
  <dcterms:created xsi:type="dcterms:W3CDTF">2022-04-03T16:16:46Z</dcterms:created>
  <dcterms:modified xsi:type="dcterms:W3CDTF">2023-11-03T05:51:22Z</dcterms:modified>
</cp:coreProperties>
</file>

<file path=docProps/thumbnail.jpeg>
</file>