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77" r:id="rId3"/>
    <p:sldId id="261" r:id="rId4"/>
    <p:sldId id="279" r:id="rId5"/>
    <p:sldId id="257" r:id="rId6"/>
    <p:sldId id="264" r:id="rId7"/>
    <p:sldId id="286" r:id="rId8"/>
    <p:sldId id="266" r:id="rId9"/>
    <p:sldId id="272" r:id="rId10"/>
    <p:sldId id="281" r:id="rId11"/>
    <p:sldId id="287" r:id="rId12"/>
    <p:sldId id="270" r:id="rId13"/>
    <p:sldId id="268" r:id="rId14"/>
    <p:sldId id="269" r:id="rId15"/>
    <p:sldId id="288" r:id="rId16"/>
    <p:sldId id="284" r:id="rId17"/>
    <p:sldId id="285" r:id="rId18"/>
    <p:sldId id="289" r:id="rId19"/>
    <p:sldId id="298" r:id="rId20"/>
    <p:sldId id="271" r:id="rId21"/>
    <p:sldId id="273" r:id="rId22"/>
    <p:sldId id="282" r:id="rId23"/>
    <p:sldId id="283" r:id="rId24"/>
    <p:sldId id="293" r:id="rId25"/>
    <p:sldId id="290" r:id="rId26"/>
    <p:sldId id="300" r:id="rId27"/>
    <p:sldId id="299" r:id="rId28"/>
    <p:sldId id="291" r:id="rId29"/>
    <p:sldId id="260" r:id="rId30"/>
    <p:sldId id="276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3333FF"/>
    <a:srgbClr val="000099"/>
    <a:srgbClr val="0000D0"/>
    <a:srgbClr val="3D1DB3"/>
    <a:srgbClr val="CC0099"/>
    <a:srgbClr val="33CC33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3" autoAdjust="0"/>
    <p:restoredTop sz="98271" autoAdjust="0"/>
  </p:normalViewPr>
  <p:slideViewPr>
    <p:cSldViewPr>
      <p:cViewPr varScale="1">
        <p:scale>
          <a:sx n="87" d="100"/>
          <a:sy n="87" d="100"/>
        </p:scale>
        <p:origin x="147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A578-2AF6-4F19-8570-882A30459D32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39BD6-4FEB-49B2-997F-A63A76BAF7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A578-2AF6-4F19-8570-882A30459D32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39BD6-4FEB-49B2-997F-A63A76BAF7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A578-2AF6-4F19-8570-882A30459D32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39BD6-4FEB-49B2-997F-A63A76BAF7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A578-2AF6-4F19-8570-882A30459D32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39BD6-4FEB-49B2-997F-A63A76BAF7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A578-2AF6-4F19-8570-882A30459D32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39BD6-4FEB-49B2-997F-A63A76BAF7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A578-2AF6-4F19-8570-882A30459D32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39BD6-4FEB-49B2-997F-A63A76BAF7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A578-2AF6-4F19-8570-882A30459D32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39BD6-4FEB-49B2-997F-A63A76BAF7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A578-2AF6-4F19-8570-882A30459D32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39BD6-4FEB-49B2-997F-A63A76BAF7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A578-2AF6-4F19-8570-882A30459D32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39BD6-4FEB-49B2-997F-A63A76BAF7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A578-2AF6-4F19-8570-882A30459D32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39BD6-4FEB-49B2-997F-A63A76BAF7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A578-2AF6-4F19-8570-882A30459D32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39BD6-4FEB-49B2-997F-A63A76BAF7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0A578-2AF6-4F19-8570-882A30459D32}" type="datetimeFigureOut">
              <a:rPr lang="ru-RU" smtClean="0"/>
              <a:pPr/>
              <a:t>14.11.2023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239BD6-4FEB-49B2-997F-A63A76BAF7D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2/1613688865_49-p-fon-dlya-prezentatsii-svetofor-6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73"/>
          <a:stretch/>
        </p:blipFill>
        <p:spPr bwMode="auto">
          <a:xfrm>
            <a:off x="22845" y="11048"/>
            <a:ext cx="9121155" cy="684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476672"/>
            <a:ext cx="8568952" cy="6120680"/>
          </a:xfrm>
          <a:prstGeom prst="rect">
            <a:avLst/>
          </a:prstGeom>
          <a:solidFill>
            <a:schemeClr val="accent1">
              <a:lumMod val="20000"/>
              <a:lumOff val="8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7124" y="5619155"/>
            <a:ext cx="7995356" cy="784654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МОУ «Трубненская СОШ»</a:t>
            </a:r>
          </a:p>
          <a:p>
            <a:pPr algn="ctr"/>
            <a:r>
              <a:rPr lang="ru-RU" sz="1600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</a:t>
            </a:r>
            <a:endParaRPr lang="ru-RU" sz="1600" b="1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4950" y="836712"/>
            <a:ext cx="8496943" cy="769441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Моя безопасная дорога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Users\kater\OneDrive\Рабочий стол\ПДКН\8. приложение\изображение_viber_2023-10-23_10-11-41-46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51" r="5668" b="21099"/>
          <a:stretch/>
        </p:blipFill>
        <p:spPr bwMode="auto">
          <a:xfrm>
            <a:off x="2627784" y="1700808"/>
            <a:ext cx="4203454" cy="3918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минус - Светофор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10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828584" y="155679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2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  <p:bldP spid="3" grpId="0" build="p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5452" y="332656"/>
            <a:ext cx="8568952" cy="6120680"/>
          </a:xfrm>
          <a:prstGeom prst="rect">
            <a:avLst/>
          </a:prstGeom>
          <a:solidFill>
            <a:schemeClr val="accent1">
              <a:lumMod val="20000"/>
              <a:lumOff val="8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Профилактическая работа ДТП раскрывается на классных часах и внеклассных мероприятиях</a:t>
            </a:r>
            <a:endParaRPr lang="ru-RU" sz="40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348880"/>
            <a:ext cx="3327278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5452" y="332656"/>
            <a:ext cx="8568952" cy="6120680"/>
          </a:xfrm>
          <a:prstGeom prst="rect">
            <a:avLst/>
          </a:prstGeom>
          <a:solidFill>
            <a:schemeClr val="accent1">
              <a:lumMod val="20000"/>
              <a:lumOff val="8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128" y="620688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На уроках ОБЖ проводятся игры и  викторины «Играя на мостовой, рискуешь своей головой»</a:t>
            </a:r>
            <a:endParaRPr lang="ru-RU" sz="40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626" y="2370948"/>
            <a:ext cx="7620000" cy="351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25452" y="332656"/>
            <a:ext cx="8568952" cy="6120680"/>
          </a:xfrm>
          <a:prstGeom prst="rect">
            <a:avLst/>
          </a:prstGeom>
          <a:solidFill>
            <a:schemeClr val="accent1">
              <a:lumMod val="20000"/>
              <a:lumOff val="8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143932" cy="857232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Наши знания мы применяем на предметной неделе</a:t>
            </a:r>
            <a:r>
              <a:rPr lang="ru-RU" sz="40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по ОБЖ</a:t>
            </a:r>
            <a:endParaRPr lang="ru-RU" sz="40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F:\DCIM\104_PANA\P10401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3825325"/>
            <a:ext cx="3749614" cy="2630048"/>
          </a:xfrm>
          <a:prstGeom prst="rect">
            <a:avLst/>
          </a:prstGeom>
          <a:noFill/>
        </p:spPr>
      </p:pic>
      <p:pic>
        <p:nvPicPr>
          <p:cNvPr id="2051" name="Picture 3" descr="C:\Users\Dome\Desktop\P10309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556792"/>
            <a:ext cx="3923928" cy="2664296"/>
          </a:xfrm>
          <a:prstGeom prst="rect">
            <a:avLst/>
          </a:prstGeom>
          <a:noFill/>
        </p:spPr>
      </p:pic>
      <p:pic>
        <p:nvPicPr>
          <p:cNvPr id="2052" name="Picture 4" descr="C:\Users\Dome\Desktop\P1030894 - коп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844824"/>
            <a:ext cx="3612077" cy="230425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25452" y="332656"/>
            <a:ext cx="8568952" cy="6120680"/>
          </a:xfrm>
          <a:prstGeom prst="rect">
            <a:avLst/>
          </a:prstGeom>
          <a:solidFill>
            <a:schemeClr val="accent1">
              <a:lumMod val="20000"/>
              <a:lumOff val="8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405842" cy="581772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Мы ежегодно участвуем в акции </a:t>
            </a:r>
            <a:br>
              <a:rPr lang="ru-RU" sz="40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«Внимание дети»</a:t>
            </a:r>
            <a:endParaRPr lang="ru-RU" sz="40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31640" y="5301208"/>
            <a:ext cx="6786610" cy="1071570"/>
          </a:xfrm>
          <a:prstGeom prst="rect">
            <a:avLst/>
          </a:prstGeom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Письмо водителю</a:t>
            </a:r>
            <a:endParaRPr lang="ru-RU" sz="32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75656"/>
            <a:ext cx="2784310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 descr="C:\Users\kater\OneDrive\Рабочий стол\ПДКН\8. приложение\изображение_viber_2023-10-23_12-10-03-13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0615" y="1586100"/>
            <a:ext cx="2541787" cy="3389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823733"/>
            <a:ext cx="3190863" cy="239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25452" y="332656"/>
            <a:ext cx="8568952" cy="6120680"/>
          </a:xfrm>
          <a:prstGeom prst="rect">
            <a:avLst/>
          </a:prstGeom>
          <a:solidFill>
            <a:schemeClr val="accent1">
              <a:lumMod val="20000"/>
              <a:lumOff val="8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Участие в областных и районных конкурсах</a:t>
            </a:r>
            <a:endParaRPr lang="ru-RU" sz="40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619672" y="5348915"/>
            <a:ext cx="6715172" cy="107157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«Зеленая волна», «Дорога и мы», «Сам себе спасатель» и др.</a:t>
            </a:r>
            <a:endParaRPr lang="ru-RU" sz="32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Admin\Desktop\ПДД\фото\фото пдд\IMG_26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021994"/>
            <a:ext cx="4600296" cy="3066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Admin\Desktop\ПДД\фото\фото пдд\СОБЛЮДАЙ ПРАВИЛА ДОРОЖНОГО ДВИЖЕНИЯ  Байгунина Светлана 1 групп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115044" y="2309892"/>
            <a:ext cx="3654504" cy="2436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5452" y="332656"/>
            <a:ext cx="8568952" cy="6120680"/>
          </a:xfrm>
          <a:prstGeom prst="rect">
            <a:avLst/>
          </a:prstGeom>
          <a:solidFill>
            <a:schemeClr val="accent1">
              <a:lumMod val="20000"/>
              <a:lumOff val="8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И становились призерами</a:t>
            </a:r>
            <a:endParaRPr lang="ru-RU" sz="40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Admin\Desktop\ПДД\фото\фото пдд\IMG_26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924944"/>
            <a:ext cx="4653635" cy="3102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Admin\Desktop\ПДД\фото\фото пдд\ОСТОРОЖНО ДОРОГА Габбасова Юлия 1 групп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9928" y="1412775"/>
            <a:ext cx="3734561" cy="2489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25452" y="332656"/>
            <a:ext cx="8568952" cy="6120680"/>
          </a:xfrm>
          <a:prstGeom prst="rect">
            <a:avLst/>
          </a:prstGeom>
          <a:solidFill>
            <a:schemeClr val="accent1">
              <a:lumMod val="20000"/>
              <a:lumOff val="8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Победители в районном конкурсе «Безопасное колесо» 2013год</a:t>
            </a:r>
            <a:endParaRPr lang="ru-RU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 место в районе Безопасное колесо 20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73050" y="1844824"/>
            <a:ext cx="3732441" cy="279933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5" name="Рисунок 4" descr="Безопасное колесо 2013.JPG"/>
          <p:cNvPicPr>
            <a:picLocks noChangeAspect="1"/>
          </p:cNvPicPr>
          <p:nvPr/>
        </p:nvPicPr>
        <p:blipFill>
          <a:blip r:embed="rId3" cstate="print"/>
          <a:srcRect t="3704" r="3703" b="14814"/>
          <a:stretch>
            <a:fillRect/>
          </a:stretch>
        </p:blipFill>
        <p:spPr>
          <a:xfrm>
            <a:off x="4427984" y="3789040"/>
            <a:ext cx="3822854" cy="2426042"/>
          </a:xfrm>
          <a:prstGeom prst="rect">
            <a:avLst/>
          </a:prstGeom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5452" y="332656"/>
            <a:ext cx="8568952" cy="6120680"/>
          </a:xfrm>
          <a:prstGeom prst="rect">
            <a:avLst/>
          </a:prstGeom>
          <a:solidFill>
            <a:schemeClr val="accent1">
              <a:lumMod val="20000"/>
              <a:lumOff val="8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Призеры конкурса </a:t>
            </a:r>
            <a:br>
              <a:rPr lang="ru-RU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«Безопасное колесо» 2014 года</a:t>
            </a:r>
            <a:endParaRPr lang="ru-RU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Школа\Desktop\P103046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1769" r="1077"/>
          <a:stretch>
            <a:fillRect/>
          </a:stretch>
        </p:blipFill>
        <p:spPr bwMode="auto">
          <a:xfrm>
            <a:off x="1619672" y="1916832"/>
            <a:ext cx="5861991" cy="392129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25452" y="332656"/>
            <a:ext cx="8568952" cy="6120680"/>
          </a:xfrm>
          <a:prstGeom prst="rect">
            <a:avLst/>
          </a:prstGeom>
          <a:solidFill>
            <a:schemeClr val="accent1">
              <a:lumMod val="20000"/>
              <a:lumOff val="8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2016 год  - 1 место в районном конкурсе «Безопасное колесо» и участие в области</a:t>
            </a:r>
            <a:endParaRPr lang="ru-RU" sz="32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P103082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3427062"/>
            <a:ext cx="3744415" cy="2808312"/>
          </a:xfr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1556792"/>
            <a:ext cx="3419483" cy="2563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3573016"/>
            <a:ext cx="3672408" cy="27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325452" y="332656"/>
            <a:ext cx="8568952" cy="6120680"/>
          </a:xfrm>
          <a:prstGeom prst="rect">
            <a:avLst/>
          </a:prstGeom>
          <a:solidFill>
            <a:schemeClr val="accent1">
              <a:lumMod val="20000"/>
              <a:lumOff val="8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128" y="188640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2017 год  - 1 место в районном конкурсе «Безопасное колесо» и участие  в области</a:t>
            </a:r>
            <a:endParaRPr lang="ru-RU" sz="3200" dirty="0">
              <a:solidFill>
                <a:srgbClr val="3333FF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1691680" y="5013176"/>
            <a:ext cx="4040188" cy="63976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99592" y="1700808"/>
            <a:ext cx="3608140" cy="2706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917376" y="10125744"/>
            <a:ext cx="8738827" cy="6553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268760"/>
            <a:ext cx="3033663" cy="2275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3789040"/>
            <a:ext cx="3131840" cy="2348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  <p:bldP spid="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3528" y="476672"/>
            <a:ext cx="8568952" cy="6120680"/>
          </a:xfrm>
          <a:prstGeom prst="rect">
            <a:avLst/>
          </a:prstGeom>
          <a:solidFill>
            <a:schemeClr val="accent1">
              <a:lumMod val="20000"/>
              <a:lumOff val="8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Основная задача в работе школы: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5556" y="2096852"/>
            <a:ext cx="4032448" cy="2880320"/>
          </a:xfrm>
        </p:spPr>
        <p:txBody>
          <a:bodyPr>
            <a:normAutofit/>
          </a:bodyPr>
          <a:lstStyle/>
          <a:p>
            <a:pPr marL="185738" indent="-185738"/>
            <a:r>
              <a:rPr lang="ru-RU" sz="2400" dirty="0" smtClean="0">
                <a:solidFill>
                  <a:srgbClr val="0000D0"/>
                </a:solidFill>
                <a:latin typeface="Times New Roman" pitchFamily="18" charset="0"/>
                <a:cs typeface="Times New Roman" pitchFamily="18" charset="0"/>
              </a:rPr>
              <a:t>Формирование у учащихся устойчивых  навыков безопасного  поведения на улицах и дорогах.</a:t>
            </a:r>
          </a:p>
          <a:p>
            <a:pPr marL="185738" indent="-185738"/>
            <a:r>
              <a:rPr lang="ru-RU" sz="2400" dirty="0" smtClean="0">
                <a:solidFill>
                  <a:srgbClr val="0000D0"/>
                </a:solidFill>
                <a:latin typeface="Times New Roman" pitchFamily="18" charset="0"/>
                <a:cs typeface="Times New Roman" pitchFamily="18" charset="0"/>
              </a:rPr>
              <a:t>Обучение школьников правилам       дорожного движения.</a:t>
            </a:r>
          </a:p>
          <a:p>
            <a:pPr marL="185738" indent="-185738">
              <a:buNone/>
            </a:pP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Admin\Desktop\фото Жизнь без ДТП\16074260086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700162"/>
            <a:ext cx="3813694" cy="2112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5452" y="332656"/>
            <a:ext cx="8568952" cy="6120680"/>
          </a:xfrm>
          <a:prstGeom prst="rect">
            <a:avLst/>
          </a:prstGeom>
          <a:solidFill>
            <a:schemeClr val="accent1">
              <a:lumMod val="20000"/>
              <a:lumOff val="8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908720"/>
            <a:ext cx="7286644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Мы были победителями в районном конкурсе </a:t>
            </a:r>
            <a:br>
              <a:rPr lang="ru-RU" sz="3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«Безопасное колесо» </a:t>
            </a:r>
            <a:br>
              <a:rPr lang="ru-RU" sz="3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2018-2019 год</a:t>
            </a:r>
            <a:endParaRPr lang="ru-RU" sz="36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636912"/>
            <a:ext cx="2581382" cy="3441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760981"/>
            <a:ext cx="4258272" cy="3193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5452" y="332656"/>
            <a:ext cx="8568952" cy="6120680"/>
          </a:xfrm>
          <a:prstGeom prst="rect">
            <a:avLst/>
          </a:prstGeom>
          <a:solidFill>
            <a:schemeClr val="accent1">
              <a:lumMod val="20000"/>
              <a:lumOff val="8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16" y="548680"/>
            <a:ext cx="9429784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3D1DB3"/>
                </a:solidFill>
              </a:rPr>
              <a:t> </a:t>
            </a:r>
            <a:r>
              <a:rPr lang="ru-RU" sz="3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Были призерами </a:t>
            </a:r>
            <a:br>
              <a:rPr lang="ru-RU" sz="3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областного конкурса 2013 года </a:t>
            </a:r>
            <a:br>
              <a:rPr lang="ru-RU" sz="3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«Сам себе спасатель»</a:t>
            </a:r>
            <a:endParaRPr lang="ru-RU" sz="36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областное соревнование Сам себе спасатель 20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7984" y="3212976"/>
            <a:ext cx="3542355" cy="26567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3 место в конкусре Сам себе спасател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2155751"/>
            <a:ext cx="3395332" cy="25464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5452" y="332656"/>
            <a:ext cx="8568952" cy="6120680"/>
          </a:xfrm>
          <a:prstGeom prst="rect">
            <a:avLst/>
          </a:prstGeom>
          <a:solidFill>
            <a:schemeClr val="accent1">
              <a:lumMod val="20000"/>
              <a:lumOff val="8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19256" cy="64807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3D1DB3"/>
                </a:solidFill>
              </a:rPr>
              <a:t/>
            </a:r>
            <a:br>
              <a:rPr lang="ru-RU" dirty="0" smtClean="0">
                <a:solidFill>
                  <a:srgbClr val="3D1DB3"/>
                </a:solidFill>
              </a:rPr>
            </a:br>
            <a:r>
              <a:rPr lang="ru-RU" sz="40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Во время летнего оздоровительного  лагеря по предупреждению ДТП проводится игра «Безопасное колесо»</a:t>
            </a:r>
            <a:endParaRPr lang="ru-RU" sz="40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F:\DCIM\100CANON\IMG_4398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420888"/>
            <a:ext cx="5328592" cy="3387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25452" y="332656"/>
            <a:ext cx="8568952" cy="6120680"/>
          </a:xfrm>
          <a:prstGeom prst="rect">
            <a:avLst/>
          </a:prstGeom>
          <a:solidFill>
            <a:schemeClr val="accent1">
              <a:lumMod val="20000"/>
              <a:lumOff val="8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А также проводятся викторины и конкурсы по ПДД</a:t>
            </a:r>
            <a:endParaRPr lang="ru-RU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F:\DCIM\100CANON\IMG_4457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9528" y="1700808"/>
            <a:ext cx="3600400" cy="235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F:\DCIM\100CANON\IMG_437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3789040"/>
            <a:ext cx="3749793" cy="218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5452" y="332656"/>
            <a:ext cx="8568952" cy="6120680"/>
          </a:xfrm>
          <a:prstGeom prst="rect">
            <a:avLst/>
          </a:prstGeom>
          <a:solidFill>
            <a:schemeClr val="accent1">
              <a:lumMod val="20000"/>
              <a:lumOff val="8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628800"/>
            <a:ext cx="8229600" cy="470916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18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5006" y="692696"/>
            <a:ext cx="828541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all" dirty="0" smtClean="0">
                <a:ln w="9000" cmpd="sng">
                  <a:noFill/>
                  <a:prstDash val="solid"/>
                </a:ln>
                <a:solidFill>
                  <a:srgbClr val="3333FF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МЫ РАВНЯЕМСЯ НА СТАРШЕЕ ПОКОЛЕНИЕ</a:t>
            </a:r>
            <a:endParaRPr lang="ru-RU" sz="2800" b="1" cap="all" dirty="0">
              <a:ln w="9000" cmpd="sng">
                <a:noFill/>
                <a:prstDash val="solid"/>
              </a:ln>
              <a:solidFill>
                <a:srgbClr val="3333FF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Dome\Desktop\P10400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412776"/>
            <a:ext cx="5904656" cy="458236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25452" y="332656"/>
            <a:ext cx="8568952" cy="6120680"/>
          </a:xfrm>
          <a:prstGeom prst="rect">
            <a:avLst/>
          </a:prstGeom>
          <a:solidFill>
            <a:schemeClr val="accent1">
              <a:lumMod val="20000"/>
              <a:lumOff val="8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196752"/>
            <a:ext cx="82809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Чтобы машины были видны в темноте издалека, они включают фары, а чтобы водитель лучше видел пешехода на дороге, придуманы специальные светоотражатели – </a:t>
            </a:r>
            <a:r>
              <a:rPr lang="ru-RU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фликеры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Фликеры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это значки, брелоки или липучки, которые крепятся на одежду, велосипеды, коляски, рюкзаки. Когда на </a:t>
            </a:r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фликеры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падает свет, они будто бы вспыхивают огнем, предупреждая водителя: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внимание, пешеход!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71600" y="332656"/>
            <a:ext cx="705678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noFill/>
                  <a:prstDash val="solid"/>
                </a:ln>
                <a:solidFill>
                  <a:srgbClr val="3333FF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«ФАРЫ» для пешеходов</a:t>
            </a:r>
            <a:endParaRPr lang="ru-RU" sz="4000" b="1" cap="all" spc="0" dirty="0">
              <a:ln w="9000" cmpd="sng">
                <a:noFill/>
                <a:prstDash val="solid"/>
              </a:ln>
              <a:solidFill>
                <a:srgbClr val="3333FF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941140" y="3124836"/>
            <a:ext cx="3024336" cy="2107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 descr="C:\Users\kater\OneDrive\Рабочий стол\ПДКН\8. приложение\изображение_viber_2023-10-23_12-04-49-58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8215" y="3147631"/>
            <a:ext cx="3740647" cy="2805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5452" y="332656"/>
            <a:ext cx="8568952" cy="6120680"/>
          </a:xfrm>
          <a:prstGeom prst="rect">
            <a:avLst/>
          </a:prstGeom>
          <a:solidFill>
            <a:schemeClr val="accent1">
              <a:lumMod val="20000"/>
              <a:lumOff val="8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780928"/>
            <a:ext cx="4403193" cy="3302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539552" y="908720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В школе проходят мастер-классы по изготовлению </a:t>
            </a:r>
            <a:r>
              <a:rPr lang="ru-RU" sz="4000" b="1" dirty="0" err="1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фликеров</a:t>
            </a:r>
            <a:r>
              <a:rPr lang="ru-RU" sz="40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своими руками, чтобы избежать ДТП на дорогах</a:t>
            </a:r>
            <a:endParaRPr lang="ru-RU" sz="40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1343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25452" y="332656"/>
            <a:ext cx="8568952" cy="6120680"/>
          </a:xfrm>
          <a:prstGeom prst="rect">
            <a:avLst/>
          </a:prstGeom>
          <a:solidFill>
            <a:schemeClr val="accent1">
              <a:lumMod val="20000"/>
              <a:lumOff val="8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363272" cy="115699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акции </a:t>
            </a:r>
            <a:r>
              <a:rPr lang="en-US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 дети</a:t>
            </a:r>
            <a:r>
              <a:rPr lang="en-US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”!</a:t>
            </a:r>
            <a:endParaRPr lang="ru-RU" b="1" dirty="0">
              <a:solidFill>
                <a:srgbClr val="3333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8442" y="1391815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Мастер-класс </a:t>
            </a:r>
            <a:r>
              <a:rPr lang="en-US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Стань заметней</a:t>
            </a:r>
            <a:r>
              <a:rPr lang="en-US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ru-RU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en-US" dirty="0" smtClean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</a:t>
            </a:r>
            <a:r>
              <a:rPr lang="ru-RU" dirty="0" err="1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фликеров</a:t>
            </a:r>
            <a:endParaRPr lang="ru-RU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C:\Users\Dome\Desktop\P10309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3013323"/>
            <a:ext cx="3784945" cy="2876126"/>
          </a:xfrm>
          <a:prstGeom prst="rect">
            <a:avLst/>
          </a:prstGeom>
          <a:noFill/>
        </p:spPr>
      </p:pic>
      <p:pic>
        <p:nvPicPr>
          <p:cNvPr id="7171" name="Picture 3" descr="C:\Users\Dome\Desktop\P10309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996952"/>
            <a:ext cx="3745989" cy="280933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5452" y="332656"/>
            <a:ext cx="8568952" cy="6120680"/>
          </a:xfrm>
          <a:prstGeom prst="rect">
            <a:avLst/>
          </a:prstGeom>
          <a:solidFill>
            <a:schemeClr val="accent1">
              <a:lumMod val="20000"/>
              <a:lumOff val="8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838609" y="404664"/>
            <a:ext cx="5716565" cy="707886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31550" cmpd="sng">
                  <a:noFill/>
                  <a:prstDash val="solid"/>
                </a:ln>
                <a:solidFill>
                  <a:srgbClr val="3333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Памятка для родителей</a:t>
            </a:r>
            <a:endParaRPr lang="ru-RU" sz="4000" b="1" dirty="0">
              <a:ln w="31550" cmpd="sng">
                <a:noFill/>
                <a:prstDash val="solid"/>
              </a:ln>
              <a:solidFill>
                <a:srgbClr val="3333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95128" y="1196752"/>
            <a:ext cx="8229600" cy="4669979"/>
          </a:xfrm>
        </p:spPr>
        <p:txBody>
          <a:bodyPr>
            <a:normAutofit fontScale="25000" lnSpcReduction="20000"/>
          </a:bodyPr>
          <a:lstStyle/>
          <a:p>
            <a:pPr marL="182563" indent="-182563" algn="just">
              <a:lnSpc>
                <a:spcPct val="120000"/>
              </a:lnSpc>
            </a:pPr>
            <a:r>
              <a:rPr lang="ru-RU" sz="64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Ваш ребенок должен играть только во дворе под вашим  наблюдением и знать: на дорогу выходить нельзя!      </a:t>
            </a:r>
            <a:r>
              <a:rPr lang="ru-RU" sz="6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         </a:t>
            </a:r>
            <a:r>
              <a:rPr lang="ru-RU" sz="6400" dirty="0" smtClean="0">
                <a:solidFill>
                  <a:srgbClr val="33CC33"/>
                </a:solidFill>
                <a:latin typeface="Times New Roman" pitchFamily="18" charset="0"/>
                <a:cs typeface="Times New Roman" pitchFamily="18" charset="0"/>
              </a:rPr>
              <a:t>   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                                                                                           </a:t>
            </a:r>
          </a:p>
          <a:p>
            <a:pPr marL="182563" indent="-182563" algn="just">
              <a:lnSpc>
                <a:spcPct val="120000"/>
              </a:lnSpc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6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Не запугивайте ребенка, а наблюдайте вместе с ним, используя ситуации на дороге, улице, во  дворе, объясняйте, что происходит с транспортом, пешеходами.</a:t>
            </a:r>
          </a:p>
          <a:p>
            <a:pPr marL="182563" indent="-182563" algn="just">
              <a:lnSpc>
                <a:spcPct val="120000"/>
              </a:lnSpc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6400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Развивайте у ребенка зрительную память, внимание. Для этого создавайте игровые ситуации дома. Закрепляйте в рисунках впечатления от увиденного.</a:t>
            </a:r>
          </a:p>
          <a:p>
            <a:pPr marL="182563" indent="-182563" algn="just">
              <a:lnSpc>
                <a:spcPct val="120000"/>
              </a:lnSpc>
            </a:pPr>
            <a:r>
              <a:rPr lang="ru-RU" sz="6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Не ускоряйте шаг и не бегите вместе с ребенком на остановку нужного маршрутного транспорта. Объясните ребенку, что это опасно, лучше подождать следующий автобус (троллейбус) и т. д. </a:t>
            </a:r>
          </a:p>
          <a:p>
            <a:pPr marL="182563" indent="-182563" algn="just">
              <a:lnSpc>
                <a:spcPct val="120000"/>
              </a:lnSpc>
            </a:pPr>
            <a:r>
              <a:rPr lang="ru-RU" sz="6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6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 остановках маршрутного транспорта держите ребенка крепко за руку. Нередки случаи, когда ребенок вырывается и выбегает на проезжую часть.</a:t>
            </a:r>
          </a:p>
          <a:p>
            <a:pPr marL="182563" indent="-182563" algn="just">
              <a:lnSpc>
                <a:spcPct val="120000"/>
              </a:lnSpc>
            </a:pPr>
            <a:r>
              <a:rPr lang="ru-RU" sz="6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Переходите проезжую часть только на пешеходных переходах</a:t>
            </a:r>
            <a:r>
              <a:rPr lang="ru-RU" sz="6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182563" indent="-182563" algn="just">
              <a:lnSpc>
                <a:spcPct val="120000"/>
              </a:lnSpc>
            </a:pPr>
            <a:r>
              <a:rPr lang="ru-RU" sz="6400" dirty="0" smtClean="0">
                <a:solidFill>
                  <a:srgbClr val="CC0099"/>
                </a:solidFill>
                <a:latin typeface="Times New Roman" pitchFamily="18" charset="0"/>
                <a:cs typeface="Times New Roman" pitchFamily="18" charset="0"/>
              </a:rPr>
              <a:t>  Не обходите маршрутный транспорт спереди или сзади. </a:t>
            </a:r>
          </a:p>
          <a:p>
            <a:pPr marL="182563" indent="-182563" algn="just">
              <a:lnSpc>
                <a:spcPct val="120000"/>
              </a:lnSpc>
            </a:pPr>
            <a:r>
              <a:rPr lang="ru-RU" sz="64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Если поблизости нет пешеходного перехода, дождитесь, когда транспорт отъедет подальше, и переходите дорогу в том месте, где она хорошо просматривается в обе стороны. </a:t>
            </a:r>
          </a:p>
          <a:p>
            <a:pPr marL="182563" indent="-182563" algn="just">
              <a:lnSpc>
                <a:spcPct val="120000"/>
              </a:lnSpc>
            </a:pPr>
            <a:r>
              <a:rPr lang="ru-RU" sz="6400" dirty="0" smtClean="0">
                <a:solidFill>
                  <a:srgbClr val="FF66CC"/>
                </a:solidFill>
                <a:latin typeface="Times New Roman" pitchFamily="18" charset="0"/>
                <a:cs typeface="Times New Roman" pitchFamily="18" charset="0"/>
              </a:rPr>
              <a:t>  При высадке из автобуса, троллейбуса, трамвая, такси выходите первыми. В противном случае ребенок может упасть или выбежать на проезжую часть дороги.</a:t>
            </a:r>
          </a:p>
          <a:p>
            <a:pPr algn="just">
              <a:lnSpc>
                <a:spcPct val="120000"/>
              </a:lnSpc>
              <a:buNone/>
            </a:pPr>
            <a:r>
              <a:rPr lang="ru-RU" dirty="0" smtClean="0">
                <a:solidFill>
                  <a:srgbClr val="FF66CC"/>
                </a:solidFill>
                <a:latin typeface="Times New Roman" pitchFamily="18" charset="0"/>
                <a:cs typeface="Times New Roman" pitchFamily="18" charset="0"/>
              </a:rPr>
              <a:t>     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5452" y="332656"/>
            <a:ext cx="8568952" cy="6120680"/>
          </a:xfrm>
          <a:prstGeom prst="rect">
            <a:avLst/>
          </a:prstGeom>
          <a:solidFill>
            <a:schemeClr val="accent1">
              <a:lumMod val="20000"/>
              <a:lumOff val="8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3"/>
          <p:cNvSpPr txBox="1">
            <a:spLocks/>
          </p:cNvSpPr>
          <p:nvPr/>
        </p:nvSpPr>
        <p:spPr>
          <a:xfrm>
            <a:off x="457200" y="500042"/>
            <a:ext cx="8229600" cy="5626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>
                <a:tab pos="1708150" algn="l"/>
              </a:tabLst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    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Родители должны быть примером для детей в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соблюдении правил дорожного движения.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pic>
        <p:nvPicPr>
          <p:cNvPr id="3" name="Рисунок 2" descr="F:\6.мая\ЮИД\P102096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2652142"/>
            <a:ext cx="4104456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23528" y="476672"/>
            <a:ext cx="8568952" cy="6120680"/>
          </a:xfrm>
          <a:prstGeom prst="rect">
            <a:avLst/>
          </a:prstGeom>
          <a:solidFill>
            <a:schemeClr val="accent1">
              <a:lumMod val="20000"/>
              <a:lumOff val="8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3"/>
          <p:cNvSpPr txBox="1">
            <a:spLocks/>
          </p:cNvSpPr>
          <p:nvPr/>
        </p:nvSpPr>
        <p:spPr>
          <a:xfrm>
            <a:off x="179512" y="653991"/>
            <a:ext cx="8712968" cy="2883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    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Каждый год 1 сентября за парты не садится буквально целая школа: это дети, погибшие в авто-авариях. К началу учебного года на больничных койках лежит, по скромным подсчетам, численность учеников 15 школ.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kater\OneDrive\Рабочий стол\ПДКН\8. приложение\изображение_viber_2023-10-23_12-06-21-08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3019" y="2924944"/>
            <a:ext cx="2366504" cy="3155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kater\OneDrive\Рабочий стол\ПДКН\8. приложение\изображение_viber_2023-10-23_12-06-21-5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9254" y="2382576"/>
            <a:ext cx="2397500" cy="3196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kater\OneDrive\Рабочий стол\ПДКН\8. приложение\изображение_viber_2023-10-23_12-06-21-73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151" y="2924944"/>
            <a:ext cx="2480221" cy="3306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25452" y="332656"/>
            <a:ext cx="8568952" cy="6120680"/>
          </a:xfrm>
          <a:prstGeom prst="rect">
            <a:avLst/>
          </a:prstGeom>
          <a:solidFill>
            <a:schemeClr val="accent1">
              <a:lumMod val="20000"/>
              <a:lumOff val="8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1988840"/>
            <a:ext cx="7841377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31550" cmpd="sng">
                  <a:noFill/>
                  <a:prstDash val="solid"/>
                </a:ln>
                <a:solidFill>
                  <a:srgbClr val="3333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Будьте осторожны</a:t>
            </a:r>
          </a:p>
          <a:p>
            <a:pPr algn="ctr"/>
            <a:r>
              <a:rPr lang="ru-RU" sz="7200" b="1" dirty="0" smtClean="0">
                <a:ln w="31550" cmpd="sng">
                  <a:noFill/>
                  <a:prstDash val="solid"/>
                </a:ln>
                <a:solidFill>
                  <a:srgbClr val="3333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дороге!!!</a:t>
            </a:r>
            <a:endParaRPr lang="ru-RU" sz="7200" b="1" dirty="0">
              <a:ln w="31550" cmpd="sng">
                <a:noFill/>
                <a:prstDash val="solid"/>
              </a:ln>
              <a:solidFill>
                <a:srgbClr val="3333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23528" y="476672"/>
            <a:ext cx="8568952" cy="6120680"/>
          </a:xfrm>
          <a:prstGeom prst="rect">
            <a:avLst/>
          </a:prstGeom>
          <a:solidFill>
            <a:schemeClr val="accent1">
              <a:lumMod val="20000"/>
              <a:lumOff val="8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3" descr="C:\Users\Школа\Desktop\IMG_67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1844824"/>
            <a:ext cx="3701325" cy="2817787"/>
          </a:xfrm>
          <a:prstGeom prst="rect">
            <a:avLst/>
          </a:prstGeom>
          <a:noFill/>
        </p:spPr>
      </p:pic>
      <p:pic>
        <p:nvPicPr>
          <p:cNvPr id="5" name="Picture 2" descr="C:\Users\Школа\Desktop\IMG_67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9788358" y="-13144616"/>
            <a:ext cx="4357718" cy="290514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67544" y="404664"/>
            <a:ext cx="83529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1.09.2022 по 01.10.2023 года ДТП с участием учащихся</a:t>
            </a:r>
            <a:endParaRPr lang="ru-RU" sz="40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4030" y="4797152"/>
            <a:ext cx="76328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МОУ «Трубненская СОШ» </a:t>
            </a:r>
          </a:p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не зарегистрировано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23528" y="476672"/>
            <a:ext cx="8568952" cy="6120680"/>
          </a:xfrm>
          <a:prstGeom prst="rect">
            <a:avLst/>
          </a:prstGeom>
          <a:solidFill>
            <a:schemeClr val="accent1">
              <a:lumMod val="20000"/>
              <a:lumOff val="8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5"/>
          <p:cNvSpPr txBox="1">
            <a:spLocks/>
          </p:cNvSpPr>
          <p:nvPr/>
        </p:nvSpPr>
        <p:spPr>
          <a:xfrm>
            <a:off x="-108520" y="476672"/>
            <a:ext cx="9144000" cy="24482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Причиной дорожно-транспортных происшествий являются и сами дети,</a:t>
            </a:r>
            <a:r>
              <a:rPr kumimoji="0" lang="ru-RU" sz="2600" b="1" i="0" u="none" strike="noStrike" kern="1200" cap="none" spc="0" normalizeH="0" noProof="0" dirty="0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которые знают о правилах дорожной       безопасности, но не спешат их выполнять.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pic>
        <p:nvPicPr>
          <p:cNvPr id="3074" name="Picture 2" descr="C:\Users\kater\OneDrive\Рабочий стол\ПДКН\8. приложение\изображение_viber_2023-10-23_10-10-22-46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18" b="17458"/>
          <a:stretch/>
        </p:blipFill>
        <p:spPr bwMode="auto">
          <a:xfrm>
            <a:off x="1333364" y="2492896"/>
            <a:ext cx="3240360" cy="254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kater\OneDrive\Рабочий стол\ПДКН\8. приложение\изображение_viber_2023-10-23_10-10-23-05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036791"/>
            <a:ext cx="2592288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23528" y="476672"/>
            <a:ext cx="8568952" cy="6120680"/>
          </a:xfrm>
          <a:prstGeom prst="rect">
            <a:avLst/>
          </a:prstGeom>
          <a:solidFill>
            <a:schemeClr val="accent1">
              <a:lumMod val="20000"/>
              <a:lumOff val="8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902" y="1412776"/>
            <a:ext cx="8258204" cy="792088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Принципы обучения основам безопасности движения в нашей школе начинается с первого класса</a:t>
            </a:r>
            <a:r>
              <a:rPr lang="ru-RU" sz="40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F:\6.мая\ЮИД\P1020925.JPG"/>
          <p:cNvPicPr>
            <a:picLocks noGrp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27584" y="3284984"/>
            <a:ext cx="3456384" cy="2525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67544" y="2420888"/>
            <a:ext cx="8258205" cy="654843"/>
          </a:xfrm>
        </p:spPr>
        <p:txBody>
          <a:bodyPr>
            <a:normAutofit/>
          </a:bodyPr>
          <a:lstStyle/>
          <a:p>
            <a:pPr algn="ctr"/>
            <a:r>
              <a:rPr lang="ru-RU" sz="2800" b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Посвящение первоклассников в пешеходы</a:t>
            </a:r>
            <a:endParaRPr lang="ru-RU" sz="2800" b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6260" y="3284984"/>
            <a:ext cx="3466728" cy="2600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476672"/>
            <a:ext cx="8568952" cy="6120680"/>
          </a:xfrm>
          <a:prstGeom prst="rect">
            <a:avLst/>
          </a:prstGeom>
          <a:solidFill>
            <a:schemeClr val="accent1">
              <a:lumMod val="20000"/>
              <a:lumOff val="8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" y="62068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Внеклассные мероприятия по изучению дорожных знаков «Дорога и я» </a:t>
            </a:r>
            <a:endParaRPr lang="ru-RU" sz="32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s://sun9-16.userapi.com/YkIIkq8uO7Tu-PmGSxMyzmjEC_Ih0zrxWtUWsA/BbCGKnKglt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907704" y="2060848"/>
            <a:ext cx="5760640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23528" y="476672"/>
            <a:ext cx="8568952" cy="6120680"/>
          </a:xfrm>
          <a:prstGeom prst="rect">
            <a:avLst/>
          </a:prstGeom>
          <a:solidFill>
            <a:schemeClr val="accent1">
              <a:lumMod val="20000"/>
              <a:lumOff val="8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" y="465094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Ежегодно в нашей школе ведется разноплановая работа по ДТП</a:t>
            </a:r>
            <a:endParaRPr lang="ru-RU" sz="24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56792"/>
            <a:ext cx="8686800" cy="864096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Выступление агитбригады в детском саду № 17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F:\6.мая\ЮИД\P102053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492896"/>
            <a:ext cx="3096344" cy="2497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IMG_404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08004" y="3537012"/>
            <a:ext cx="3454674" cy="23031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3528" y="327814"/>
            <a:ext cx="8568952" cy="6120680"/>
          </a:xfrm>
          <a:prstGeom prst="rect">
            <a:avLst/>
          </a:prstGeom>
          <a:solidFill>
            <a:schemeClr val="accent1">
              <a:lumMod val="20000"/>
              <a:lumOff val="80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Выступление на общешкольной линейке, на родительском      собрании</a:t>
            </a:r>
            <a:endParaRPr lang="ru-RU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Выступление агитбригады на родительском собрани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2348880"/>
            <a:ext cx="3453312" cy="25899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8088" y="3789040"/>
            <a:ext cx="3420640" cy="2002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1456</TotalTime>
  <Words>424</Words>
  <Application>Microsoft Office PowerPoint</Application>
  <PresentationFormat>Экран (4:3)</PresentationFormat>
  <Paragraphs>55</Paragraphs>
  <Slides>30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4" baseType="lpstr">
      <vt:lpstr>Arial</vt:lpstr>
      <vt:lpstr>Calibri</vt:lpstr>
      <vt:lpstr>Times New Roman</vt:lpstr>
      <vt:lpstr>Тема Office</vt:lpstr>
      <vt:lpstr>Презентация PowerPoint</vt:lpstr>
      <vt:lpstr>Основная задача в работе школы:</vt:lpstr>
      <vt:lpstr>Презентация PowerPoint</vt:lpstr>
      <vt:lpstr>Презентация PowerPoint</vt:lpstr>
      <vt:lpstr>Презентация PowerPoint</vt:lpstr>
      <vt:lpstr>Принципы обучения основам безопасности движения в нашей школе начинается с первого класса </vt:lpstr>
      <vt:lpstr>Внеклассные мероприятия по изучению дорожных знаков «Дорога и я» </vt:lpstr>
      <vt:lpstr>Ежегодно в нашей школе ведется разноплановая работа по ДТП</vt:lpstr>
      <vt:lpstr>Выступление на общешкольной линейке, на родительском      собрании</vt:lpstr>
      <vt:lpstr>Профилактическая работа ДТП раскрывается на классных часах и внеклассных мероприятиях</vt:lpstr>
      <vt:lpstr>На уроках ОБЖ проводятся игры и  викторины «Играя на мостовой, рискуешь своей головой»</vt:lpstr>
      <vt:lpstr>Наши знания мы применяем на предметной неделе по ОБЖ</vt:lpstr>
      <vt:lpstr>Мы ежегодно участвуем в акции  «Внимание дети»</vt:lpstr>
      <vt:lpstr>Участие в областных и районных конкурсах</vt:lpstr>
      <vt:lpstr>И становились призерами</vt:lpstr>
      <vt:lpstr>Победители в районном конкурсе «Безопасное колесо» 2013год</vt:lpstr>
      <vt:lpstr>Призеры конкурса  «Безопасное колесо» 2014 года</vt:lpstr>
      <vt:lpstr>2016 год  - 1 место в районном конкурсе «Безопасное колесо» и участие в области</vt:lpstr>
      <vt:lpstr>2017 год  - 1 место в районном конкурсе «Безопасное колесо» и участие  в области</vt:lpstr>
      <vt:lpstr>Мы были победителями в районном конкурсе  «Безопасное колесо»  2018-2019 год</vt:lpstr>
      <vt:lpstr> Были призерами  областного конкурса 2013 года  «Сам себе спасатель»</vt:lpstr>
      <vt:lpstr> Во время летнего оздоровительного  лагеря по предупреждению ДТП проводится игра «Безопасное колесо»</vt:lpstr>
      <vt:lpstr>А также проводятся викторины и конкурсы по ПДД</vt:lpstr>
      <vt:lpstr>Презентация PowerPoint</vt:lpstr>
      <vt:lpstr>Презентация PowerPoint</vt:lpstr>
      <vt:lpstr>В школе проходят мастер-классы по изготовлению фликеров своими руками, чтобы избежать ДТП на дорогах</vt:lpstr>
      <vt:lpstr>Участие в акции “Внимание дети”!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МОУ Трубненская СОШ</dc:title>
  <dc:creator>Зам</dc:creator>
  <cp:lastModifiedBy>student</cp:lastModifiedBy>
  <cp:revision>129</cp:revision>
  <dcterms:created xsi:type="dcterms:W3CDTF">2013-05-07T07:46:48Z</dcterms:created>
  <dcterms:modified xsi:type="dcterms:W3CDTF">2023-11-14T09:24:57Z</dcterms:modified>
</cp:coreProperties>
</file>