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9" r:id="rId2"/>
    <p:sldId id="303" r:id="rId3"/>
    <p:sldId id="277" r:id="rId4"/>
    <p:sldId id="256" r:id="rId5"/>
    <p:sldId id="260" r:id="rId6"/>
    <p:sldId id="294" r:id="rId7"/>
    <p:sldId id="262" r:id="rId8"/>
    <p:sldId id="263" r:id="rId9"/>
    <p:sldId id="299" r:id="rId10"/>
    <p:sldId id="297" r:id="rId11"/>
    <p:sldId id="296" r:id="rId12"/>
    <p:sldId id="278" r:id="rId13"/>
    <p:sldId id="286" r:id="rId14"/>
    <p:sldId id="257" r:id="rId15"/>
    <p:sldId id="289" r:id="rId16"/>
    <p:sldId id="279" r:id="rId17"/>
    <p:sldId id="261" r:id="rId18"/>
    <p:sldId id="273" r:id="rId19"/>
    <p:sldId id="298" r:id="rId20"/>
    <p:sldId id="258" r:id="rId21"/>
    <p:sldId id="301" r:id="rId22"/>
    <p:sldId id="302" r:id="rId23"/>
    <p:sldId id="300" r:id="rId24"/>
    <p:sldId id="283" r:id="rId25"/>
    <p:sldId id="293" r:id="rId26"/>
    <p:sldId id="281" r:id="rId27"/>
    <p:sldId id="282" r:id="rId28"/>
    <p:sldId id="284" r:id="rId29"/>
    <p:sldId id="264" r:id="rId30"/>
    <p:sldId id="27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559" autoAdjust="0"/>
    <p:restoredTop sz="94660"/>
  </p:normalViewPr>
  <p:slideViewPr>
    <p:cSldViewPr>
      <p:cViewPr varScale="1">
        <p:scale>
          <a:sx n="73" d="100"/>
          <a:sy n="73" d="100"/>
        </p:scale>
        <p:origin x="-13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8721F4-14BC-468F-8FA9-B2C9D0081E27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EDF3F-430D-4E0B-81B0-1BA1FF62E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24E0C8D-FE17-45AD-91F0-3D20F02064C6}" type="slidenum">
              <a:rPr lang="ru-RU"/>
              <a:pPr/>
              <a:t>3</a:t>
            </a:fld>
            <a:endParaRPr lang="ru-RU"/>
          </a:p>
        </p:txBody>
      </p:sp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8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endParaRPr lang="ru-RU"/>
          </a:p>
        </p:txBody>
      </p:sp>
      <p:sp>
        <p:nvSpPr>
          <p:cNvPr id="2253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512" y="4343231"/>
            <a:ext cx="5485536" cy="411378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628E1-8F01-4EDE-BD5C-76618776D506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7140-8ABC-4EB6-97BC-227975818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628E1-8F01-4EDE-BD5C-76618776D506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7140-8ABC-4EB6-97BC-227975818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628E1-8F01-4EDE-BD5C-76618776D506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7140-8ABC-4EB6-97BC-227975818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628E1-8F01-4EDE-BD5C-76618776D506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7140-8ABC-4EB6-97BC-227975818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628E1-8F01-4EDE-BD5C-76618776D506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7140-8ABC-4EB6-97BC-227975818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628E1-8F01-4EDE-BD5C-76618776D506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7140-8ABC-4EB6-97BC-227975818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628E1-8F01-4EDE-BD5C-76618776D506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7140-8ABC-4EB6-97BC-227975818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628E1-8F01-4EDE-BD5C-76618776D506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7140-8ABC-4EB6-97BC-227975818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628E1-8F01-4EDE-BD5C-76618776D506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7140-8ABC-4EB6-97BC-227975818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628E1-8F01-4EDE-BD5C-76618776D506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7140-8ABC-4EB6-97BC-227975818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628E1-8F01-4EDE-BD5C-76618776D506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7140-8ABC-4EB6-97BC-227975818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628E1-8F01-4EDE-BD5C-76618776D506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97140-8ABC-4EB6-97BC-227975818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9;&#1095;&#1080;&#1090;&#1077;&#1083;&#1100;\Desktop\&#1089;&#1077;&#1083;&#1100;&#1089;&#1082;&#1080;&#1081;%20&#1087;&#1077;&#1076;&#1072;&#1075;&#1086;&#1075;\&#1086;&#1090;&#1082;&#1088;&#1099;&#1090;&#1099;&#1081;%20&#1091;&#1088;&#1086;&#1082;2\zvuki-voyny-zvuk-boya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VTS_01_5.mp4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videoplayback.mp4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&#1053;&#1072;&#1095;&#1072;&#1083;&#1086;%20&#1042;&#1077;&#1083;&#1080;&#1082;&#1086;&#1081;%20&#1054;&#1090;&#1077;&#1095;&#1077;&#1089;&#1090;&#1074;&#1077;&#1085;&#1085;&#1086;&#1081;%20&#1074;&#1086;&#1081;&#1085;&#1099;.mp4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mk.ru/politics/2018/02/04/smi-opublikovali-video-boya-pilota-sbitogo-su25-s-terroristami.htm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dic.academic.ru/contents.nsf/ushakov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9;&#1095;&#1080;&#1090;&#1077;&#1083;&#1100;\Desktop\&#1089;&#1077;&#1083;&#1100;&#1089;&#1082;&#1080;&#1081;%20&#1087;&#1077;&#1076;&#1072;&#1075;&#1086;&#1075;\&#1086;&#1090;&#1082;&#1088;&#1099;&#1090;&#1099;&#1081;%20&#1091;&#1088;&#1086;&#1082;2\pesni-velikoy-otechestvennoy-voyny-ogonek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zvuki-voyny-zvuk-boya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02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908720"/>
            <a:ext cx="4330824" cy="4824536"/>
          </a:xfrm>
        </p:spPr>
        <p:txBody>
          <a:bodyPr>
            <a:noAutofit/>
          </a:bodyPr>
          <a:lstStyle/>
          <a:p>
            <a:r>
              <a:rPr lang="ru-RU" sz="3200" dirty="0" smtClean="0"/>
              <a:t>Документальная повесть Гаврила Колесова о Герое Советского Союза</a:t>
            </a:r>
            <a:br>
              <a:rPr lang="ru-RU" sz="3200" dirty="0" smtClean="0"/>
            </a:br>
            <a:r>
              <a:rPr lang="ru-RU" sz="3200" dirty="0" smtClean="0"/>
              <a:t> Ф.К. Попове. Героический подвиг Федора Попова в Великой Отечественной войне автор связывает с темой патриотического воспитания молодежи.</a:t>
            </a:r>
            <a:endParaRPr lang="ru-RU" sz="3200" dirty="0"/>
          </a:p>
        </p:txBody>
      </p:sp>
      <p:pic>
        <p:nvPicPr>
          <p:cNvPr id="2050" name="Picture 2" descr="C:\Users\Русский\Desktop\IMG_709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323917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42976" y="1214422"/>
            <a:ext cx="975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hlinkClick r:id="rId2" action="ppaction://hlinkfile"/>
              </a:rPr>
              <a:t>Показ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создания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1600200"/>
            <a:ext cx="6072230" cy="45259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Рассказ М.А. Шолохова «Судьба человека» был опубликован в новогоднем номере газеты «Правда» в 1956 году.  Сюжет рассказа основан на реальных событиях. Весной 1946 года на охоте Шолохов встретил человека, который поведал ему свою печальную историю. Шолохов за семь дней написал рассказ </a:t>
            </a:r>
            <a:r>
              <a:rPr lang="en-US" dirty="0" smtClean="0"/>
              <a:t>“</a:t>
            </a:r>
            <a:r>
              <a:rPr lang="ru-RU" dirty="0" smtClean="0"/>
              <a:t>Судьба человека</a:t>
            </a:r>
            <a:r>
              <a:rPr lang="en-US" dirty="0" smtClean="0"/>
              <a:t>”.</a:t>
            </a:r>
            <a:endParaRPr lang="ru-RU" dirty="0" smtClean="0"/>
          </a:p>
          <a:p>
            <a:pPr algn="just"/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H:\12175890.cover_3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2595060" cy="4065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28662" y="1571612"/>
            <a:ext cx="843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hlinkClick r:id="rId2" action="ppaction://hlinkfile"/>
              </a:rPr>
              <a:t>Показ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Распредели подвиги героев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929354"/>
          </a:xfrm>
        </p:spPr>
        <p:txBody>
          <a:bodyPr numCol="2">
            <a:normAutofit fontScale="25000" lnSpcReduction="20000"/>
          </a:bodyPr>
          <a:lstStyle/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r>
              <a:rPr lang="ru-RU" sz="4200" b="1" dirty="0" smtClean="0"/>
              <a:t>         </a:t>
            </a:r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r>
              <a:rPr lang="ru-RU" sz="4200" b="1" dirty="0" smtClean="0"/>
              <a:t>                 Федор Кузьмич Попов</a:t>
            </a:r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r>
              <a:rPr lang="ru-RU" sz="4200" b="1" dirty="0" smtClean="0"/>
              <a:t>                        </a:t>
            </a:r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endParaRPr lang="ru-RU" sz="4200" b="1" dirty="0" smtClean="0"/>
          </a:p>
          <a:p>
            <a:pPr>
              <a:buNone/>
            </a:pPr>
            <a:r>
              <a:rPr lang="ru-RU" sz="4200" b="1" dirty="0" smtClean="0"/>
              <a:t>                          Андрей Соколов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lnSpc>
                <a:spcPct val="170000"/>
              </a:lnSpc>
            </a:pPr>
            <a:r>
              <a:rPr lang="ru-RU" sz="5000" dirty="0" smtClean="0"/>
              <a:t>Своими руками задушил предателя</a:t>
            </a:r>
          </a:p>
          <a:p>
            <a:pPr>
              <a:lnSpc>
                <a:spcPct val="170000"/>
              </a:lnSpc>
            </a:pPr>
            <a:r>
              <a:rPr lang="ru-RU" sz="5000" dirty="0" smtClean="0"/>
              <a:t>Встреча с комендантом лагеря Мюллером. За мужество был помилован.</a:t>
            </a:r>
          </a:p>
          <a:p>
            <a:pPr>
              <a:lnSpc>
                <a:spcPct val="170000"/>
              </a:lnSpc>
            </a:pPr>
            <a:r>
              <a:rPr lang="ru-RU" sz="5000" dirty="0" smtClean="0"/>
              <a:t>дважды был ранен</a:t>
            </a:r>
          </a:p>
          <a:p>
            <a:pPr>
              <a:lnSpc>
                <a:spcPct val="170000"/>
              </a:lnSpc>
            </a:pPr>
            <a:r>
              <a:rPr lang="ru-RU" sz="5000" dirty="0" smtClean="0"/>
              <a:t>Форсировал реку Днепр. Первым бросился в воду.</a:t>
            </a:r>
          </a:p>
          <a:p>
            <a:pPr>
              <a:lnSpc>
                <a:spcPct val="170000"/>
              </a:lnSpc>
            </a:pPr>
            <a:r>
              <a:rPr lang="ru-RU" sz="5000" dirty="0" smtClean="0"/>
              <a:t>Вскочил на траншею противника, огнем из своего оружия и в рукопашной схватке истребил 23 солдата и офицера противника. Схватил вражеский пулемет.</a:t>
            </a:r>
          </a:p>
          <a:p>
            <a:pPr>
              <a:lnSpc>
                <a:spcPct val="170000"/>
              </a:lnSpc>
            </a:pPr>
            <a:r>
              <a:rPr lang="ru-RU" sz="5000" dirty="0" smtClean="0"/>
              <a:t>Пробираясь во фланг, истребил 50 солдат и офицеров противника.</a:t>
            </a:r>
            <a:endParaRPr lang="ru-RU" sz="5000" b="1" dirty="0" smtClean="0"/>
          </a:p>
          <a:p>
            <a:pPr>
              <a:lnSpc>
                <a:spcPct val="170000"/>
              </a:lnSpc>
            </a:pPr>
            <a:r>
              <a:rPr lang="ru-RU" sz="5000" dirty="0" smtClean="0"/>
              <a:t>Пожалел сироту, усыновил его</a:t>
            </a:r>
          </a:p>
          <a:p>
            <a:pPr>
              <a:lnSpc>
                <a:spcPct val="170000"/>
              </a:lnSpc>
            </a:pPr>
            <a:r>
              <a:rPr lang="ru-RU" sz="5000" dirty="0" smtClean="0"/>
              <a:t>Взял в плен унтер-офицера</a:t>
            </a:r>
          </a:p>
          <a:p>
            <a:pPr>
              <a:lnSpc>
                <a:spcPct val="170000"/>
              </a:lnSpc>
            </a:pPr>
            <a:r>
              <a:rPr lang="ru-RU" sz="5000" dirty="0" smtClean="0"/>
              <a:t>Перед лицом смерти не падал духом, роя могилы для погибших соотечественников, пытался сбежать.</a:t>
            </a:r>
          </a:p>
          <a:p>
            <a:pPr>
              <a:lnSpc>
                <a:spcPct val="170000"/>
              </a:lnSpc>
            </a:pPr>
            <a:r>
              <a:rPr lang="ru-RU" sz="5000" dirty="0" smtClean="0"/>
              <a:t>Вез  боеприпасы  своим товарищам в горячую точку. </a:t>
            </a:r>
            <a:endParaRPr lang="ru-RU" sz="3300" dirty="0" smtClean="0"/>
          </a:p>
          <a:p>
            <a:endParaRPr lang="ru-RU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928670"/>
            <a:ext cx="15240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https://encrypted-tbn1.gstatic.com/images?q=tbn:ANd9GcRWQHufHFf5MoV-qwm4Bs-MThVFAXJ47rNF4dS7sCnNLfh4Yhzhe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714752"/>
            <a:ext cx="1189990" cy="157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лилиния 6"/>
          <p:cNvSpPr/>
          <p:nvPr/>
        </p:nvSpPr>
        <p:spPr>
          <a:xfrm>
            <a:off x="8795741" y="803670"/>
            <a:ext cx="8929" cy="8930"/>
          </a:xfrm>
          <a:custGeom>
            <a:avLst/>
            <a:gdLst>
              <a:gd name="connsiteX0" fmla="*/ 0 w 8929"/>
              <a:gd name="connsiteY0" fmla="*/ 0 h 8930"/>
              <a:gd name="connsiteX1" fmla="*/ 4465 w 8929"/>
              <a:gd name="connsiteY1" fmla="*/ 4465 h 8930"/>
              <a:gd name="connsiteX2" fmla="*/ 8929 w 8929"/>
              <a:gd name="connsiteY2" fmla="*/ 8930 h 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29" h="8930">
                <a:moveTo>
                  <a:pt x="0" y="0"/>
                </a:moveTo>
                <a:lnTo>
                  <a:pt x="4465" y="4465"/>
                </a:lnTo>
                <a:lnTo>
                  <a:pt x="8929" y="8930"/>
                </a:lnTo>
              </a:path>
            </a:pathLst>
          </a:custGeom>
          <a:ln w="53411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ТЕСТ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 ФИЗКУЛЬТМИНУТКА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dirty="0" smtClean="0"/>
              <a:t>Мы писали и устали,</a:t>
            </a:r>
          </a:p>
          <a:p>
            <a:pPr>
              <a:buNone/>
            </a:pPr>
            <a:r>
              <a:rPr lang="ru-RU" i="1" dirty="0" smtClean="0"/>
              <a:t>Все мы дружно тихо встали,</a:t>
            </a:r>
          </a:p>
          <a:p>
            <a:pPr>
              <a:buNone/>
            </a:pPr>
            <a:r>
              <a:rPr lang="ru-RU" i="1" dirty="0" smtClean="0"/>
              <a:t>Ножками потопали</a:t>
            </a:r>
            <a:r>
              <a:rPr lang="en-US" i="1" dirty="0" smtClean="0"/>
              <a:t>:</a:t>
            </a:r>
            <a:r>
              <a:rPr lang="ru-RU" i="1" dirty="0" smtClean="0"/>
              <a:t> раз, два, три.</a:t>
            </a:r>
          </a:p>
          <a:p>
            <a:pPr>
              <a:buNone/>
            </a:pPr>
            <a:r>
              <a:rPr lang="ru-RU" i="1" dirty="0" smtClean="0"/>
              <a:t>Ручками похлопали</a:t>
            </a:r>
            <a:r>
              <a:rPr lang="en-US" i="1" dirty="0" smtClean="0"/>
              <a:t>:</a:t>
            </a:r>
            <a:r>
              <a:rPr lang="ru-RU" i="1" dirty="0" smtClean="0"/>
              <a:t> раз, два, три.</a:t>
            </a:r>
          </a:p>
          <a:p>
            <a:pPr>
              <a:buNone/>
            </a:pPr>
            <a:r>
              <a:rPr lang="ru-RU" i="1" dirty="0" smtClean="0"/>
              <a:t>Сели, встали, сели, встали</a:t>
            </a:r>
          </a:p>
          <a:p>
            <a:pPr>
              <a:buNone/>
            </a:pPr>
            <a:r>
              <a:rPr lang="ru-RU" i="1" dirty="0" smtClean="0"/>
              <a:t>И друг друга не задели.</a:t>
            </a:r>
          </a:p>
          <a:p>
            <a:pPr>
              <a:buNone/>
            </a:pPr>
            <a:r>
              <a:rPr lang="ru-RU" i="1" dirty="0" smtClean="0"/>
              <a:t>Мы немножко отдохнем</a:t>
            </a:r>
          </a:p>
          <a:p>
            <a:pPr>
              <a:buNone/>
            </a:pPr>
            <a:r>
              <a:rPr lang="ru-RU" i="1" dirty="0" smtClean="0"/>
              <a:t>И опять писать начнем. </a:t>
            </a:r>
          </a:p>
          <a:p>
            <a:pPr>
              <a:buNone/>
            </a:pPr>
            <a:r>
              <a:rPr lang="ru-RU" i="1" dirty="0" smtClean="0"/>
              <a:t>Ручки выше, шире плечи (вытягивают руки вверх),</a:t>
            </a:r>
          </a:p>
          <a:p>
            <a:pPr>
              <a:buNone/>
            </a:pPr>
            <a:r>
              <a:rPr lang="ru-RU" i="1" dirty="0" smtClean="0"/>
              <a:t>Раз, два, три дыши ровней (машут руками),                  </a:t>
            </a:r>
          </a:p>
          <a:p>
            <a:pPr>
              <a:buNone/>
            </a:pPr>
            <a:r>
              <a:rPr lang="ru-RU" i="1" dirty="0" smtClean="0"/>
              <a:t>От зарядки станешь крепче,</a:t>
            </a:r>
          </a:p>
          <a:p>
            <a:pPr>
              <a:buNone/>
            </a:pPr>
            <a:r>
              <a:rPr lang="ru-RU" i="1" dirty="0" smtClean="0"/>
              <a:t>Станешь крепче и сильней.</a:t>
            </a:r>
            <a:r>
              <a:rPr lang="ru-RU" dirty="0" smtClean="0"/>
              <a:t>            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196752"/>
            <a:ext cx="2972283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Диспут «Нужно ли рисковать собой ради спасения жизни других?»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                       </a:t>
            </a:r>
          </a:p>
          <a:p>
            <a:pPr algn="ctr">
              <a:buNone/>
            </a:pPr>
            <a:r>
              <a:rPr lang="ru-RU" sz="1800" dirty="0" smtClean="0"/>
              <a:t>        </a:t>
            </a:r>
            <a:r>
              <a:rPr lang="ru-RU" sz="2800" dirty="0" smtClean="0"/>
              <a:t>Решение ситуаций. Можно ли данную ситуацию назвать подвигом?</a:t>
            </a:r>
          </a:p>
          <a:p>
            <a:r>
              <a:rPr lang="ru-RU" sz="1800" b="1" dirty="0" smtClean="0"/>
              <a:t>Ситуация 1</a:t>
            </a:r>
            <a:r>
              <a:rPr lang="ru-RU" sz="1800" dirty="0" smtClean="0"/>
              <a:t>: Дети нашли голодного, истощенного котенка, с обожженными усами и выходили его. Теперь это роскошный кот. Поступок детей можно назвать подвигом?</a:t>
            </a:r>
          </a:p>
          <a:p>
            <a:r>
              <a:rPr lang="ru-RU" sz="1800" b="1" dirty="0" smtClean="0"/>
              <a:t>Ситуация 2</a:t>
            </a:r>
            <a:r>
              <a:rPr lang="ru-RU" sz="1800" dirty="0" smtClean="0"/>
              <a:t>: В подъезде дома проживала старушка. Уже много лет она не выходила на улицу, потому что потеряла зрение. Соседский мальчик, возвращаясь из школы часто видел её у окна. Он сказал об этом родителям. И узнав о том, что она слепая, удивился: «Зачем смотреть в окно, если всё равно ничего не видишь?» Родители объяснили ему, что старушка мысленно представляет то, чего лишилась. Тогда мальчик набрался смелости и однажды постучал в дверь старушки. И вот уже несколько лет соседи наблюдают сцену, как по дорожке двора бережно ведёт под руку маленькую старушку молодой человек. Это подвиг?</a:t>
            </a:r>
          </a:p>
          <a:p>
            <a:pPr>
              <a:buNone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143668"/>
          </a:xfrm>
        </p:spPr>
        <p:txBody>
          <a:bodyPr>
            <a:normAutofit/>
          </a:bodyPr>
          <a:lstStyle/>
          <a:p>
            <a:r>
              <a:rPr lang="ru-RU" b="1" dirty="0" smtClean="0"/>
              <a:t>Ситуация 3</a:t>
            </a:r>
            <a:r>
              <a:rPr lang="ru-RU" dirty="0" smtClean="0"/>
              <a:t>: Вы с классом пошли в поход. Один из ваших одноклассников подвернул ногу. Обратно пришлось добираться пешком, и вы всю дорогу тащили одноклассника на себе. Это подвиг?</a:t>
            </a:r>
          </a:p>
          <a:p>
            <a:endParaRPr lang="ru-RU" dirty="0" smtClean="0"/>
          </a:p>
          <a:p>
            <a:r>
              <a:rPr lang="ru-RU" b="1" dirty="0" smtClean="0"/>
              <a:t>Ситуация 4. </a:t>
            </a:r>
            <a:r>
              <a:rPr lang="ru-RU" dirty="0" smtClean="0"/>
              <a:t>Во время войны рота находилась в окружении врага. Но один боец, не боясь смерти, убил 50 солдат и офицеров врага, тем самым помог своей роте направиться на правый берег Днепра. Это подвиг?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   Можно ли назвать человека, совершившего подвиг – героем?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785794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file"/>
              </a:rPr>
              <a:t>фильм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Герои нашего времени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883153"/>
          </a:xfrm>
        </p:spPr>
        <p:txBody>
          <a:bodyPr>
            <a:normAutofit/>
          </a:bodyPr>
          <a:lstStyle/>
          <a:p>
            <a:endParaRPr lang="ru-RU" sz="2800" b="1" dirty="0" smtClean="0"/>
          </a:p>
          <a:p>
            <a:r>
              <a:rPr lang="ru-RU" sz="2800" b="1" dirty="0" smtClean="0"/>
              <a:t>А кто он – герой?</a:t>
            </a:r>
            <a:br>
              <a:rPr lang="ru-RU" sz="2800" b="1" dirty="0" smtClean="0"/>
            </a:br>
            <a:r>
              <a:rPr lang="ru-RU" sz="2800" b="1" dirty="0" smtClean="0"/>
              <a:t>С виду обыкновенный человек, который в критической ситуации совершает героический подвиг, даже в ущерб своей жизни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Picture 4" descr="dhdhdhdhndhn-dhdhdhudhdhdh-dhdhunedhdh-dhdhnndhd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214686"/>
            <a:ext cx="14001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med_spas_uto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214686"/>
            <a:ext cx="187166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zaspaslu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3429000"/>
            <a:ext cx="215900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Medal_za_spa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3143248"/>
            <a:ext cx="1811338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285728"/>
            <a:ext cx="5072098" cy="6715172"/>
          </a:xfrm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sz="3400" dirty="0" smtClean="0"/>
              <a:t>Жарким июльским днем ровно 11 лет назад в семье </a:t>
            </a:r>
            <a:r>
              <a:rPr lang="ru-RU" sz="3400" dirty="0" err="1" smtClean="0"/>
              <a:t>Аммосовых</a:t>
            </a:r>
            <a:r>
              <a:rPr lang="ru-RU" sz="3400" dirty="0" smtClean="0"/>
              <a:t> родилась девочка. Мать нарекла ее именем </a:t>
            </a:r>
            <a:r>
              <a:rPr lang="ru-RU" sz="3400" dirty="0" err="1" smtClean="0"/>
              <a:t>Харысхаана</a:t>
            </a:r>
            <a:r>
              <a:rPr lang="ru-RU" sz="3400" dirty="0" smtClean="0"/>
              <a:t>, что переводится с якутского как «</a:t>
            </a:r>
            <a:r>
              <a:rPr lang="ru-RU" sz="3400" dirty="0" err="1" smtClean="0"/>
              <a:t>берегиня</a:t>
            </a:r>
            <a:r>
              <a:rPr lang="ru-RU" sz="3400" dirty="0" smtClean="0"/>
              <a:t>», «хранительница». </a:t>
            </a:r>
            <a:r>
              <a:rPr lang="ru-RU" sz="3400" dirty="0" err="1" smtClean="0"/>
              <a:t>Харысхаана</a:t>
            </a:r>
            <a:r>
              <a:rPr lang="ru-RU" sz="3400" dirty="0" smtClean="0"/>
              <a:t> скромно подрастала старшим ребенком в простой семье сельских тружеников в </a:t>
            </a:r>
            <a:r>
              <a:rPr lang="ru-RU" sz="3400" dirty="0" err="1" smtClean="0"/>
              <a:t>Мегино-Кангаласском</a:t>
            </a:r>
            <a:r>
              <a:rPr lang="ru-RU" sz="3400" dirty="0" smtClean="0"/>
              <a:t> районе Якутии.  Никто рядом и предположить не мог, что скромная школьница пятого класса </a:t>
            </a:r>
            <a:r>
              <a:rPr lang="ru-RU" sz="3400" dirty="0" err="1" smtClean="0"/>
              <a:t>Майинской</a:t>
            </a:r>
            <a:r>
              <a:rPr lang="ru-RU" sz="3400" dirty="0" smtClean="0"/>
              <a:t> средней общеобразовательной школы №1 им. В.П. Ларионова совершит поистине героический поступок. 29 июля она увидела, что в речке тонет 6-летний мальчик. Не раздумывая, </a:t>
            </a:r>
            <a:r>
              <a:rPr lang="ru-RU" sz="3400" dirty="0" err="1" smtClean="0"/>
              <a:t>Харысхаана</a:t>
            </a:r>
            <a:r>
              <a:rPr lang="ru-RU" sz="3400" dirty="0" smtClean="0"/>
              <a:t> бросилась в холодную воду. Мальчик не умел плавать, цеплялся за шею своей спасительницы, а она, как оказалось, в прямом смысле рисковала своей жизнью. Плавать хорошо 11-летняя девочка тоже не умеет. Но </a:t>
            </a:r>
            <a:r>
              <a:rPr lang="ru-RU" sz="3400" dirty="0" err="1" smtClean="0"/>
              <a:t>Харысхаане</a:t>
            </a:r>
            <a:r>
              <a:rPr lang="ru-RU" sz="3400" dirty="0" smtClean="0"/>
              <a:t> все же удалось вытащить мальчика из воды и позвать на помощь.</a:t>
            </a:r>
          </a:p>
          <a:p>
            <a:pPr algn="just">
              <a:lnSpc>
                <a:spcPct val="120000"/>
              </a:lnSpc>
            </a:pPr>
            <a:r>
              <a:rPr lang="ru-RU" sz="3400" dirty="0" smtClean="0"/>
              <a:t>За личное мужество </a:t>
            </a:r>
            <a:r>
              <a:rPr lang="ru-RU" sz="3400" dirty="0" err="1" smtClean="0"/>
              <a:t>Харысхаана</a:t>
            </a:r>
            <a:r>
              <a:rPr lang="ru-RU" sz="3400" dirty="0" smtClean="0"/>
              <a:t> получила приглашение в Москву на мероприятие «Дети-герои». </a:t>
            </a:r>
          </a:p>
          <a:p>
            <a:endParaRPr lang="ru-RU" dirty="0"/>
          </a:p>
        </p:txBody>
      </p:sp>
      <p:pic>
        <p:nvPicPr>
          <p:cNvPr id="1026" name="Picture 2" descr="C:\Users\Макаров\Pictures\EfCAI4f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3571900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760797"/>
            <a:ext cx="8929718" cy="3097203"/>
          </a:xfrm>
        </p:spPr>
        <p:txBody>
          <a:bodyPr>
            <a:normAutofit fontScale="70000" lnSpcReduction="20000"/>
          </a:bodyPr>
          <a:lstStyle/>
          <a:p>
            <a:pPr algn="just" fontAlgn="base"/>
            <a:r>
              <a:rPr lang="ru-RU" dirty="0" smtClean="0"/>
              <a:t>3 февраля 2018 года в бою с террористами в Сирии, погиб российский летчик  Роман Филиппов. </a:t>
            </a:r>
          </a:p>
          <a:p>
            <a:pPr algn="just" fontAlgn="base"/>
            <a:r>
              <a:rPr lang="ru-RU" dirty="0" smtClean="0"/>
              <a:t>Су-25 </a:t>
            </a:r>
            <a:r>
              <a:rPr lang="ru-RU" dirty="0" err="1" smtClean="0"/>
              <a:t>Филипова</a:t>
            </a:r>
            <a:r>
              <a:rPr lang="ru-RU" dirty="0" smtClean="0"/>
              <a:t> сбили на высоте 4 тыс. метров. Самолет удержать не удалось, и пилоту пришлось катапультироваться — он приземлился на территорию, контролируемую террористами. Те пытались расстрелять его парашют еще в воздухе, затем окружили на земле. Роман отстреливался до последнего, а затем, чтобы не сдаваться —</a:t>
            </a:r>
            <a:r>
              <a:rPr lang="ru-RU" u="sng" dirty="0" smtClean="0">
                <a:hlinkClick r:id="rId2"/>
              </a:rPr>
              <a:t> подорвал себя гранатой</a:t>
            </a:r>
            <a:r>
              <a:rPr lang="ru-RU" dirty="0" smtClean="0"/>
              <a:t>.</a:t>
            </a:r>
          </a:p>
          <a:p>
            <a:pPr algn="just" fontAlgn="base"/>
            <a:r>
              <a:rPr lang="ru-RU" dirty="0" smtClean="0"/>
              <a:t>Роману Филиппову  присвоено звание Героя Российской Федерации. Посмертно.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Макаров\Pictures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42852"/>
            <a:ext cx="6400800" cy="3600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Выберите правильный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Когда можно совершить настоящий подвиг?</a:t>
            </a:r>
          </a:p>
          <a:p>
            <a:pPr>
              <a:buNone/>
            </a:pP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на войне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раз в жизни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любой день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Слово «Подвиг»связано только с военным временем?</a:t>
            </a:r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Какими чертами характера должен обладать человек,  совершивший подвиг?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Мужественность</a:t>
            </a:r>
          </a:p>
          <a:p>
            <a:r>
              <a:rPr lang="ru-RU" dirty="0" smtClean="0"/>
              <a:t>Решительность</a:t>
            </a:r>
          </a:p>
          <a:p>
            <a:r>
              <a:rPr lang="ru-RU" dirty="0" smtClean="0"/>
              <a:t>Храбрость</a:t>
            </a:r>
          </a:p>
          <a:p>
            <a:r>
              <a:rPr lang="ru-RU" dirty="0" smtClean="0"/>
              <a:t>Смелость </a:t>
            </a:r>
          </a:p>
          <a:p>
            <a:r>
              <a:rPr lang="ru-RU" dirty="0" smtClean="0"/>
              <a:t>человечность</a:t>
            </a:r>
          </a:p>
          <a:p>
            <a:r>
              <a:rPr lang="ru-RU" dirty="0" smtClean="0"/>
              <a:t>Стойкий</a:t>
            </a:r>
          </a:p>
          <a:p>
            <a:r>
              <a:rPr lang="ru-RU" dirty="0" smtClean="0"/>
              <a:t>Трусливость</a:t>
            </a:r>
          </a:p>
          <a:p>
            <a:r>
              <a:rPr lang="ru-RU" dirty="0" smtClean="0"/>
              <a:t>Бесхарактерность </a:t>
            </a:r>
          </a:p>
          <a:p>
            <a:r>
              <a:rPr lang="ru-RU" dirty="0" smtClean="0"/>
              <a:t>Внимательность</a:t>
            </a:r>
          </a:p>
          <a:p>
            <a:r>
              <a:rPr lang="ru-RU" dirty="0" smtClean="0"/>
              <a:t>Бессердечность</a:t>
            </a:r>
          </a:p>
          <a:p>
            <a:r>
              <a:rPr lang="ru-RU" dirty="0" smtClean="0"/>
              <a:t>доброта</a:t>
            </a:r>
          </a:p>
          <a:p>
            <a:r>
              <a:rPr lang="ru-RU" dirty="0" smtClean="0"/>
              <a:t>Самоотверженность</a:t>
            </a:r>
          </a:p>
          <a:p>
            <a:r>
              <a:rPr lang="ru-RU" dirty="0" smtClean="0"/>
              <a:t>Внимательность</a:t>
            </a:r>
          </a:p>
          <a:p>
            <a:r>
              <a:rPr lang="ru-RU" dirty="0" smtClean="0"/>
              <a:t>Плаксивость</a:t>
            </a:r>
          </a:p>
          <a:p>
            <a:r>
              <a:rPr lang="ru-RU" dirty="0" smtClean="0"/>
              <a:t>Обидчивость</a:t>
            </a:r>
          </a:p>
          <a:p>
            <a:r>
              <a:rPr lang="ru-RU" dirty="0" smtClean="0"/>
              <a:t>Целеустремленность</a:t>
            </a:r>
          </a:p>
          <a:p>
            <a:r>
              <a:rPr lang="ru-RU" dirty="0" smtClean="0"/>
              <a:t>Трудолюбие</a:t>
            </a:r>
          </a:p>
          <a:p>
            <a:r>
              <a:rPr lang="ru-RU" dirty="0" smtClean="0"/>
              <a:t>Справедливость</a:t>
            </a:r>
          </a:p>
          <a:p>
            <a:r>
              <a:rPr lang="ru-RU" dirty="0" smtClean="0"/>
              <a:t>Благодарность </a:t>
            </a:r>
          </a:p>
          <a:p>
            <a:r>
              <a:rPr lang="ru-RU" dirty="0" smtClean="0"/>
              <a:t>Коварность</a:t>
            </a:r>
          </a:p>
          <a:p>
            <a:r>
              <a:rPr lang="ru-RU" dirty="0" smtClean="0"/>
              <a:t>Хвастливость</a:t>
            </a:r>
          </a:p>
          <a:p>
            <a:r>
              <a:rPr lang="ru-RU" dirty="0" smtClean="0"/>
              <a:t>Лживость</a:t>
            </a:r>
          </a:p>
          <a:p>
            <a:r>
              <a:rPr lang="ru-RU" dirty="0" smtClean="0"/>
              <a:t>Жестокость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подвиг? </a:t>
            </a:r>
          </a:p>
          <a:p>
            <a:r>
              <a:rPr lang="ru-RU" dirty="0" smtClean="0"/>
              <a:t>Все ли могут совершить подвиг</a:t>
            </a:r>
            <a:r>
              <a:rPr lang="en-US" dirty="0" smtClean="0"/>
              <a:t>?</a:t>
            </a:r>
          </a:p>
          <a:p>
            <a:r>
              <a:rPr lang="ru-RU" dirty="0" smtClean="0"/>
              <a:t>Можно ли назвать человека, совершившего  подвиги – героем</a:t>
            </a:r>
            <a:r>
              <a:rPr lang="en-US" dirty="0" smtClean="0"/>
              <a:t>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СИНКВЕЙН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строка – имя существительное</a:t>
            </a:r>
          </a:p>
          <a:p>
            <a:r>
              <a:rPr lang="ru-RU" dirty="0" smtClean="0"/>
              <a:t>2 строка - 2 прилагательных</a:t>
            </a:r>
          </a:p>
          <a:p>
            <a:r>
              <a:rPr lang="ru-RU" dirty="0" smtClean="0"/>
              <a:t>3 строка – 3 глагола</a:t>
            </a:r>
          </a:p>
          <a:p>
            <a:r>
              <a:rPr lang="ru-RU" dirty="0" smtClean="0"/>
              <a:t>4 строка -  фраза, предложение.</a:t>
            </a:r>
          </a:p>
          <a:p>
            <a:r>
              <a:rPr lang="ru-RU" dirty="0" smtClean="0"/>
              <a:t>5 строка – 1 слово, выступающее как итог, вывод.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подвиг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Самоотверженный, героический;</a:t>
            </a:r>
          </a:p>
          <a:p>
            <a:r>
              <a:rPr lang="ru-RU" dirty="0" smtClean="0"/>
              <a:t>Жертвовать, совершать, выручать;</a:t>
            </a:r>
          </a:p>
          <a:p>
            <a:r>
              <a:rPr lang="ru-RU" dirty="0" smtClean="0"/>
              <a:t>Подвиг- проявление силы духа.</a:t>
            </a:r>
          </a:p>
          <a:p>
            <a:r>
              <a:rPr lang="ru-RU" dirty="0" smtClean="0"/>
              <a:t>Заслуга.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80"/>
                </a:solidFill>
              </a:rPr>
              <a:t>Экспресс-опрос: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latin typeface="Times New Roman" pitchFamily="18" charset="0"/>
              </a:rPr>
              <a:t>Что нового вы узнали на уроке?</a:t>
            </a:r>
          </a:p>
          <a:p>
            <a:pPr marL="514350" indent="-514350"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latin typeface="Times New Roman" pitchFamily="18" charset="0"/>
              </a:rPr>
              <a:t>Какие новые определения и понятия нам встретились?</a:t>
            </a:r>
          </a:p>
          <a:p>
            <a:pPr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latin typeface="Times New Roman" pitchFamily="18" charset="0"/>
              </a:rPr>
              <a:t>3.  Над чем заставил задуматься урок?</a:t>
            </a:r>
          </a:p>
          <a:p>
            <a:pPr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latin typeface="Times New Roman" pitchFamily="18" charset="0"/>
              </a:rPr>
              <a:t>4.  Со всем ли вы согласны, о чём мы говорили?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Домашняя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написать эссе на тему: «Кто он – герой?»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539750" y="908050"/>
            <a:ext cx="4319588" cy="42491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 b="1" i="1" dirty="0">
                <a:latin typeface="Georgia" pitchFamily="18" charset="0"/>
              </a:rPr>
              <a:t>Подвиг есть сражение,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 b="1" i="1" dirty="0">
                <a:latin typeface="Georgia" pitchFamily="18" charset="0"/>
              </a:rPr>
              <a:t>Подвиг есть в борьбе,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 b="1" i="1" dirty="0">
                <a:latin typeface="Georgia" pitchFamily="18" charset="0"/>
              </a:rPr>
              <a:t>Высший подвиг — в терпенье,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 b="1" i="1" dirty="0">
                <a:latin typeface="Georgia" pitchFamily="18" charset="0"/>
              </a:rPr>
              <a:t>В любви и мольбе.</a:t>
            </a:r>
          </a:p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 b="1" i="1" dirty="0">
                <a:latin typeface="Georgia" pitchFamily="18" charset="0"/>
              </a:rPr>
              <a:t>А.Хомяков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600" b="1" i="1" dirty="0">
              <a:latin typeface="Georgia" pitchFamily="18" charset="0"/>
            </a:endParaRPr>
          </a:p>
        </p:txBody>
      </p:sp>
      <p:pic>
        <p:nvPicPr>
          <p:cNvPr id="7" name="Picture 2" descr="C:\Users\аминов\Desktop\375px-Судьба_человека_(постер_фильма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357166"/>
            <a:ext cx="2914650" cy="378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200909192018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3141663"/>
            <a:ext cx="4643437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medal_geroy-sovetskogo-soyu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5148263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Двадцать четвертое ноября</a:t>
            </a:r>
            <a:br>
              <a:rPr lang="ru-RU" b="1" dirty="0" smtClean="0"/>
            </a:br>
            <a:r>
              <a:rPr lang="ru-RU" b="1" dirty="0" smtClean="0"/>
              <a:t>Классная работа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3886200"/>
            <a:ext cx="7429552" cy="175260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Тема </a:t>
            </a:r>
            <a:r>
              <a:rPr lang="en-US" sz="4400" b="1" dirty="0" smtClean="0"/>
              <a:t>:</a:t>
            </a:r>
            <a:r>
              <a:rPr lang="ru-RU" sz="4400" b="1" dirty="0" smtClean="0"/>
              <a:t> «Подвиг человека»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Цели:</a:t>
            </a:r>
          </a:p>
          <a:p>
            <a:r>
              <a:rPr lang="ru-RU" dirty="0" smtClean="0"/>
              <a:t>осмыслить понятие «подвиг», поступки героев с точки зрения человеческой личности.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Что такое «подвиг»?</a:t>
            </a:r>
          </a:p>
          <a:p>
            <a:r>
              <a:rPr lang="ru-RU" dirty="0" smtClean="0"/>
              <a:t>Все ли могут совершить подвиг? </a:t>
            </a:r>
          </a:p>
          <a:p>
            <a:r>
              <a:rPr lang="ru-RU" dirty="0" smtClean="0"/>
              <a:t>Можно ли назвать человека, совершившего подвиг – героем?</a:t>
            </a:r>
          </a:p>
          <a:p>
            <a:r>
              <a:rPr lang="ru-RU" dirty="0" smtClean="0"/>
              <a:t>Какими чертами характера обладают герои рассказа «Судьба человека» Андрей Соколов и «</a:t>
            </a:r>
            <a:r>
              <a:rPr lang="ru-RU" dirty="0" err="1" smtClean="0"/>
              <a:t>Саллаат</a:t>
            </a:r>
            <a:r>
              <a:rPr lang="ru-RU" dirty="0" smtClean="0"/>
              <a:t> </a:t>
            </a:r>
            <a:r>
              <a:rPr lang="ru-RU" dirty="0" err="1" smtClean="0"/>
              <a:t>санаата</a:t>
            </a:r>
            <a:r>
              <a:rPr lang="ru-RU" dirty="0" smtClean="0"/>
              <a:t>» Федор Кузьмич Попов, что их побуждает совершать такие поступки, называемые подвигом?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571480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6" descr="d1998dfcbd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714620"/>
            <a:ext cx="3174994" cy="3722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iCA4XTR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143248"/>
            <a:ext cx="3714775" cy="2892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того, чтобы понять, что такое подвиг, необходимо заглянуть в словарь С.И.Ожегова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b="1" u="sng" dirty="0" smtClean="0"/>
              <a:t>Толковый словарь Ожегова</a:t>
            </a:r>
          </a:p>
          <a:p>
            <a:r>
              <a:rPr lang="ru-RU" dirty="0" smtClean="0"/>
              <a:t>Подвиг – это самоотверженный, героический поступок.</a:t>
            </a:r>
            <a:r>
              <a:rPr lang="ru-RU" b="1" dirty="0" smtClean="0">
                <a:hlinkClick r:id="rId2"/>
              </a:rPr>
              <a:t>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err="1" smtClean="0"/>
              <a:t>Хорсун</a:t>
            </a:r>
            <a:r>
              <a:rPr lang="ru-RU" dirty="0" smtClean="0"/>
              <a:t> </a:t>
            </a:r>
            <a:r>
              <a:rPr lang="ru-RU" dirty="0" err="1" smtClean="0"/>
              <a:t>быьыы</a:t>
            </a:r>
            <a:r>
              <a:rPr lang="ru-RU" dirty="0"/>
              <a:t> </a:t>
            </a:r>
            <a:r>
              <a:rPr lang="ru-RU" dirty="0" smtClean="0"/>
              <a:t>– </a:t>
            </a:r>
            <a:r>
              <a:rPr lang="ru-RU" dirty="0" err="1" smtClean="0"/>
              <a:t>куттаммакка,бэйэтин</a:t>
            </a:r>
            <a:r>
              <a:rPr lang="ru-RU" dirty="0" smtClean="0"/>
              <a:t> оло5ун </a:t>
            </a:r>
            <a:r>
              <a:rPr lang="ru-RU" dirty="0" err="1" smtClean="0"/>
              <a:t>толук</a:t>
            </a:r>
            <a:r>
              <a:rPr lang="ru-RU" dirty="0" smtClean="0"/>
              <a:t> </a:t>
            </a:r>
            <a:r>
              <a:rPr lang="ru-RU" dirty="0" err="1" smtClean="0"/>
              <a:t>ууран</a:t>
            </a:r>
            <a:r>
              <a:rPr lang="ru-RU" dirty="0" smtClean="0"/>
              <a:t> </a:t>
            </a:r>
            <a:r>
              <a:rPr lang="ru-RU" dirty="0" err="1" smtClean="0"/>
              <a:t>туран</a:t>
            </a:r>
            <a:r>
              <a:rPr lang="ru-RU" dirty="0" smtClean="0"/>
              <a:t> </a:t>
            </a:r>
            <a:r>
              <a:rPr lang="ru-RU" dirty="0" err="1" smtClean="0"/>
              <a:t>геройствоны</a:t>
            </a:r>
            <a:r>
              <a:rPr lang="ru-RU" dirty="0" smtClean="0"/>
              <a:t> </a:t>
            </a:r>
            <a:r>
              <a:rPr lang="ru-RU" dirty="0" err="1" smtClean="0"/>
              <a:t>оноруу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esni-velikoy-otechestvennoy-voyny-ogonek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2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1645</TotalTime>
  <Words>935</Words>
  <Application>Microsoft Office PowerPoint</Application>
  <PresentationFormat>Экран (4:3)</PresentationFormat>
  <Paragraphs>168</Paragraphs>
  <Slides>30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Двадцать четвертое ноября Классная работа</vt:lpstr>
      <vt:lpstr>Слайд 5</vt:lpstr>
      <vt:lpstr>Слайд 6</vt:lpstr>
      <vt:lpstr>Словарная работа</vt:lpstr>
      <vt:lpstr>Слайд 8</vt:lpstr>
      <vt:lpstr>Слайд 9</vt:lpstr>
      <vt:lpstr>Документальная повесть Гаврила Колесова о Герое Советского Союза  Ф.К. Попове. Героический подвиг Федора Попова в Великой Отечественной войне автор связывает с темой патриотического воспитания молодежи.</vt:lpstr>
      <vt:lpstr>Слайд 11</vt:lpstr>
      <vt:lpstr>История создания</vt:lpstr>
      <vt:lpstr>Слайд 13</vt:lpstr>
      <vt:lpstr>Распредели подвиги героев </vt:lpstr>
      <vt:lpstr>Слайд 15</vt:lpstr>
      <vt:lpstr> ФИЗКУЛЬТМИНУТКА</vt:lpstr>
      <vt:lpstr>Диспут «Нужно ли рисковать собой ради спасения жизни других?» </vt:lpstr>
      <vt:lpstr>Слайд 18</vt:lpstr>
      <vt:lpstr>Слайд 19</vt:lpstr>
      <vt:lpstr>Герои нашего времени</vt:lpstr>
      <vt:lpstr>Слайд 21</vt:lpstr>
      <vt:lpstr>Слайд 22</vt:lpstr>
      <vt:lpstr>Выберите правильный ответ</vt:lpstr>
      <vt:lpstr>Какими чертами характера должен обладать человек,  совершивший подвиг? </vt:lpstr>
      <vt:lpstr>Слайд 25</vt:lpstr>
      <vt:lpstr>СИНКВЕЙН </vt:lpstr>
      <vt:lpstr>подвиг</vt:lpstr>
      <vt:lpstr>Экспресс-опрос:</vt:lpstr>
      <vt:lpstr>Домашняя работа</vt:lpstr>
      <vt:lpstr>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Человеческие подвиги</dc:title>
  <dc:creator>Учитель</dc:creator>
  <cp:lastModifiedBy>Учитель</cp:lastModifiedBy>
  <cp:revision>70</cp:revision>
  <dcterms:created xsi:type="dcterms:W3CDTF">2018-02-15T09:39:37Z</dcterms:created>
  <dcterms:modified xsi:type="dcterms:W3CDTF">2018-11-25T15:48:18Z</dcterms:modified>
</cp:coreProperties>
</file>