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2" r:id="rId9"/>
    <p:sldId id="263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2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0CBD8-FACF-417F-B21C-8311FCC2E378}" type="datetimeFigureOut">
              <a:rPr lang="ru-RU" smtClean="0"/>
              <a:t>10.01.2021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95EF4-A54A-4787-AE93-AC5896B84C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488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0CBD8-FACF-417F-B21C-8311FCC2E378}" type="datetimeFigureOut">
              <a:rPr lang="ru-RU" smtClean="0"/>
              <a:t>10.01.2021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95EF4-A54A-4787-AE93-AC5896B84C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72548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0CBD8-FACF-417F-B21C-8311FCC2E378}" type="datetimeFigureOut">
              <a:rPr lang="ru-RU" smtClean="0"/>
              <a:t>10.01.2021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95EF4-A54A-4787-AE93-AC5896B84C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61159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0CBD8-FACF-417F-B21C-8311FCC2E378}" type="datetimeFigureOut">
              <a:rPr lang="ru-RU" smtClean="0"/>
              <a:t>10.01.2021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95EF4-A54A-4787-AE93-AC5896B84C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5807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0CBD8-FACF-417F-B21C-8311FCC2E378}" type="datetimeFigureOut">
              <a:rPr lang="ru-RU" smtClean="0"/>
              <a:t>10.01.2021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95EF4-A54A-4787-AE93-AC5896B84C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63291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0CBD8-FACF-417F-B21C-8311FCC2E378}" type="datetimeFigureOut">
              <a:rPr lang="ru-RU" smtClean="0"/>
              <a:t>10.01.2021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95EF4-A54A-4787-AE93-AC5896B84C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97573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0CBD8-FACF-417F-B21C-8311FCC2E378}" type="datetimeFigureOut">
              <a:rPr lang="ru-RU" smtClean="0"/>
              <a:t>10.01.2021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95EF4-A54A-4787-AE93-AC5896B84C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68735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0CBD8-FACF-417F-B21C-8311FCC2E378}" type="datetimeFigureOut">
              <a:rPr lang="ru-RU" smtClean="0"/>
              <a:t>10.01.2021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95EF4-A54A-4787-AE93-AC5896B84C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9633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0CBD8-FACF-417F-B21C-8311FCC2E378}" type="datetimeFigureOut">
              <a:rPr lang="ru-RU" smtClean="0"/>
              <a:t>10.01.2021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95EF4-A54A-4787-AE93-AC5896B84C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98665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0CBD8-FACF-417F-B21C-8311FCC2E378}" type="datetimeFigureOut">
              <a:rPr lang="ru-RU" smtClean="0"/>
              <a:t>10.01.2021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95EF4-A54A-4787-AE93-AC5896B84C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25842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0CBD8-FACF-417F-B21C-8311FCC2E378}" type="datetimeFigureOut">
              <a:rPr lang="ru-RU" smtClean="0"/>
              <a:t>10.01.2021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95EF4-A54A-4787-AE93-AC5896B84C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53460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43000"/>
            <a:lum/>
          </a:blip>
          <a:srcRect/>
          <a:stretch>
            <a:fillRect t="-19000" b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A0CBD8-FACF-417F-B21C-8311FCC2E378}" type="datetimeFigureOut">
              <a:rPr lang="ru-RU" smtClean="0"/>
              <a:t>10.01.2021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D95EF4-A54A-4787-AE93-AC5896B84C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4355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12" Type="http://schemas.openxmlformats.org/officeDocument/2006/relationships/image" Target="../media/image14.jpeg"/><Relationship Id="rId17" Type="http://schemas.openxmlformats.org/officeDocument/2006/relationships/image" Target="../media/image19.jpeg"/><Relationship Id="rId2" Type="http://schemas.openxmlformats.org/officeDocument/2006/relationships/image" Target="../media/image4.jpeg"/><Relationship Id="rId16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5" Type="http://schemas.openxmlformats.org/officeDocument/2006/relationships/image" Target="../media/image1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Relationship Id="rId1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Упражнения на подготовку к ЕГЭ , раздел «Лексика – грамматика»</a:t>
            </a:r>
            <a:endParaRPr lang="ru-RU" dirty="0"/>
          </a:p>
        </p:txBody>
      </p:sp>
      <p:pic>
        <p:nvPicPr>
          <p:cNvPr id="1026" name="Picture 2" descr="https://cdn.pixabay.com/photo/2016/11/19/16/48/notebook-1840276_128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966" y="1825625"/>
            <a:ext cx="9927771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7647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u-RU" dirty="0" err="1"/>
              <a:t>Match</a:t>
            </a:r>
            <a:r>
              <a:rPr lang="ru-RU" dirty="0"/>
              <a:t> </a:t>
            </a:r>
            <a:r>
              <a:rPr lang="ru-RU" dirty="0" err="1"/>
              <a:t>to</a:t>
            </a:r>
            <a:r>
              <a:rPr lang="ru-RU" dirty="0"/>
              <a:t> </a:t>
            </a:r>
            <a:r>
              <a:rPr lang="ru-RU" dirty="0" err="1"/>
              <a:t>make</a:t>
            </a:r>
            <a:r>
              <a:rPr lang="ru-RU" dirty="0"/>
              <a:t> </a:t>
            </a:r>
            <a:r>
              <a:rPr lang="ru-RU" dirty="0" err="1"/>
              <a:t>sentences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I think …</a:t>
            </a:r>
          </a:p>
          <a:p>
            <a:pPr marL="514350" indent="-514350">
              <a:buAutoNum type="arabicPeriod"/>
            </a:pPr>
            <a:r>
              <a:rPr lang="en-US" dirty="0" smtClean="0"/>
              <a:t>I’m thinking …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Phill’s</a:t>
            </a:r>
            <a:r>
              <a:rPr lang="en-US" dirty="0" smtClean="0"/>
              <a:t> looking...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Phill</a:t>
            </a:r>
            <a:r>
              <a:rPr lang="en-US" dirty="0" smtClean="0"/>
              <a:t> looks</a:t>
            </a:r>
            <a:r>
              <a:rPr lang="en-US" dirty="0"/>
              <a:t> </a:t>
            </a:r>
            <a:r>
              <a:rPr lang="en-US" dirty="0" smtClean="0"/>
              <a:t>…</a:t>
            </a:r>
          </a:p>
          <a:p>
            <a:pPr marL="514350" indent="-514350">
              <a:buAutoNum type="arabicPeriod"/>
            </a:pPr>
            <a:r>
              <a:rPr lang="en-US" dirty="0" smtClean="0"/>
              <a:t>Clair has ….</a:t>
            </a:r>
          </a:p>
          <a:p>
            <a:pPr marL="514350" indent="-514350">
              <a:buAutoNum type="arabicPeriod"/>
            </a:pPr>
            <a:r>
              <a:rPr lang="en-US" dirty="0" smtClean="0"/>
              <a:t>Clair is having …</a:t>
            </a:r>
          </a:p>
          <a:p>
            <a:pPr marL="514350" indent="-514350">
              <a:buAutoNum type="arabicPeriod"/>
            </a:pPr>
            <a:r>
              <a:rPr lang="en-US" dirty="0" smtClean="0"/>
              <a:t>Andy is …..</a:t>
            </a:r>
          </a:p>
          <a:p>
            <a:pPr marL="514350" indent="-514350">
              <a:buAutoNum type="arabicPeriod"/>
            </a:pPr>
            <a:r>
              <a:rPr lang="en-US" dirty="0" smtClean="0"/>
              <a:t>Andy is being … </a:t>
            </a: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141192524"/>
              </p:ext>
            </p:extLst>
          </p:nvPr>
        </p:nvGraphicFramePr>
        <p:xfrm>
          <a:off x="6622415" y="1825625"/>
          <a:ext cx="4281170" cy="435133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81170">
                  <a:extLst>
                    <a:ext uri="{9D8B030D-6E8A-4147-A177-3AD203B41FA5}">
                      <a16:colId xmlns:a16="http://schemas.microsoft.com/office/drawing/2014/main" val="2989399691"/>
                    </a:ext>
                  </a:extLst>
                </a:gridCol>
              </a:tblGrid>
              <a:tr h="4351338">
                <a:tc>
                  <a:txBody>
                    <a:bodyPr/>
                    <a:lstStyle/>
                    <a:p>
                      <a:pPr marL="342900" lvl="0" indent="-342900" algn="l" fontAlgn="base">
                        <a:lnSpc>
                          <a:spcPct val="107000"/>
                        </a:lnSpc>
                        <a:spcAft>
                          <a:spcPts val="335"/>
                        </a:spcAft>
                        <a:buClr>
                          <a:srgbClr val="000000"/>
                        </a:buClr>
                        <a:buSzPts val="1000"/>
                        <a:buFont typeface="+mj-lt"/>
                        <a:buAutoNum type="alphaUcPeriod"/>
                      </a:pPr>
                      <a:r>
                        <a:rPr lang="en-US" sz="2200" u="none" strike="noStrike" dirty="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</a:rPr>
                        <a:t>darker hair than her sister.</a:t>
                      </a:r>
                      <a:endParaRPr lang="ru-RU" sz="2200" u="none" strike="noStrike" dirty="0">
                        <a:effectLst/>
                        <a:uFill>
                          <a:solidFill>
                            <a:srgbClr val="000000"/>
                          </a:solidFill>
                        </a:uFill>
                      </a:endParaRPr>
                    </a:p>
                    <a:p>
                      <a:pPr marL="342900" lvl="0" indent="-342900" algn="l" fontAlgn="base">
                        <a:lnSpc>
                          <a:spcPct val="107000"/>
                        </a:lnSpc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+mj-lt"/>
                        <a:buAutoNum type="alphaUcPeriod"/>
                      </a:pPr>
                      <a:r>
                        <a:rPr lang="en-US" sz="2200" u="none" strike="noStrike" dirty="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</a:rPr>
                        <a:t>I'm going to buy the new Racetrack CD.</a:t>
                      </a:r>
                      <a:endParaRPr lang="ru-RU" sz="2200" u="none" strike="noStrike" dirty="0">
                        <a:effectLst/>
                        <a:uFill>
                          <a:solidFill>
                            <a:srgbClr val="000000"/>
                          </a:solidFill>
                        </a:uFill>
                      </a:endParaRPr>
                    </a:p>
                    <a:p>
                      <a:pPr marL="342900" lvl="0" indent="-342900" algn="l" fontAlgn="base">
                        <a:lnSpc>
                          <a:spcPct val="107000"/>
                        </a:lnSpc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+mj-lt"/>
                        <a:buAutoNum type="alphaUcPeriod"/>
                      </a:pPr>
                      <a:r>
                        <a:rPr lang="en-US" sz="2200" u="none" strike="noStrike" dirty="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</a:rPr>
                        <a:t>a haircut at the moment.</a:t>
                      </a:r>
                      <a:endParaRPr lang="ru-RU" sz="2200" u="none" strike="noStrike" dirty="0">
                        <a:effectLst/>
                        <a:uFill>
                          <a:solidFill>
                            <a:srgbClr val="000000"/>
                          </a:solidFill>
                        </a:uFill>
                      </a:endParaRPr>
                    </a:p>
                    <a:p>
                      <a:pPr marL="342900" lvl="0" indent="-342900" algn="l" fontAlgn="base">
                        <a:lnSpc>
                          <a:spcPct val="107000"/>
                        </a:lnSpc>
                        <a:spcAft>
                          <a:spcPts val="160"/>
                        </a:spcAft>
                        <a:buClr>
                          <a:srgbClr val="000000"/>
                        </a:buClr>
                        <a:buSzPts val="1000"/>
                        <a:buFont typeface="+mj-lt"/>
                        <a:buAutoNum type="alphaUcPeriod"/>
                      </a:pPr>
                      <a:r>
                        <a:rPr lang="en-US" sz="2200" u="none" strike="noStrike" dirty="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</a:rPr>
                        <a:t>for his glasses. Have you seen them?</a:t>
                      </a:r>
                      <a:endParaRPr lang="ru-RU" sz="2200" u="none" strike="noStrike" dirty="0">
                        <a:effectLst/>
                        <a:uFill>
                          <a:solidFill>
                            <a:srgbClr val="000000"/>
                          </a:solidFill>
                        </a:uFill>
                      </a:endParaRPr>
                    </a:p>
                    <a:p>
                      <a:pPr marL="342900" lvl="0" indent="-342900" algn="l" fontAlgn="base">
                        <a:lnSpc>
                          <a:spcPct val="107000"/>
                        </a:lnSpc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+mj-lt"/>
                        <a:buAutoNum type="alphaUcPeriod"/>
                      </a:pPr>
                      <a:r>
                        <a:rPr lang="en-US" sz="2200" u="none" strike="noStrike" dirty="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</a:rPr>
                        <a:t>not old enough to drive a car.</a:t>
                      </a:r>
                      <a:endParaRPr lang="ru-RU" sz="2200" u="none" strike="noStrike" dirty="0">
                        <a:effectLst/>
                        <a:uFill>
                          <a:solidFill>
                            <a:srgbClr val="000000"/>
                          </a:solidFill>
                        </a:uFill>
                      </a:endParaRPr>
                    </a:p>
                    <a:p>
                      <a:pPr marL="342900" lvl="0" indent="-342900" algn="l" fontAlgn="base">
                        <a:lnSpc>
                          <a:spcPct val="107000"/>
                        </a:lnSpc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+mj-lt"/>
                        <a:buAutoNum type="alphaUcPeriod"/>
                      </a:pPr>
                      <a:r>
                        <a:rPr lang="en-US" sz="2200" u="none" strike="noStrike" dirty="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</a:rPr>
                        <a:t>of getting Dad a CD for his birthday.</a:t>
                      </a:r>
                      <a:endParaRPr lang="ru-RU" sz="2200" u="none" strike="noStrike" dirty="0">
                        <a:effectLst/>
                        <a:uFill>
                          <a:solidFill>
                            <a:srgbClr val="000000"/>
                          </a:solidFill>
                        </a:uFill>
                      </a:endParaRPr>
                    </a:p>
                    <a:p>
                      <a:pPr marL="342900" lvl="0" indent="-342900" algn="l" fontAlgn="base">
                        <a:lnSpc>
                          <a:spcPct val="107000"/>
                        </a:lnSpc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+mj-lt"/>
                        <a:buAutoNum type="alphaUcPeriod"/>
                      </a:pPr>
                      <a:r>
                        <a:rPr lang="en-US" sz="2200" u="none" strike="noStrike" dirty="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</a:rPr>
                        <a:t>very annoying at the moment! </a:t>
                      </a:r>
                      <a:endParaRPr lang="en-US" sz="2200" u="none" strike="noStrike" dirty="0" smtClean="0">
                        <a:effectLst/>
                        <a:uFill>
                          <a:solidFill>
                            <a:srgbClr val="000000"/>
                          </a:solidFill>
                        </a:uFill>
                      </a:endParaRPr>
                    </a:p>
                    <a:p>
                      <a:pPr marL="342900" lvl="0" indent="-342900" algn="l" fontAlgn="base">
                        <a:lnSpc>
                          <a:spcPct val="107000"/>
                        </a:lnSpc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+mj-lt"/>
                        <a:buAutoNum type="alphaUcPeriod"/>
                      </a:pPr>
                      <a:r>
                        <a:rPr lang="en-US" sz="2200" u="none" strike="noStrike" dirty="0" smtClean="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</a:rPr>
                        <a:t> </a:t>
                      </a:r>
                      <a:r>
                        <a:rPr lang="en-US" sz="2200" u="none" strike="noStrike" dirty="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</a:rPr>
                        <a:t>like he needs a holiday!</a:t>
                      </a:r>
                      <a:endParaRPr lang="ru-RU" sz="2200" u="none" strike="noStrike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43815" marB="0"/>
                </a:tc>
                <a:extLst>
                  <a:ext uri="{0D108BD9-81ED-4DB2-BD59-A6C34878D82A}">
                    <a16:rowId xmlns:a16="http://schemas.microsoft.com/office/drawing/2014/main" val="2701002918"/>
                  </a:ext>
                </a:extLst>
              </a:tr>
            </a:tbl>
          </a:graphicData>
        </a:graphic>
      </p:graphicFrame>
      <p:cxnSp>
        <p:nvCxnSpPr>
          <p:cNvPr id="9" name="Прямая со стрелкой 8"/>
          <p:cNvCxnSpPr/>
          <p:nvPr/>
        </p:nvCxnSpPr>
        <p:spPr>
          <a:xfrm>
            <a:off x="3108960" y="2050869"/>
            <a:ext cx="3409406" cy="4310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3540034" y="2481943"/>
            <a:ext cx="2978332" cy="21814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3540034" y="3069771"/>
            <a:ext cx="3082381" cy="5355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3108960" y="3605349"/>
            <a:ext cx="3409406" cy="20900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2978331" y="2168434"/>
            <a:ext cx="3540035" cy="19463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3540034" y="3226526"/>
            <a:ext cx="2978332" cy="14369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V="1">
            <a:off x="2978331" y="4349931"/>
            <a:ext cx="3540035" cy="7968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V="1">
            <a:off x="3735977" y="5394960"/>
            <a:ext cx="2782389" cy="3004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4156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Find the extra word in each line</a:t>
            </a:r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2035629" cy="435133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1 to</a:t>
            </a:r>
          </a:p>
          <a:p>
            <a:pPr marL="0" indent="0">
              <a:buNone/>
            </a:pPr>
            <a:r>
              <a:rPr lang="en-US" dirty="0" smtClean="0"/>
              <a:t>2 going </a:t>
            </a:r>
          </a:p>
          <a:p>
            <a:pPr marL="0" indent="0">
              <a:buNone/>
            </a:pPr>
            <a:r>
              <a:rPr lang="en-US" dirty="0" smtClean="0"/>
              <a:t>3 to </a:t>
            </a:r>
          </a:p>
          <a:p>
            <a:pPr marL="0" indent="0">
              <a:buNone/>
            </a:pPr>
            <a:r>
              <a:rPr lang="en-US" dirty="0" smtClean="0"/>
              <a:t>4 been </a:t>
            </a:r>
          </a:p>
          <a:p>
            <a:pPr marL="0" indent="0">
              <a:buNone/>
            </a:pPr>
            <a:r>
              <a:rPr lang="en-US" dirty="0" smtClean="0"/>
              <a:t>5 making </a:t>
            </a:r>
          </a:p>
          <a:p>
            <a:pPr marL="0" indent="0">
              <a:buNone/>
            </a:pPr>
            <a:r>
              <a:rPr lang="en-US" dirty="0" smtClean="0"/>
              <a:t>6 are </a:t>
            </a:r>
          </a:p>
          <a:p>
            <a:pPr marL="0" indent="0">
              <a:buNone/>
            </a:pPr>
            <a:r>
              <a:rPr lang="en-US" dirty="0" smtClean="0"/>
              <a:t>7 have </a:t>
            </a:r>
          </a:p>
          <a:p>
            <a:pPr marL="0" indent="0">
              <a:buNone/>
            </a:pPr>
            <a:r>
              <a:rPr lang="en-US" dirty="0" smtClean="0"/>
              <a:t>8 am </a:t>
            </a:r>
          </a:p>
          <a:p>
            <a:pPr marL="0" indent="0">
              <a:buNone/>
            </a:pPr>
            <a:r>
              <a:rPr lang="en-US" dirty="0" smtClean="0"/>
              <a:t>9 had </a:t>
            </a:r>
          </a:p>
          <a:p>
            <a:pPr marL="0" indent="0">
              <a:buNone/>
            </a:pPr>
            <a:r>
              <a:rPr lang="en-US" dirty="0" smtClean="0"/>
              <a:t>10 is 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357154" y="1825625"/>
            <a:ext cx="7996646" cy="435133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smtClean="0"/>
              <a:t>International friends</a:t>
            </a:r>
          </a:p>
          <a:p>
            <a:pPr marL="0" lvl="0" indent="0" fontAlgn="base">
              <a:buNone/>
            </a:pPr>
            <a:r>
              <a:rPr lang="en-US" dirty="0"/>
              <a:t>I've been to travelling round Europe all summer. It's the first time I've</a:t>
            </a:r>
            <a:endParaRPr lang="ru-RU" dirty="0"/>
          </a:p>
          <a:p>
            <a:pPr marL="0" lvl="0" indent="0" fontAlgn="base">
              <a:buNone/>
            </a:pPr>
            <a:r>
              <a:rPr lang="en-US" dirty="0"/>
              <a:t>ever been going abroad, and I've had a fantastic time! </a:t>
            </a:r>
            <a:r>
              <a:rPr lang="ru-RU" dirty="0" err="1"/>
              <a:t>I've</a:t>
            </a:r>
            <a:r>
              <a:rPr lang="ru-RU" dirty="0"/>
              <a:t> </a:t>
            </a:r>
            <a:r>
              <a:rPr lang="ru-RU" dirty="0" err="1"/>
              <a:t>seen</a:t>
            </a:r>
            <a:endParaRPr lang="ru-RU" dirty="0"/>
          </a:p>
          <a:p>
            <a:pPr marL="0" lvl="0" indent="0" fontAlgn="base">
              <a:buNone/>
            </a:pPr>
            <a:r>
              <a:rPr lang="en-US" dirty="0"/>
              <a:t>loads of interesting places and I have to also made loads of new friends.</a:t>
            </a:r>
            <a:endParaRPr lang="ru-RU" dirty="0"/>
          </a:p>
          <a:p>
            <a:pPr marL="0" lvl="0" indent="0" fontAlgn="base">
              <a:buNone/>
            </a:pPr>
            <a:r>
              <a:rPr lang="en-US" dirty="0"/>
              <a:t>I've been decided to stay in touch with them now I'm back. </a:t>
            </a:r>
            <a:r>
              <a:rPr lang="ru-RU" dirty="0" err="1"/>
              <a:t>One</a:t>
            </a:r>
            <a:r>
              <a:rPr lang="ru-RU" dirty="0"/>
              <a:t> </a:t>
            </a:r>
            <a:r>
              <a:rPr lang="ru-RU" dirty="0" err="1"/>
              <a:t>of</a:t>
            </a:r>
            <a:endParaRPr lang="ru-RU" dirty="0"/>
          </a:p>
          <a:p>
            <a:pPr marL="0" lvl="0" indent="0" fontAlgn="base">
              <a:buNone/>
            </a:pPr>
            <a:r>
              <a:rPr lang="en-US" dirty="0"/>
              <a:t>them, Giselle, is French. She was making on holiday too</a:t>
            </a:r>
            <a:r>
              <a:rPr lang="en-US" dirty="0" smtClean="0"/>
              <a:t>. We </a:t>
            </a:r>
            <a:r>
              <a:rPr lang="en-US" dirty="0"/>
              <a:t>now send</a:t>
            </a:r>
            <a:endParaRPr lang="ru-RU" dirty="0"/>
          </a:p>
          <a:p>
            <a:pPr marL="0" lvl="0" indent="0" fontAlgn="base">
              <a:buNone/>
            </a:pPr>
            <a:r>
              <a:rPr lang="en-US" dirty="0"/>
              <a:t>text messages are to each other all the time. </a:t>
            </a:r>
            <a:r>
              <a:rPr lang="ru-RU" dirty="0" err="1"/>
              <a:t>They're</a:t>
            </a:r>
            <a:r>
              <a:rPr lang="ru-RU" dirty="0"/>
              <a:t> </a:t>
            </a:r>
            <a:r>
              <a:rPr lang="ru-RU" dirty="0" err="1"/>
              <a:t>usually</a:t>
            </a:r>
            <a:r>
              <a:rPr lang="ru-RU" dirty="0"/>
              <a:t> </a:t>
            </a:r>
            <a:r>
              <a:rPr lang="ru-RU" dirty="0" err="1"/>
              <a:t>in</a:t>
            </a:r>
            <a:r>
              <a:rPr lang="ru-RU" dirty="0"/>
              <a:t> </a:t>
            </a:r>
            <a:r>
              <a:rPr lang="ru-RU" dirty="0" err="1"/>
              <a:t>English</a:t>
            </a:r>
            <a:endParaRPr lang="ru-RU" dirty="0"/>
          </a:p>
          <a:p>
            <a:pPr marL="0" lvl="0" indent="0" fontAlgn="base">
              <a:buNone/>
            </a:pPr>
            <a:r>
              <a:rPr lang="en-US" dirty="0"/>
              <a:t>because my French isn't very good! I'm planning to have visit her in</a:t>
            </a:r>
            <a:endParaRPr lang="ru-RU" dirty="0"/>
          </a:p>
          <a:p>
            <a:pPr marL="0" lvl="0" indent="0" fontAlgn="base">
              <a:buNone/>
            </a:pPr>
            <a:r>
              <a:rPr lang="en-US" dirty="0"/>
              <a:t>France next year sometime. I hope I can. I am love meeting people from</a:t>
            </a:r>
            <a:endParaRPr lang="ru-RU" dirty="0"/>
          </a:p>
          <a:p>
            <a:pPr marL="0" lvl="0" indent="0" fontAlgn="base">
              <a:buNone/>
            </a:pPr>
            <a:r>
              <a:rPr lang="en-US" dirty="0"/>
              <a:t>other countries! I want to have had lots of friends from all over the world!</a:t>
            </a:r>
            <a:endParaRPr lang="ru-RU" dirty="0"/>
          </a:p>
          <a:p>
            <a:pPr marL="0" lvl="0" indent="0" fontAlgn="base">
              <a:buNone/>
            </a:pPr>
            <a:r>
              <a:rPr lang="en-US" dirty="0"/>
              <a:t>Travelling certainly broadens the mind, but it also is broadens your circle of friends!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2854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n-US" sz="2700" dirty="0" smtClean="0"/>
              <a:t>Present </a:t>
            </a:r>
            <a:r>
              <a:rPr lang="en-US" sz="2700" dirty="0"/>
              <a:t>time: present simple, present continuous, present perfect simple, present perfect continuous. </a:t>
            </a:r>
            <a:r>
              <a:rPr lang="en-US" sz="2700" dirty="0" err="1"/>
              <a:t>stative</a:t>
            </a:r>
            <a:r>
              <a:rPr lang="en-US" sz="2700" dirty="0"/>
              <a:t> </a:t>
            </a:r>
            <a:r>
              <a:rPr lang="en-US" sz="2700" dirty="0" smtClean="0"/>
              <a:t>verbs </a:t>
            </a:r>
            <a:br>
              <a:rPr lang="en-US" sz="2700" dirty="0" smtClean="0"/>
            </a:br>
            <a:r>
              <a:rPr lang="en-US" sz="2700" b="1" dirty="0" smtClean="0"/>
              <a:t>Write one word in each gap</a:t>
            </a:r>
            <a:r>
              <a:rPr lang="en-US" b="1" dirty="0" smtClean="0"/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'You've </a:t>
            </a:r>
            <a:r>
              <a:rPr lang="en-US" dirty="0" smtClean="0"/>
              <a:t> .    </a:t>
            </a:r>
            <a:r>
              <a:rPr lang="en-US" dirty="0"/>
              <a:t>	l</a:t>
            </a:r>
            <a:r>
              <a:rPr lang="en-US" dirty="0" smtClean="0"/>
              <a:t>ooking   </a:t>
            </a:r>
            <a:r>
              <a:rPr lang="en-US" dirty="0"/>
              <a:t>at that timetable for the last ten minutes. It can't be that confusing!' said Sheila angrily.</a:t>
            </a:r>
            <a:endParaRPr lang="ru-RU" dirty="0"/>
          </a:p>
          <a:p>
            <a:pPr marL="0" indent="0">
              <a:buNone/>
            </a:pPr>
            <a:r>
              <a:rPr lang="en-US" dirty="0"/>
              <a:t>wish you'd be quiet! I've </a:t>
            </a:r>
            <a:r>
              <a:rPr lang="en-US" dirty="0" smtClean="0"/>
              <a:t> </a:t>
            </a:r>
            <a:r>
              <a:rPr lang="en-US" dirty="0"/>
              <a:t>. . </a:t>
            </a:r>
            <a:r>
              <a:rPr lang="en-US" dirty="0" smtClean="0"/>
              <a:t>   a </a:t>
            </a:r>
            <a:r>
              <a:rPr lang="en-US" dirty="0"/>
              <a:t>splitting headache thanks to you!' replied Matt.</a:t>
            </a:r>
            <a:endParaRPr lang="ru-RU" dirty="0"/>
          </a:p>
          <a:p>
            <a:pPr marL="0" indent="0">
              <a:buNone/>
            </a:pPr>
            <a:r>
              <a:rPr lang="en-US" dirty="0"/>
              <a:t>'Mum! Dad! Please!' said Alison. 'You're both </a:t>
            </a:r>
            <a:r>
              <a:rPr lang="en-US" dirty="0" smtClean="0"/>
              <a:t> </a:t>
            </a:r>
            <a:r>
              <a:rPr lang="en-US" dirty="0"/>
              <a:t>. </a:t>
            </a:r>
            <a:r>
              <a:rPr lang="en-US" dirty="0" smtClean="0"/>
              <a:t>           very </a:t>
            </a:r>
            <a:r>
              <a:rPr lang="en-US" dirty="0"/>
              <a:t>silly. </a:t>
            </a:r>
            <a:r>
              <a:rPr lang="en-US" dirty="0" smtClean="0"/>
              <a:t>        . </a:t>
            </a:r>
            <a:r>
              <a:rPr lang="en-US" dirty="0"/>
              <a:t>is no point at all in blaming each other. That's not going to help us find out what time the next train to Budapest is due to leave.'</a:t>
            </a:r>
            <a:endParaRPr lang="ru-RU" dirty="0"/>
          </a:p>
          <a:p>
            <a:pPr marL="0" indent="0">
              <a:buNone/>
            </a:pPr>
            <a:r>
              <a:rPr lang="en-US" dirty="0"/>
              <a:t>'You  </a:t>
            </a:r>
            <a:r>
              <a:rPr lang="en-US" dirty="0" smtClean="0"/>
              <a:t>  </a:t>
            </a:r>
            <a:r>
              <a:rPr lang="en-US" dirty="0"/>
              <a:t>. .. quite </a:t>
            </a:r>
            <a:r>
              <a:rPr lang="en-US" dirty="0" err="1"/>
              <a:t>right,darling.l</a:t>
            </a:r>
            <a:r>
              <a:rPr lang="en-US" dirty="0"/>
              <a:t>  </a:t>
            </a:r>
            <a:r>
              <a:rPr lang="en-US" dirty="0" smtClean="0"/>
              <a:t>   </a:t>
            </a:r>
            <a:r>
              <a:rPr lang="en-US" dirty="0"/>
              <a:t>. . sorry,' said Sheila. 'Me too,' mumbled Matt. 'Now, let's have another look at this </a:t>
            </a:r>
            <a:r>
              <a:rPr lang="en-US" dirty="0" smtClean="0"/>
              <a:t>timetable. Well, it ….</a:t>
            </a:r>
            <a:endParaRPr lang="ru-RU" dirty="0"/>
          </a:p>
          <a:p>
            <a:pPr marL="0" indent="0">
              <a:buNone/>
            </a:pPr>
            <a:r>
              <a:rPr lang="en-US" dirty="0"/>
              <a:t>like we </a:t>
            </a:r>
            <a:r>
              <a:rPr lang="en-US" dirty="0" smtClean="0"/>
              <a:t>….</a:t>
            </a:r>
            <a:r>
              <a:rPr lang="en-US" dirty="0"/>
              <a:t>	definitely missed the last train today. That was the 18.20 we just missed, wasn't it?'</a:t>
            </a:r>
            <a:endParaRPr lang="ru-RU" dirty="0"/>
          </a:p>
          <a:p>
            <a:pPr marL="0" indent="0">
              <a:buNone/>
            </a:pPr>
            <a:r>
              <a:rPr lang="en-US" dirty="0"/>
              <a:t>'l </a:t>
            </a:r>
            <a:r>
              <a:rPr lang="en-US" dirty="0" smtClean="0"/>
              <a:t>…</a:t>
            </a:r>
            <a:r>
              <a:rPr lang="en-US" dirty="0"/>
              <a:t>	so,' said Sheila. 'I mean, it did leave at 18.20. Whether it's actually going to Budapest or not is another question.'</a:t>
            </a:r>
            <a:endParaRPr lang="ru-RU" dirty="0"/>
          </a:p>
          <a:p>
            <a:pPr marL="0" indent="0">
              <a:buNone/>
            </a:pPr>
            <a:r>
              <a:rPr lang="en-US" dirty="0" smtClean="0"/>
              <a:t>'Well</a:t>
            </a:r>
            <a:r>
              <a:rPr lang="en-US" dirty="0"/>
              <a:t>, one thing </a:t>
            </a:r>
            <a:r>
              <a:rPr lang="en-US" dirty="0" smtClean="0"/>
              <a:t>is…</a:t>
            </a:r>
            <a:r>
              <a:rPr lang="en-US" dirty="0"/>
              <a:t>	. in doubt,' said Matt.</a:t>
            </a:r>
            <a:endParaRPr lang="ru-RU" dirty="0"/>
          </a:p>
          <a:p>
            <a:pPr marL="0" indent="0">
              <a:buNone/>
            </a:pPr>
            <a:r>
              <a:rPr lang="en-US" dirty="0"/>
              <a:t>'What's that?' asked Sheila and Alison together.</a:t>
            </a:r>
            <a:endParaRPr lang="ru-RU" dirty="0"/>
          </a:p>
          <a:p>
            <a:pPr marL="0" indent="0">
              <a:buNone/>
            </a:pPr>
            <a:r>
              <a:rPr lang="en-US" dirty="0"/>
              <a:t>'This is the worst holiday we've </a:t>
            </a:r>
            <a:r>
              <a:rPr lang="en-US" dirty="0" smtClean="0"/>
              <a:t>…     . </a:t>
            </a:r>
            <a:r>
              <a:rPr lang="en-US" dirty="0"/>
              <a:t>been on,' said Matt. 'Next year, we're going to try something far less adventurous.' 'Agreed!' said Sheila and Alison.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841863" y="1825625"/>
            <a:ext cx="679268" cy="2121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been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683727" y="2403567"/>
            <a:ext cx="548640" cy="2220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got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525588" y="2625635"/>
            <a:ext cx="783772" cy="3265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being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7194365" y="2684416"/>
            <a:ext cx="816431" cy="2677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There 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267098" y="3239589"/>
            <a:ext cx="574766" cy="2481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are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958046" y="3203577"/>
            <a:ext cx="613954" cy="2842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am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4990011" y="3487783"/>
            <a:ext cx="888275" cy="2351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looks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1841863" y="3814354"/>
            <a:ext cx="836023" cy="2220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have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175657" y="4402183"/>
            <a:ext cx="666205" cy="28738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think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2886891" y="4911634"/>
            <a:ext cx="796836" cy="2220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not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4127863" y="5603967"/>
            <a:ext cx="640080" cy="2220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ever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6713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n-US" sz="2700" dirty="0" smtClean="0"/>
              <a:t>Complete </a:t>
            </a:r>
            <a:r>
              <a:rPr lang="en-US" sz="2700" dirty="0"/>
              <a:t>each second sentence using the word given so that it has a similar meaning to the first sentence. </a:t>
            </a:r>
            <a:r>
              <a:rPr lang="ru-RU" sz="2700" dirty="0" err="1"/>
              <a:t>Write</a:t>
            </a:r>
            <a:r>
              <a:rPr lang="ru-RU" sz="2700" dirty="0"/>
              <a:t> </a:t>
            </a:r>
            <a:r>
              <a:rPr lang="ru-RU" sz="2700" dirty="0" err="1"/>
              <a:t>between</a:t>
            </a:r>
            <a:r>
              <a:rPr lang="ru-RU" sz="2700" dirty="0"/>
              <a:t> </a:t>
            </a:r>
            <a:r>
              <a:rPr lang="ru-RU" sz="2700" dirty="0" err="1"/>
              <a:t>two</a:t>
            </a:r>
            <a:r>
              <a:rPr lang="ru-RU" sz="2700" dirty="0"/>
              <a:t> </a:t>
            </a:r>
            <a:r>
              <a:rPr lang="ru-RU" sz="2700" dirty="0" err="1"/>
              <a:t>and</a:t>
            </a:r>
            <a:r>
              <a:rPr lang="ru-RU" sz="2700" dirty="0"/>
              <a:t> </a:t>
            </a:r>
            <a:r>
              <a:rPr lang="ru-RU" sz="2700" dirty="0" err="1"/>
              <a:t>five</a:t>
            </a:r>
            <a:r>
              <a:rPr lang="ru-RU" sz="2700" dirty="0"/>
              <a:t> </a:t>
            </a:r>
            <a:r>
              <a:rPr lang="ru-RU" sz="2700" dirty="0" err="1"/>
              <a:t>words</a:t>
            </a:r>
            <a:r>
              <a:rPr lang="ru-RU" sz="2700" dirty="0"/>
              <a:t> </a:t>
            </a:r>
            <a:r>
              <a:rPr lang="ru-RU" sz="2700" dirty="0" err="1"/>
              <a:t>in</a:t>
            </a:r>
            <a:r>
              <a:rPr lang="ru-RU" sz="2700" dirty="0"/>
              <a:t> </a:t>
            </a:r>
            <a:r>
              <a:rPr lang="ru-RU" sz="2700" dirty="0" err="1"/>
              <a:t>each</a:t>
            </a:r>
            <a:r>
              <a:rPr lang="ru-RU" sz="2700" dirty="0"/>
              <a:t> </a:t>
            </a:r>
            <a:r>
              <a:rPr lang="ru-RU" sz="2700" dirty="0" err="1"/>
              <a:t>gap</a:t>
            </a:r>
            <a:r>
              <a:rPr lang="ru-RU" dirty="0"/>
              <a:t>.</a:t>
            </a:r>
            <a:br>
              <a:rPr lang="ru-RU" dirty="0"/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marL="0" lvl="0" indent="0">
              <a:buNone/>
            </a:pPr>
            <a:r>
              <a:rPr lang="en-US" dirty="0"/>
              <a:t>What's the price of the tickets, Jimmy? (</a:t>
            </a:r>
            <a:r>
              <a:rPr lang="en-US" dirty="0" smtClean="0"/>
              <a:t>much)</a:t>
            </a:r>
          </a:p>
          <a:p>
            <a:pPr marL="0" lvl="0" indent="0">
              <a:buNone/>
            </a:pPr>
            <a:r>
              <a:rPr lang="en-US" dirty="0"/>
              <a:t>Are these your trainers? </a:t>
            </a:r>
            <a:r>
              <a:rPr lang="en-US" dirty="0" smtClean="0"/>
              <a:t>(to)</a:t>
            </a:r>
          </a:p>
          <a:p>
            <a:pPr marL="0" indent="0">
              <a:buNone/>
            </a:pPr>
            <a:r>
              <a:rPr lang="en-US" dirty="0"/>
              <a:t>Sasha's not keen on team sports at all. </a:t>
            </a:r>
            <a:r>
              <a:rPr lang="en-US" dirty="0" smtClean="0"/>
              <a:t>(like)</a:t>
            </a:r>
            <a:endParaRPr lang="ru-RU" dirty="0"/>
          </a:p>
          <a:p>
            <a:pPr marL="0" indent="0">
              <a:buNone/>
            </a:pPr>
            <a:r>
              <a:rPr lang="en-US" dirty="0"/>
              <a:t>It's only her second time in a recording studio. </a:t>
            </a:r>
            <a:r>
              <a:rPr lang="en-US" dirty="0" smtClean="0"/>
              <a:t>(been)</a:t>
            </a:r>
          </a:p>
          <a:p>
            <a:pPr marL="0" indent="0">
              <a:buNone/>
            </a:pPr>
            <a:endParaRPr lang="en-US" dirty="0" smtClean="0"/>
          </a:p>
          <a:p>
            <a:pPr marL="0" lvl="0" indent="0">
              <a:buNone/>
            </a:pPr>
            <a:r>
              <a:rPr lang="en-US" dirty="0"/>
              <a:t>I started writing this hours ago and it's still not right. </a:t>
            </a:r>
            <a:r>
              <a:rPr lang="en-US" dirty="0" smtClean="0"/>
              <a:t>(writing)</a:t>
            </a:r>
            <a:endParaRPr lang="ru-RU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ru-RU" dirty="0"/>
          </a:p>
          <a:p>
            <a:pPr marL="0" lvl="0" indent="0">
              <a:buNone/>
            </a:pPr>
            <a:endParaRPr lang="en-US" dirty="0" smtClean="0"/>
          </a:p>
          <a:p>
            <a:pPr marL="0" lv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How ___________, Jimmy?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Do___________________ you?</a:t>
            </a:r>
          </a:p>
          <a:p>
            <a:pPr marL="0" indent="0">
              <a:buNone/>
            </a:pPr>
            <a:r>
              <a:rPr lang="en-US" dirty="0" smtClean="0"/>
              <a:t>Sasha _______ </a:t>
            </a:r>
            <a:r>
              <a:rPr lang="en-US" dirty="0"/>
              <a:t>team sports at </a:t>
            </a:r>
            <a:r>
              <a:rPr lang="en-US" dirty="0" smtClean="0"/>
              <a:t>all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She ________ </a:t>
            </a:r>
            <a:r>
              <a:rPr lang="en-US" dirty="0"/>
              <a:t>in a recording studio once before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I _________ </a:t>
            </a:r>
            <a:r>
              <a:rPr lang="en-US" dirty="0"/>
              <a:t>hours and it's still not right</a:t>
            </a:r>
            <a:endParaRPr lang="ru-RU" dirty="0"/>
          </a:p>
        </p:txBody>
      </p:sp>
      <p:sp>
        <p:nvSpPr>
          <p:cNvPr id="25" name="Rectangle 25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6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How 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29" name="Group 13625"/>
          <p:cNvGrpSpPr/>
          <p:nvPr/>
        </p:nvGrpSpPr>
        <p:grpSpPr>
          <a:xfrm>
            <a:off x="0" y="0"/>
            <a:ext cx="2505075" cy="12065"/>
            <a:chOff x="0" y="0"/>
            <a:chExt cx="2505456" cy="12195"/>
          </a:xfrm>
        </p:grpSpPr>
        <p:sp>
          <p:nvSpPr>
            <p:cNvPr id="30" name="Shape 13624"/>
            <p:cNvSpPr/>
            <p:nvPr/>
          </p:nvSpPr>
          <p:spPr>
            <a:xfrm>
              <a:off x="0" y="0"/>
              <a:ext cx="2505456" cy="12195"/>
            </a:xfrm>
            <a:custGeom>
              <a:avLst/>
              <a:gdLst/>
              <a:ahLst/>
              <a:cxnLst/>
              <a:rect l="0" t="0" r="0" b="0"/>
              <a:pathLst>
                <a:path w="2505456" h="12195">
                  <a:moveTo>
                    <a:pt x="0" y="6098"/>
                  </a:moveTo>
                  <a:lnTo>
                    <a:pt x="2505456" y="6098"/>
                  </a:lnTo>
                </a:path>
              </a:pathLst>
            </a:custGeom>
            <a:ln w="12195" cap="flat">
              <a:miter lim="100000"/>
            </a:ln>
          </p:spPr>
          <p:style>
            <a:lnRef idx="1">
              <a:srgbClr val="000000"/>
            </a:lnRef>
            <a:fillRef idx="0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ru-RU"/>
            </a:p>
          </p:txBody>
        </p:sp>
      </p:grpSp>
      <p:sp>
        <p:nvSpPr>
          <p:cNvPr id="26" name="Rectangle 26"/>
          <p:cNvSpPr>
            <a:spLocks noChangeArrowheads="1"/>
          </p:cNvSpPr>
          <p:nvPr/>
        </p:nvSpPr>
        <p:spPr bwMode="auto">
          <a:xfrm>
            <a:off x="725488" y="4699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6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, Jimmy?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7434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601686" y="195944"/>
            <a:ext cx="5183777" cy="6949440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0802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/>
              <a:t>Word formation </a:t>
            </a:r>
            <a:br>
              <a:rPr lang="en-US" sz="2800" b="1" dirty="0" smtClean="0"/>
            </a:br>
            <a:r>
              <a:rPr lang="en-US" sz="2800" b="1" dirty="0"/>
              <a:t>Choose the correct </a:t>
            </a:r>
            <a:r>
              <a:rPr lang="en-US" sz="2800" b="1" dirty="0" smtClean="0"/>
              <a:t>word</a:t>
            </a:r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I hope to go on a trip round the </a:t>
            </a:r>
            <a:r>
              <a:rPr lang="en-US" b="1" dirty="0"/>
              <a:t>world / earth</a:t>
            </a:r>
            <a:r>
              <a:rPr lang="en-US" dirty="0"/>
              <a:t> one </a:t>
            </a:r>
            <a:r>
              <a:rPr lang="en-US" dirty="0" smtClean="0"/>
              <a:t>day.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You </a:t>
            </a:r>
            <a:r>
              <a:rPr lang="en-US" dirty="0"/>
              <a:t>learn a lot about the </a:t>
            </a:r>
            <a:r>
              <a:rPr lang="en-US" b="1" dirty="0"/>
              <a:t>local territory / area</a:t>
            </a:r>
            <a:r>
              <a:rPr lang="en-US" dirty="0"/>
              <a:t> by speaking to local </a:t>
            </a:r>
            <a:r>
              <a:rPr lang="en-US" dirty="0" smtClean="0"/>
              <a:t>people.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It's </a:t>
            </a:r>
            <a:r>
              <a:rPr lang="en-US" dirty="0"/>
              <a:t>good to have someone to </a:t>
            </a:r>
            <a:r>
              <a:rPr lang="en-US" b="1" dirty="0"/>
              <a:t>lead / guide </a:t>
            </a:r>
            <a:r>
              <a:rPr lang="en-US" dirty="0"/>
              <a:t>you when you are on </a:t>
            </a:r>
            <a:r>
              <a:rPr lang="en-US" dirty="0" smtClean="0"/>
              <a:t>holiday.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I </a:t>
            </a:r>
            <a:r>
              <a:rPr lang="en-US" dirty="0"/>
              <a:t>get the train to work every day and the </a:t>
            </a:r>
            <a:r>
              <a:rPr lang="en-US" b="1" dirty="0"/>
              <a:t>fare / fee </a:t>
            </a:r>
            <a:r>
              <a:rPr lang="en-US" dirty="0"/>
              <a:t>is quite </a:t>
            </a:r>
            <a:r>
              <a:rPr lang="en-US" dirty="0" smtClean="0"/>
              <a:t>expensive.</a:t>
            </a:r>
            <a:r>
              <a:rPr lang="en-US" dirty="0"/>
              <a:t> 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 smtClean="0"/>
              <a:t>Captain </a:t>
            </a:r>
            <a:r>
              <a:rPr lang="en-US" dirty="0"/>
              <a:t>Cook discovered Australia on a </a:t>
            </a:r>
            <a:r>
              <a:rPr lang="en-US" b="1" dirty="0"/>
              <a:t>voyage / travel </a:t>
            </a:r>
            <a:r>
              <a:rPr lang="en-US" dirty="0"/>
              <a:t>to the </a:t>
            </a:r>
            <a:r>
              <a:rPr lang="en-US" dirty="0" smtClean="0"/>
              <a:t>Pacific.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Most </a:t>
            </a:r>
            <a:r>
              <a:rPr lang="en-US" dirty="0"/>
              <a:t>tourist attractions in London charge an admission </a:t>
            </a:r>
            <a:r>
              <a:rPr lang="en-US" b="1" dirty="0"/>
              <a:t>fee / ticket. </a:t>
            </a:r>
            <a:endParaRPr lang="en-US" b="1" dirty="0" smtClean="0"/>
          </a:p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dirty="0"/>
              <a:t>sunset over Niagara Falls really is a magnificent </a:t>
            </a:r>
            <a:r>
              <a:rPr lang="en-US" b="1" dirty="0"/>
              <a:t>look / sight.</a:t>
            </a:r>
            <a:endParaRPr lang="ru-RU" b="1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9" name="Объект 8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WORLD</a:t>
            </a:r>
          </a:p>
          <a:p>
            <a:endParaRPr lang="en-US" dirty="0"/>
          </a:p>
          <a:p>
            <a:r>
              <a:rPr lang="en-US" dirty="0" smtClean="0"/>
              <a:t>AREA</a:t>
            </a:r>
          </a:p>
          <a:p>
            <a:endParaRPr lang="en-US" dirty="0"/>
          </a:p>
          <a:p>
            <a:r>
              <a:rPr lang="en-US" dirty="0" smtClean="0"/>
              <a:t>GUIDE</a:t>
            </a:r>
          </a:p>
          <a:p>
            <a:r>
              <a:rPr lang="en-US" dirty="0" smtClean="0"/>
              <a:t>FARE</a:t>
            </a:r>
          </a:p>
          <a:p>
            <a:endParaRPr lang="en-US" dirty="0"/>
          </a:p>
          <a:p>
            <a:r>
              <a:rPr lang="en-US" dirty="0" smtClean="0"/>
              <a:t>VOYAGE</a:t>
            </a:r>
          </a:p>
          <a:p>
            <a:endParaRPr lang="en-US" dirty="0"/>
          </a:p>
          <a:p>
            <a:r>
              <a:rPr lang="en-US" dirty="0" smtClean="0"/>
              <a:t>FEE</a:t>
            </a:r>
          </a:p>
          <a:p>
            <a:r>
              <a:rPr lang="en-US" dirty="0" smtClean="0"/>
              <a:t>SIGHT</a:t>
            </a:r>
            <a:endParaRPr lang="ru-RU" dirty="0"/>
          </a:p>
        </p:txBody>
      </p:sp>
      <p:pic>
        <p:nvPicPr>
          <p:cNvPr id="1040" name="Picture 278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8575" cy="28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277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8575" cy="28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278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9050" cy="28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278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9050" cy="28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279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8575" cy="19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277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279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9050" cy="19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278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9050" cy="28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279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8575" cy="19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2778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8575" cy="28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2784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9050" cy="28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2776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2783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9050" cy="28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2781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8575" cy="28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3174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Picture 2803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0707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800" dirty="0"/>
              <a:t>Complete using the correct form of the </a:t>
            </a:r>
            <a:r>
              <a:rPr lang="en-US" sz="2800" dirty="0" smtClean="0"/>
              <a:t>words: </a:t>
            </a:r>
            <a:br>
              <a:rPr lang="en-US" sz="2800" dirty="0" smtClean="0"/>
            </a:b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 smtClean="0"/>
              <a:t> </a:t>
            </a:r>
            <a:r>
              <a:rPr lang="en-US" sz="2800" dirty="0"/>
              <a:t>• check </a:t>
            </a:r>
            <a:r>
              <a:rPr lang="en-US" sz="2800" dirty="0" smtClean="0"/>
              <a:t>• </a:t>
            </a:r>
            <a:r>
              <a:rPr lang="en-US" sz="2800" dirty="0"/>
              <a:t>make • pick • pull • </a:t>
            </a:r>
            <a:r>
              <a:rPr lang="en-US" sz="2800" dirty="0" smtClean="0"/>
              <a:t>see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lvl="1" indent="0">
              <a:spcBef>
                <a:spcPts val="1000"/>
              </a:spcBef>
              <a:buNone/>
            </a:pPr>
            <a:r>
              <a:rPr lang="en-US" dirty="0"/>
              <a:t>Let's go to the airport to </a:t>
            </a:r>
            <a:r>
              <a:rPr lang="en-US" dirty="0" smtClean="0"/>
              <a:t>….</a:t>
            </a:r>
            <a:r>
              <a:rPr lang="en-US" dirty="0"/>
              <a:t>	Grandpa off when he flies back home</a:t>
            </a:r>
            <a:r>
              <a:rPr lang="en-US" dirty="0" smtClean="0"/>
              <a:t>.</a:t>
            </a:r>
          </a:p>
          <a:p>
            <a:pPr marL="0" lvl="1" indent="0">
              <a:spcBef>
                <a:spcPts val="1000"/>
              </a:spcBef>
              <a:buNone/>
            </a:pPr>
            <a:r>
              <a:rPr lang="en-US" dirty="0" smtClean="0"/>
              <a:t>I</a:t>
            </a:r>
            <a:r>
              <a:rPr lang="en-US" dirty="0"/>
              <a:t>f it starts to rain, </a:t>
            </a:r>
            <a:r>
              <a:rPr lang="en-US" dirty="0" smtClean="0"/>
              <a:t>….</a:t>
            </a:r>
            <a:r>
              <a:rPr lang="en-US" dirty="0"/>
              <a:t>	for a nearby cave to wait for it to pass.</a:t>
            </a:r>
            <a:endParaRPr lang="ru-RU" dirty="0"/>
          </a:p>
          <a:p>
            <a:pPr marL="0" lvl="1" indent="0">
              <a:spcBef>
                <a:spcPts val="1000"/>
              </a:spcBef>
              <a:buNone/>
            </a:pPr>
            <a:r>
              <a:rPr lang="en-US" dirty="0"/>
              <a:t>We would like to remind all guests that they must </a:t>
            </a:r>
            <a:r>
              <a:rPr lang="en-US" dirty="0" smtClean="0"/>
              <a:t>… </a:t>
            </a:r>
            <a:r>
              <a:rPr lang="ru-RU" dirty="0" err="1" smtClean="0"/>
              <a:t>out</a:t>
            </a:r>
            <a:r>
              <a:rPr lang="ru-RU" dirty="0" smtClean="0"/>
              <a:t> </a:t>
            </a:r>
            <a:r>
              <a:rPr lang="ru-RU" dirty="0" err="1"/>
              <a:t>before</a:t>
            </a:r>
            <a:r>
              <a:rPr lang="ru-RU" dirty="0"/>
              <a:t> </a:t>
            </a:r>
            <a:r>
              <a:rPr lang="ru-RU" dirty="0" err="1"/>
              <a:t>midday</a:t>
            </a:r>
            <a:r>
              <a:rPr lang="ru-RU" dirty="0" smtClean="0"/>
              <a:t>.</a:t>
            </a:r>
            <a:endParaRPr lang="en-US" dirty="0" smtClean="0"/>
          </a:p>
          <a:p>
            <a:pPr marL="0" lvl="1" indent="0">
              <a:spcBef>
                <a:spcPts val="1000"/>
              </a:spcBef>
              <a:buNone/>
            </a:pPr>
            <a:r>
              <a:rPr lang="en-US" dirty="0" smtClean="0"/>
              <a:t>Please …. </a:t>
            </a:r>
            <a:r>
              <a:rPr lang="en-US" dirty="0"/>
              <a:t>in and stop so that I can buy something to drink</a:t>
            </a:r>
            <a:r>
              <a:rPr lang="en-US" dirty="0" smtClean="0"/>
              <a:t>.</a:t>
            </a:r>
          </a:p>
          <a:p>
            <a:pPr marL="0" lvl="1" indent="0">
              <a:spcBef>
                <a:spcPts val="1000"/>
              </a:spcBef>
              <a:buNone/>
            </a:pPr>
            <a:r>
              <a:rPr lang="en-US" dirty="0"/>
              <a:t>Every Saturday night my dad	</a:t>
            </a:r>
            <a:r>
              <a:rPr lang="en-US" dirty="0" smtClean="0"/>
              <a:t>…. </a:t>
            </a:r>
            <a:r>
              <a:rPr lang="en-US" dirty="0"/>
              <a:t>us up outside the cinema.</a:t>
            </a:r>
            <a:endParaRPr lang="ru-RU" dirty="0"/>
          </a:p>
          <a:p>
            <a:pPr marL="0" lvl="1" indent="0">
              <a:spcBef>
                <a:spcPts val="1000"/>
              </a:spcBef>
              <a:buNone/>
            </a:pPr>
            <a:endParaRPr lang="ru-RU" dirty="0"/>
          </a:p>
          <a:p>
            <a:pPr marL="0" lvl="1" indent="0">
              <a:spcBef>
                <a:spcPts val="1000"/>
              </a:spcBef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SEE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MAKE </a:t>
            </a:r>
          </a:p>
          <a:p>
            <a:pPr marL="0" indent="0">
              <a:buNone/>
            </a:pPr>
            <a:r>
              <a:rPr lang="en-US" dirty="0" smtClean="0"/>
              <a:t>CHECK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PULL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PICKS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791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Find </a:t>
            </a:r>
            <a:r>
              <a:rPr lang="en-US" dirty="0"/>
              <a:t>the extra word in each line.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4021183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 smtClean="0"/>
              <a:t>1 BE </a:t>
            </a:r>
          </a:p>
          <a:p>
            <a:pPr marL="0" indent="0">
              <a:buNone/>
            </a:pPr>
            <a:r>
              <a:rPr lang="en-US" sz="2400" dirty="0" smtClean="0"/>
              <a:t>2 IT </a:t>
            </a:r>
          </a:p>
          <a:p>
            <a:pPr marL="0" indent="0">
              <a:buNone/>
            </a:pPr>
            <a:r>
              <a:rPr lang="en-US" sz="2400" dirty="0" smtClean="0"/>
              <a:t>3 IN </a:t>
            </a:r>
          </a:p>
          <a:p>
            <a:pPr marL="0" indent="0">
              <a:buNone/>
            </a:pPr>
            <a:r>
              <a:rPr lang="en-US" sz="2400" dirty="0" smtClean="0"/>
              <a:t>4 BEING </a:t>
            </a:r>
          </a:p>
          <a:p>
            <a:pPr marL="0" indent="0">
              <a:buNone/>
            </a:pPr>
            <a:r>
              <a:rPr lang="en-US" sz="2400" dirty="0" smtClean="0"/>
              <a:t>5 TO </a:t>
            </a:r>
          </a:p>
          <a:p>
            <a:pPr marL="0" indent="0">
              <a:buNone/>
            </a:pPr>
            <a:r>
              <a:rPr lang="en-US" sz="2400" dirty="0" smtClean="0"/>
              <a:t>6 SO </a:t>
            </a:r>
          </a:p>
          <a:p>
            <a:pPr marL="0" indent="0">
              <a:buNone/>
            </a:pPr>
            <a:r>
              <a:rPr lang="en-US" sz="2400" dirty="0" smtClean="0"/>
              <a:t>7 IT </a:t>
            </a:r>
          </a:p>
          <a:p>
            <a:pPr marL="0" indent="0">
              <a:buNone/>
            </a:pPr>
            <a:r>
              <a:rPr lang="en-US" sz="2400" dirty="0" smtClean="0"/>
              <a:t>8 BEEN </a:t>
            </a:r>
          </a:p>
          <a:p>
            <a:pPr marL="0" indent="0">
              <a:buNone/>
            </a:pPr>
            <a:r>
              <a:rPr lang="en-US" sz="2400" dirty="0" smtClean="0"/>
              <a:t>9 OF </a:t>
            </a:r>
          </a:p>
          <a:p>
            <a:pPr marL="0" indent="0">
              <a:buNone/>
            </a:pPr>
            <a:r>
              <a:rPr lang="en-US" sz="2400" dirty="0" smtClean="0"/>
              <a:t>10 TO </a:t>
            </a:r>
            <a:endParaRPr lang="ru-RU" sz="24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12080" y="1825625"/>
            <a:ext cx="6466113" cy="4351338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en-US" sz="4000" dirty="0" smtClean="0"/>
              <a:t>1 Oh</a:t>
            </a:r>
            <a:r>
              <a:rPr lang="en-US" sz="4000" dirty="0"/>
              <a:t>, let me tell you about our trip. Did you know that Sara is afraid of be</a:t>
            </a:r>
            <a:endParaRPr lang="ru-RU" sz="4000" dirty="0"/>
          </a:p>
          <a:p>
            <a:pPr marL="0" lvl="0" indent="0" fontAlgn="base">
              <a:buNone/>
            </a:pPr>
            <a:r>
              <a:rPr lang="en-US" sz="4000" dirty="0" smtClean="0"/>
              <a:t>2 flying</a:t>
            </a:r>
            <a:r>
              <a:rPr lang="en-US" sz="4000" dirty="0"/>
              <a:t>? We had arranged it with her family to go to France for a few days.</a:t>
            </a:r>
            <a:endParaRPr lang="ru-RU" sz="4000" dirty="0"/>
          </a:p>
          <a:p>
            <a:pPr marL="0" lvl="0" indent="0" fontAlgn="base">
              <a:buNone/>
            </a:pPr>
            <a:r>
              <a:rPr lang="en-US" sz="4000" dirty="0" smtClean="0"/>
              <a:t>3 I </a:t>
            </a:r>
            <a:r>
              <a:rPr lang="en-US" sz="4000" dirty="0"/>
              <a:t>have always wanted to see Paris and would love to live in there one day.</a:t>
            </a:r>
            <a:endParaRPr lang="ru-RU" sz="4000" dirty="0"/>
          </a:p>
          <a:p>
            <a:pPr marL="0" lvl="0" indent="0" fontAlgn="base">
              <a:buNone/>
            </a:pPr>
            <a:r>
              <a:rPr lang="en-US" sz="4000" dirty="0" smtClean="0"/>
              <a:t>4 Well</a:t>
            </a:r>
            <a:r>
              <a:rPr lang="en-US" sz="4000" dirty="0"/>
              <a:t>, we got to the airport and Sara appeared being nervous. I asked her if </a:t>
            </a:r>
            <a:r>
              <a:rPr lang="en-US" sz="4000" dirty="0" smtClean="0"/>
              <a:t>5 she </a:t>
            </a:r>
            <a:r>
              <a:rPr lang="en-US" sz="4000" dirty="0"/>
              <a:t>was okay and she said she was fine, so we continued on to our way.</a:t>
            </a:r>
            <a:endParaRPr lang="ru-RU" sz="4000" dirty="0"/>
          </a:p>
          <a:p>
            <a:pPr marL="0" lvl="0" indent="0" fontAlgn="base">
              <a:buNone/>
            </a:pPr>
            <a:r>
              <a:rPr lang="en-US" sz="4000" dirty="0" smtClean="0"/>
              <a:t>6 We </a:t>
            </a:r>
            <a:r>
              <a:rPr lang="en-US" sz="4000" dirty="0"/>
              <a:t>went through passport control and I could see so that Sara wasn't</a:t>
            </a:r>
            <a:endParaRPr lang="ru-RU" sz="4000" dirty="0"/>
          </a:p>
          <a:p>
            <a:pPr marL="0" lvl="0" indent="0" fontAlgn="base">
              <a:buNone/>
            </a:pPr>
            <a:r>
              <a:rPr lang="en-US" sz="4000" dirty="0" smtClean="0"/>
              <a:t>7 keen </a:t>
            </a:r>
            <a:r>
              <a:rPr lang="en-US" sz="4000" dirty="0"/>
              <a:t>on going any further. Just then, a voice announced: 'We regret it to</a:t>
            </a:r>
            <a:endParaRPr lang="ru-RU" sz="4000" dirty="0"/>
          </a:p>
          <a:p>
            <a:pPr marL="0" lvl="0" indent="0" fontAlgn="base">
              <a:buNone/>
            </a:pPr>
            <a:r>
              <a:rPr lang="en-US" sz="4000" dirty="0" smtClean="0"/>
              <a:t>8 inform </a:t>
            </a:r>
            <a:r>
              <a:rPr lang="en-US" sz="4000" dirty="0"/>
              <a:t>passengers that Flight 114 to France is been cancelled.' </a:t>
            </a:r>
            <a:r>
              <a:rPr lang="ru-RU" sz="4000" dirty="0" err="1"/>
              <a:t>That</a:t>
            </a:r>
            <a:r>
              <a:rPr lang="ru-RU" sz="4000" dirty="0"/>
              <a:t> </a:t>
            </a:r>
            <a:r>
              <a:rPr lang="ru-RU" sz="4000" dirty="0" err="1"/>
              <a:t>was</a:t>
            </a:r>
            <a:endParaRPr lang="ru-RU" sz="4000" dirty="0"/>
          </a:p>
          <a:p>
            <a:pPr marL="0" lvl="0" indent="0" fontAlgn="base">
              <a:buNone/>
            </a:pPr>
            <a:r>
              <a:rPr lang="en-US" sz="4000" dirty="0" smtClean="0"/>
              <a:t>9 our </a:t>
            </a:r>
            <a:r>
              <a:rPr lang="en-US" sz="4000" dirty="0"/>
              <a:t>flight! Sarah said she was glad because of she was too frightened to </a:t>
            </a:r>
          </a:p>
          <a:p>
            <a:pPr marL="0" lvl="0" indent="0" fontAlgn="base">
              <a:buNone/>
            </a:pPr>
            <a:r>
              <a:rPr lang="en-US" sz="4000" dirty="0" smtClean="0"/>
              <a:t> 10 fly </a:t>
            </a:r>
            <a:r>
              <a:rPr lang="en-US" sz="4000" dirty="0"/>
              <a:t>anyway! So, we all went to home. That was the end of that trip!</a:t>
            </a:r>
            <a:endParaRPr lang="ru-RU" sz="4000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6369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723</Words>
  <Application>Microsoft Office PowerPoint</Application>
  <PresentationFormat>Широкоэкранный</PresentationFormat>
  <Paragraphs>136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Тема Office</vt:lpstr>
      <vt:lpstr>Упражнения на подготовку к ЕГЭ , раздел «Лексика – грамматика»</vt:lpstr>
      <vt:lpstr>Match to make sentences.</vt:lpstr>
      <vt:lpstr>Find the extra word in each line.</vt:lpstr>
      <vt:lpstr> Present time: present simple, present continuous, present perfect simple, present perfect continuous. stative verbs  Write one word in each gap. </vt:lpstr>
      <vt:lpstr> Complete each second sentence using the word given so that it has a similar meaning to the first sentence. Write between two and five words in each gap. </vt:lpstr>
      <vt:lpstr>Презентация PowerPoint</vt:lpstr>
      <vt:lpstr>Word formation  Choose the correct word.</vt:lpstr>
      <vt:lpstr>Complete using the correct form of the words:    • check • make • pick • pull • see </vt:lpstr>
      <vt:lpstr> Find the extra word in each line.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Упражнения на подготовку к ЕГЭ , раздел «Лексика – грамматика»</dc:title>
  <dc:creator>Пользователь</dc:creator>
  <cp:lastModifiedBy>Пользователь</cp:lastModifiedBy>
  <cp:revision>17</cp:revision>
  <dcterms:created xsi:type="dcterms:W3CDTF">2021-01-07T11:58:51Z</dcterms:created>
  <dcterms:modified xsi:type="dcterms:W3CDTF">2021-01-10T13:25:15Z</dcterms:modified>
</cp:coreProperties>
</file>