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57" r:id="rId4"/>
    <p:sldId id="258" r:id="rId5"/>
    <p:sldId id="259" r:id="rId6"/>
    <p:sldId id="260" r:id="rId7"/>
    <p:sldId id="261" r:id="rId8"/>
    <p:sldId id="262" r:id="rId9"/>
    <p:sldId id="263" r:id="rId10"/>
    <p:sldId id="278" r:id="rId11"/>
    <p:sldId id="264" r:id="rId12"/>
    <p:sldId id="265" r:id="rId13"/>
    <p:sldId id="279" r:id="rId14"/>
    <p:sldId id="266" r:id="rId15"/>
    <p:sldId id="280" r:id="rId16"/>
    <p:sldId id="267" r:id="rId17"/>
    <p:sldId id="281" r:id="rId18"/>
    <p:sldId id="268" r:id="rId19"/>
    <p:sldId id="282" r:id="rId20"/>
    <p:sldId id="283" r:id="rId21"/>
    <p:sldId id="270" r:id="rId22"/>
    <p:sldId id="271" r:id="rId23"/>
    <p:sldId id="284" r:id="rId24"/>
    <p:sldId id="272" r:id="rId25"/>
    <p:sldId id="285" r:id="rId26"/>
    <p:sldId id="273" r:id="rId27"/>
    <p:sldId id="286" r:id="rId28"/>
    <p:sldId id="274" r:id="rId29"/>
    <p:sldId id="275" r:id="rId30"/>
    <p:sldId id="276" r:id="rId31"/>
    <p:sldId id="287"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2" autoAdjust="0"/>
    <p:restoredTop sz="94660"/>
  </p:normalViewPr>
  <p:slideViewPr>
    <p:cSldViewPr snapToGrid="0">
      <p:cViewPr varScale="1">
        <p:scale>
          <a:sx n="74" d="100"/>
          <a:sy n="74" d="100"/>
        </p:scale>
        <p:origin x="45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926867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139670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39525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3243238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625604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934D0DB-769A-47F8-AD49-15B71384EAD1}" type="datetimeFigureOut">
              <a:rPr lang="ru-RU" smtClean="0"/>
              <a:t>13.10.2023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893854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934D0DB-769A-47F8-AD49-15B71384EAD1}" type="datetimeFigureOut">
              <a:rPr lang="ru-RU" smtClean="0"/>
              <a:t>13.10.2023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957967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934D0DB-769A-47F8-AD49-15B71384EAD1}" type="datetimeFigureOut">
              <a:rPr lang="ru-RU" smtClean="0"/>
              <a:t>13.10.2023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2946960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934D0DB-769A-47F8-AD49-15B71384EAD1}" type="datetimeFigureOut">
              <a:rPr lang="ru-RU" smtClean="0"/>
              <a:t>13.10.2023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2706783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934D0DB-769A-47F8-AD49-15B71384EAD1}" type="datetimeFigureOut">
              <a:rPr lang="ru-RU" smtClean="0"/>
              <a:t>13.10.2023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3587272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934D0DB-769A-47F8-AD49-15B71384EAD1}" type="datetimeFigureOut">
              <a:rPr lang="ru-RU" smtClean="0"/>
              <a:t>13.10.2023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D78374C-B0AD-42BE-AC09-629B74284692}" type="slidenum">
              <a:rPr lang="ru-RU" smtClean="0"/>
              <a:t>‹#›</a:t>
            </a:fld>
            <a:endParaRPr lang="ru-RU"/>
          </a:p>
        </p:txBody>
      </p:sp>
    </p:spTree>
    <p:extLst>
      <p:ext uri="{BB962C8B-B14F-4D97-AF65-F5344CB8AC3E}">
        <p14:creationId xmlns:p14="http://schemas.microsoft.com/office/powerpoint/2010/main" val="1039212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34D0DB-769A-47F8-AD49-15B71384EAD1}" type="datetimeFigureOut">
              <a:rPr lang="ru-RU" smtClean="0"/>
              <a:t>13.10.2023</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78374C-B0AD-42BE-AC09-629B74284692}" type="slidenum">
              <a:rPr lang="ru-RU" smtClean="0"/>
              <a:t>‹#›</a:t>
            </a:fld>
            <a:endParaRPr lang="ru-RU"/>
          </a:p>
        </p:txBody>
      </p:sp>
    </p:spTree>
    <p:extLst>
      <p:ext uri="{BB962C8B-B14F-4D97-AF65-F5344CB8AC3E}">
        <p14:creationId xmlns:p14="http://schemas.microsoft.com/office/powerpoint/2010/main" val="23752063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9" Type="http://schemas.openxmlformats.org/officeDocument/2006/relationships/image" Target="../media/image32.jpeg"/></Relationships>
</file>

<file path=ppt/slides/_rels/slide2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9563" y="91824"/>
            <a:ext cx="10515600" cy="1325563"/>
          </a:xfrm>
        </p:spPr>
        <p:txBody>
          <a:bodyPr>
            <a:normAutofit/>
          </a:bodyPr>
          <a:lstStyle/>
          <a:p>
            <a:pPr algn="ctr"/>
            <a:r>
              <a:rPr lang="ru-RU" sz="4000" dirty="0" smtClean="0">
                <a:latin typeface="Times New Roman" panose="02020603050405020304" pitchFamily="18" charset="0"/>
                <a:cs typeface="Times New Roman" panose="02020603050405020304" pitchFamily="18" charset="0"/>
              </a:rPr>
              <a:t>Тема 1.4. Оформление фасадов зданий и сооружений</a:t>
            </a:r>
            <a:endParaRPr lang="ru-RU" sz="40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65565" y="1417387"/>
            <a:ext cx="8783780" cy="5336146"/>
          </a:xfrm>
        </p:spPr>
      </p:pic>
    </p:spTree>
    <p:extLst>
      <p:ext uri="{BB962C8B-B14F-4D97-AF65-F5344CB8AC3E}">
        <p14:creationId xmlns:p14="http://schemas.microsoft.com/office/powerpoint/2010/main" val="396038890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b="1" dirty="0" smtClean="0">
                <a:latin typeface="Times New Roman" panose="02020603050405020304" pitchFamily="18" charset="0"/>
                <a:cs typeface="Times New Roman" panose="02020603050405020304" pitchFamily="18" charset="0"/>
              </a:rPr>
              <a:t>Балюстрада</a:t>
            </a:r>
            <a:r>
              <a:rPr lang="ru-RU" sz="2400" dirty="0" smtClean="0">
                <a:latin typeface="Times New Roman" panose="02020603050405020304" pitchFamily="18" charset="0"/>
                <a:cs typeface="Times New Roman" panose="02020603050405020304" pitchFamily="18" charset="0"/>
              </a:rPr>
              <a:t> - ряд </a:t>
            </a:r>
            <a:r>
              <a:rPr lang="ru-RU" sz="2400" dirty="0">
                <a:latin typeface="Times New Roman" panose="02020603050405020304" pitchFamily="18" charset="0"/>
                <a:cs typeface="Times New Roman" panose="02020603050405020304" pitchFamily="18" charset="0"/>
              </a:rPr>
              <a:t>балясин, соединенных перилами, играющий </a:t>
            </a:r>
            <a:r>
              <a:rPr lang="ru-RU" sz="2400" dirty="0" smtClean="0">
                <a:latin typeface="Times New Roman" panose="02020603050405020304" pitchFamily="18" charset="0"/>
                <a:cs typeface="Times New Roman" panose="02020603050405020304" pitchFamily="18" charset="0"/>
              </a:rPr>
              <a:t>роль невысокого </a:t>
            </a:r>
            <a:r>
              <a:rPr lang="ru-RU" sz="2400" dirty="0">
                <a:latin typeface="Times New Roman" panose="02020603050405020304" pitchFamily="18" charset="0"/>
                <a:cs typeface="Times New Roman" panose="02020603050405020304" pitchFamily="18" charset="0"/>
              </a:rPr>
              <a:t>ограждения для лестничных маршей, </a:t>
            </a:r>
            <a:r>
              <a:rPr lang="ru-RU" sz="2400" dirty="0" err="1">
                <a:latin typeface="Times New Roman" panose="02020603050405020304" pitchFamily="18" charset="0"/>
                <a:cs typeface="Times New Roman" panose="02020603050405020304" pitchFamily="18" charset="0"/>
              </a:rPr>
              <a:t>террасс</a:t>
            </a:r>
            <a:r>
              <a:rPr lang="ru-RU" sz="2400" dirty="0">
                <a:latin typeface="Times New Roman" panose="02020603050405020304" pitchFamily="18" charset="0"/>
                <a:cs typeface="Times New Roman" panose="02020603050405020304" pitchFamily="18" charset="0"/>
              </a:rPr>
              <a:t>, балконов. Традиционным материалом для изготовления являются гипс, камень. Однако, иногда ее делают из дерева, бетона или же современного популярного материала – полиуретана.</a:t>
            </a:r>
          </a:p>
        </p:txBody>
      </p:sp>
      <p:pic>
        <p:nvPicPr>
          <p:cNvPr id="4"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93380" y="1825625"/>
            <a:ext cx="4605239" cy="4351338"/>
          </a:xfrm>
        </p:spPr>
      </p:pic>
    </p:spTree>
    <p:extLst>
      <p:ext uri="{BB962C8B-B14F-4D97-AF65-F5344CB8AC3E}">
        <p14:creationId xmlns:p14="http://schemas.microsoft.com/office/powerpoint/2010/main" val="2080234440"/>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smtClean="0">
                <a:latin typeface="Times New Roman" panose="02020603050405020304" pitchFamily="18" charset="0"/>
                <a:cs typeface="Times New Roman" panose="02020603050405020304" pitchFamily="18" charset="0"/>
              </a:rPr>
              <a:t>Колонна и составляющие</a:t>
            </a:r>
            <a:r>
              <a:rPr lang="ru-RU" dirty="0" smtClean="0"/>
              <a:t/>
            </a:r>
            <a:br>
              <a:rPr lang="ru-RU" dirty="0" smtClean="0"/>
            </a:b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58291" y="1188671"/>
            <a:ext cx="7966363" cy="5294053"/>
          </a:xfrm>
        </p:spPr>
      </p:pic>
    </p:spTree>
    <p:extLst>
      <p:ext uri="{BB962C8B-B14F-4D97-AF65-F5344CB8AC3E}">
        <p14:creationId xmlns:p14="http://schemas.microsoft.com/office/powerpoint/2010/main" val="1885235137"/>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94038" y="399245"/>
            <a:ext cx="3813871" cy="6001555"/>
          </a:xfrm>
        </p:spPr>
      </p:pic>
      <p:sp>
        <p:nvSpPr>
          <p:cNvPr id="5" name="Прямоугольник 4"/>
          <p:cNvSpPr/>
          <p:nvPr/>
        </p:nvSpPr>
        <p:spPr>
          <a:xfrm>
            <a:off x="581891" y="529718"/>
            <a:ext cx="7176654" cy="6124754"/>
          </a:xfrm>
          <a:prstGeom prst="rect">
            <a:avLst/>
          </a:prstGeom>
        </p:spPr>
        <p:txBody>
          <a:bodyPr wrap="square">
            <a:spAutoFit/>
          </a:bodyPr>
          <a:lstStyle/>
          <a:p>
            <a:r>
              <a:rPr lang="ru-RU" sz="2400" dirty="0"/>
              <a:t> </a:t>
            </a:r>
            <a:r>
              <a:rPr lang="ru-RU" sz="2000" b="1" dirty="0" smtClean="0">
                <a:latin typeface="Times New Roman" panose="02020603050405020304" pitchFamily="18" charset="0"/>
                <a:cs typeface="Times New Roman" panose="02020603050405020304" pitchFamily="18" charset="0"/>
              </a:rPr>
              <a:t>Колонна</a:t>
            </a:r>
            <a:r>
              <a:rPr lang="ru-RU" sz="2000" dirty="0" smtClean="0">
                <a:latin typeface="Times New Roman" panose="02020603050405020304" pitchFamily="18" charset="0"/>
                <a:cs typeface="Times New Roman" panose="02020603050405020304" pitchFamily="18" charset="0"/>
              </a:rPr>
              <a:t> - часть </a:t>
            </a:r>
            <a:r>
              <a:rPr lang="ru-RU" sz="2000" dirty="0">
                <a:latin typeface="Times New Roman" panose="02020603050405020304" pitchFamily="18" charset="0"/>
                <a:cs typeface="Times New Roman" panose="02020603050405020304" pitchFamily="18" charset="0"/>
              </a:rPr>
              <a:t>архитектурной конструкции, столб цилиндрической формы, деревянный, каменный или металлический</a:t>
            </a:r>
            <a:r>
              <a:rPr lang="ru-RU" sz="2000" dirty="0" smtClean="0">
                <a:latin typeface="Times New Roman" panose="02020603050405020304" pitchFamily="18" charset="0"/>
                <a:cs typeface="Times New Roman" panose="02020603050405020304" pitchFamily="18" charset="0"/>
              </a:rPr>
              <a:t>.</a:t>
            </a:r>
          </a:p>
          <a:p>
            <a:r>
              <a:rPr lang="ru-RU" sz="2000" dirty="0" smtClean="0">
                <a:latin typeface="Times New Roman" panose="02020603050405020304" pitchFamily="18" charset="0"/>
                <a:cs typeface="Times New Roman" panose="02020603050405020304" pitchFamily="18" charset="0"/>
              </a:rPr>
              <a:t>Выполняются в различных видах, размерах, формах. По конструктивным особенностям включают следующие элементы:</a:t>
            </a:r>
          </a:p>
          <a:p>
            <a:endParaRPr lang="ru-RU" sz="2000" dirty="0" smtClean="0">
              <a:latin typeface="Times New Roman" panose="02020603050405020304" pitchFamily="18" charset="0"/>
              <a:cs typeface="Times New Roman" panose="02020603050405020304" pitchFamily="18" charset="0"/>
            </a:endParaRPr>
          </a:p>
          <a:p>
            <a:r>
              <a:rPr lang="ru-RU" sz="2000" b="1" u="sng" dirty="0" smtClean="0">
                <a:latin typeface="Times New Roman" panose="02020603050405020304" pitchFamily="18" charset="0"/>
                <a:cs typeface="Times New Roman" panose="02020603050405020304" pitchFamily="18" charset="0"/>
              </a:rPr>
              <a:t>База или основание </a:t>
            </a:r>
            <a:r>
              <a:rPr lang="ru-RU" sz="2000" dirty="0" smtClean="0">
                <a:latin typeface="Times New Roman" panose="02020603050405020304" pitchFamily="18" charset="0"/>
                <a:cs typeface="Times New Roman" panose="02020603050405020304" pitchFamily="18" charset="0"/>
              </a:rPr>
              <a:t>– выступает в роли так называемого фундамента основного компонента. Средняя высота элемента 20-60 см.</a:t>
            </a:r>
          </a:p>
          <a:p>
            <a:r>
              <a:rPr lang="ru-RU" sz="2000" b="1" u="sng" dirty="0" smtClean="0">
                <a:latin typeface="Times New Roman" panose="02020603050405020304" pitchFamily="18" charset="0"/>
                <a:cs typeface="Times New Roman" panose="02020603050405020304" pitchFamily="18" charset="0"/>
              </a:rPr>
              <a:t>Ствол или столб колонны </a:t>
            </a:r>
            <a:r>
              <a:rPr lang="ru-RU" sz="2000" dirty="0" smtClean="0">
                <a:latin typeface="Times New Roman" panose="02020603050405020304" pitchFamily="18" charset="0"/>
                <a:cs typeface="Times New Roman" panose="02020603050405020304" pitchFamily="18" charset="0"/>
              </a:rPr>
              <a:t>– основная часть. Выполнена в виде возвышающейся конструкции, верх которой украшен капителью.</a:t>
            </a:r>
          </a:p>
          <a:p>
            <a:r>
              <a:rPr lang="ru-RU" sz="2000" b="1" u="sng" dirty="0" smtClean="0">
                <a:latin typeface="Times New Roman" panose="02020603050405020304" pitchFamily="18" charset="0"/>
                <a:cs typeface="Times New Roman" panose="02020603050405020304" pitchFamily="18" charset="0"/>
              </a:rPr>
              <a:t>Капитель </a:t>
            </a:r>
            <a:r>
              <a:rPr lang="ru-RU" sz="2000" dirty="0" smtClean="0">
                <a:latin typeface="Times New Roman" panose="02020603050405020304" pitchFamily="18" charset="0"/>
                <a:cs typeface="Times New Roman" panose="02020603050405020304" pitchFamily="18" charset="0"/>
              </a:rPr>
              <a:t>– шапка колонны, для увеличения декоративных свойств украшается узорами, соответствующими стилю основного элемента.</a:t>
            </a:r>
          </a:p>
          <a:p>
            <a:r>
              <a:rPr lang="ru-RU" sz="2000" b="1" u="sng" dirty="0" smtClean="0">
                <a:latin typeface="Times New Roman" panose="02020603050405020304" pitchFamily="18" charset="0"/>
                <a:cs typeface="Times New Roman" panose="02020603050405020304" pitchFamily="18" charset="0"/>
              </a:rPr>
              <a:t>Абака</a:t>
            </a:r>
            <a:r>
              <a:rPr lang="ru-RU" sz="2000" dirty="0" smtClean="0">
                <a:latin typeface="Times New Roman" panose="02020603050405020304" pitchFamily="18" charset="0"/>
                <a:cs typeface="Times New Roman" panose="02020603050405020304" pitchFamily="18" charset="0"/>
              </a:rPr>
              <a:t> – устанавливается в верхней части капители. Служит его окончанием и местом примыкания колонны к основному фасаду.</a:t>
            </a:r>
          </a:p>
        </p:txBody>
      </p:sp>
    </p:spTree>
    <p:extLst>
      <p:ext uri="{BB962C8B-B14F-4D97-AF65-F5344CB8AC3E}">
        <p14:creationId xmlns:p14="http://schemas.microsoft.com/office/powerpoint/2010/main" val="2041592741"/>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3341" y="965916"/>
            <a:ext cx="8847786" cy="3804183"/>
          </a:xfrm>
          <a:prstGeom prst="rect">
            <a:avLst/>
          </a:prstGeom>
        </p:spPr>
        <p:txBody>
          <a:bodyPr wrap="square">
            <a:spAutoFit/>
          </a:bodyPr>
          <a:lstStyle/>
          <a:p>
            <a:pPr algn="just">
              <a:lnSpc>
                <a:spcPct val="107000"/>
              </a:lnSpc>
              <a:spcBef>
                <a:spcPts val="1500"/>
              </a:spcBef>
              <a:spcAft>
                <a:spcPts val="1500"/>
              </a:spcAf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Основная классификация колонн осуществляется по форме. Они могут быть:</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Квадратными, где деталь несёт не только декоративную, но и несущую функцию, поддерживая второй этаж, крышу, козырёк.</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Округлыми, которые относятся к наиболее распространённому виду. Также могут выполнять двойную функцию.</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Угловыми, отличающимися более сложным монтажом и несением исключительно эстетической функции.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320080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9563" y="-140885"/>
            <a:ext cx="10515600" cy="1325563"/>
          </a:xfrm>
        </p:spPr>
        <p:txBody>
          <a:bodyPr>
            <a:normAutofit/>
          </a:bodyPr>
          <a:lstStyle/>
          <a:p>
            <a:pPr algn="ctr"/>
            <a:r>
              <a:rPr lang="ru-RU" sz="3600" b="1" dirty="0" smtClean="0">
                <a:latin typeface="Times New Roman" panose="02020603050405020304" pitchFamily="18" charset="0"/>
                <a:cs typeface="Times New Roman" panose="02020603050405020304" pitchFamily="18" charset="0"/>
              </a:rPr>
              <a:t>Пилястры</a:t>
            </a:r>
            <a:endParaRPr lang="ru-RU" sz="3600" b="1"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1820" y="1948472"/>
            <a:ext cx="8916855" cy="4431175"/>
          </a:xfrm>
        </p:spPr>
      </p:pic>
      <p:sp>
        <p:nvSpPr>
          <p:cNvPr id="5" name="Прямоугольник 4"/>
          <p:cNvSpPr/>
          <p:nvPr/>
        </p:nvSpPr>
        <p:spPr>
          <a:xfrm>
            <a:off x="538375" y="840476"/>
            <a:ext cx="11263746" cy="1107996"/>
          </a:xfrm>
          <a:prstGeom prst="rect">
            <a:avLst/>
          </a:prstGeom>
        </p:spPr>
        <p:txBody>
          <a:bodyPr wrap="square">
            <a:spAutoFit/>
          </a:bodyPr>
          <a:lstStyle/>
          <a:p>
            <a:pPr algn="ctr"/>
            <a:r>
              <a:rPr lang="ru-RU" sz="2400" dirty="0" smtClean="0">
                <a:latin typeface="Times New Roman" panose="02020603050405020304" pitchFamily="18" charset="0"/>
                <a:cs typeface="Times New Roman" panose="02020603050405020304" pitchFamily="18" charset="0"/>
              </a:rPr>
              <a:t>Данная архитектурная деталь не оказывает весовой нагрузки на стены, потому широко применяется как для фасадов, так и для внутренних работ</a:t>
            </a:r>
          </a:p>
          <a:p>
            <a:pPr algn="ctr"/>
            <a:endParaRPr lang="ru-RU" dirty="0"/>
          </a:p>
        </p:txBody>
      </p:sp>
    </p:spTree>
    <p:extLst>
      <p:ext uri="{BB962C8B-B14F-4D97-AF65-F5344CB8AC3E}">
        <p14:creationId xmlns:p14="http://schemas.microsoft.com/office/powerpoint/2010/main" val="3410163394"/>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81825" y="746975"/>
            <a:ext cx="10650829" cy="4524315"/>
          </a:xfrm>
          <a:prstGeom prst="rect">
            <a:avLst/>
          </a:prstGeom>
        </p:spPr>
        <p:txBody>
          <a:bodyPr wrap="square">
            <a:spAutoFit/>
          </a:bodyPr>
          <a:lstStyle/>
          <a:p>
            <a:r>
              <a:rPr lang="ru-RU" sz="2400" dirty="0">
                <a:latin typeface="Times New Roman" panose="02020603050405020304" pitchFamily="18" charset="0"/>
                <a:cs typeface="Times New Roman" panose="02020603050405020304" pitchFamily="18" charset="0"/>
              </a:rPr>
              <a:t>Конструктивно </a:t>
            </a:r>
            <a:r>
              <a:rPr lang="ru-RU" sz="2400" dirty="0" smtClean="0">
                <a:latin typeface="Times New Roman" panose="02020603050405020304" pitchFamily="18" charset="0"/>
                <a:cs typeface="Times New Roman" panose="02020603050405020304" pitchFamily="18" charset="0"/>
              </a:rPr>
              <a:t>пилястры </a:t>
            </a:r>
            <a:r>
              <a:rPr lang="ru-RU" sz="2400" dirty="0">
                <a:latin typeface="Times New Roman" panose="02020603050405020304" pitchFamily="18" charset="0"/>
                <a:cs typeface="Times New Roman" panose="02020603050405020304" pitchFamily="18" charset="0"/>
              </a:rPr>
              <a:t>состоят из следующих элементов:</a:t>
            </a:r>
          </a:p>
          <a:p>
            <a:r>
              <a:rPr lang="ru-RU" sz="2400" dirty="0">
                <a:latin typeface="Times New Roman" panose="02020603050405020304" pitchFamily="18" charset="0"/>
                <a:cs typeface="Times New Roman" panose="02020603050405020304" pitchFamily="18" charset="0"/>
              </a:rPr>
              <a:t>•	Основание (база) – нижняя основная часть. Выступает в роли декоративного цоколя главной детали.</a:t>
            </a:r>
          </a:p>
          <a:p>
            <a:r>
              <a:rPr lang="ru-RU" sz="2400" dirty="0">
                <a:latin typeface="Times New Roman" panose="02020603050405020304" pitchFamily="18" charset="0"/>
                <a:cs typeface="Times New Roman" panose="02020603050405020304" pitchFamily="18" charset="0"/>
              </a:rPr>
              <a:t>•	Столб (ствол) пилястры – длинная, вертикально установленная конструкция (полуколонна), на которой фиксируются остальные элементы. По ширине значительно уступает основанию.</a:t>
            </a:r>
          </a:p>
          <a:p>
            <a:r>
              <a:rPr lang="ru-RU" sz="2400" dirty="0">
                <a:latin typeface="Times New Roman" panose="02020603050405020304" pitchFamily="18" charset="0"/>
                <a:cs typeface="Times New Roman" panose="02020603050405020304" pitchFamily="18" charset="0"/>
              </a:rPr>
              <a:t>•	Капитель – может расцениваться, как верхнее основание. По- принципу основания изготавливается шире столба, дополнительно украшается декоративными узорами.</a:t>
            </a:r>
          </a:p>
          <a:p>
            <a:r>
              <a:rPr lang="ru-RU" sz="2400" dirty="0">
                <a:latin typeface="Times New Roman" panose="02020603050405020304" pitchFamily="18" charset="0"/>
                <a:cs typeface="Times New Roman" panose="02020603050405020304" pitchFamily="18" charset="0"/>
              </a:rPr>
              <a:t>•	Абака – верхняя квадратная плитка. Часто украшается резьбой, может принимать разные самые невообразимые (приемлемые основному стилю) формы.</a:t>
            </a:r>
          </a:p>
        </p:txBody>
      </p:sp>
    </p:spTree>
    <p:extLst>
      <p:ext uri="{BB962C8B-B14F-4D97-AF65-F5344CB8AC3E}">
        <p14:creationId xmlns:p14="http://schemas.microsoft.com/office/powerpoint/2010/main" val="3265863666"/>
      </p:ext>
    </p:extLst>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0621" y="365124"/>
            <a:ext cx="10515600" cy="1325563"/>
          </a:xfrm>
        </p:spPr>
        <p:txBody>
          <a:bodyPr>
            <a:normAutofit fontScale="90000"/>
          </a:bodyPr>
          <a:lstStyle/>
          <a:p>
            <a:pPr algn="ctr"/>
            <a:r>
              <a:rPr lang="ru-RU" sz="2800" b="1" dirty="0" smtClean="0">
                <a:latin typeface="Times New Roman" panose="02020603050405020304" pitchFamily="18" charset="0"/>
                <a:cs typeface="Times New Roman" panose="02020603050405020304" pitchFamily="18" charset="0"/>
              </a:rPr>
              <a:t>Арка - </a:t>
            </a:r>
            <a:r>
              <a:rPr lang="ru-RU" sz="2800" dirty="0" smtClean="0">
                <a:solidFill>
                  <a:srgbClr val="373737"/>
                </a:solidFill>
                <a:latin typeface="Times New Roman" panose="02020603050405020304" pitchFamily="18" charset="0"/>
              </a:rPr>
              <a:t>тип </a:t>
            </a:r>
            <a:r>
              <a:rPr lang="ru-RU" sz="2800" dirty="0">
                <a:solidFill>
                  <a:srgbClr val="373737"/>
                </a:solidFill>
                <a:latin typeface="Times New Roman" panose="02020603050405020304" pitchFamily="18" charset="0"/>
              </a:rPr>
              <a:t>архитектурной конструкции, дугообразное перекрытие </a:t>
            </a:r>
            <a:r>
              <a:rPr lang="ru-RU" sz="2800" dirty="0" smtClean="0">
                <a:solidFill>
                  <a:srgbClr val="373737"/>
                </a:solidFill>
                <a:latin typeface="Times New Roman" panose="02020603050405020304" pitchFamily="18" charset="0"/>
              </a:rPr>
              <a:t>проёма, пространства </a:t>
            </a:r>
            <a:r>
              <a:rPr lang="ru-RU" sz="2800" dirty="0">
                <a:solidFill>
                  <a:srgbClr val="373737"/>
                </a:solidFill>
                <a:latin typeface="Times New Roman" panose="02020603050405020304" pitchFamily="18" charset="0"/>
              </a:rPr>
              <a:t>между двумя опорами — колоннами, пилонами</a:t>
            </a:r>
            <a:r>
              <a:rPr lang="ru-RU" sz="2800" dirty="0" smtClean="0">
                <a:solidFill>
                  <a:srgbClr val="373737"/>
                </a:solidFill>
                <a:latin typeface="Times New Roman" panose="02020603050405020304" pitchFamily="18" charset="0"/>
              </a:rPr>
              <a:t>. </a:t>
            </a:r>
            <a:r>
              <a:rPr lang="ru-RU" sz="2800" dirty="0" smtClean="0">
                <a:solidFill>
                  <a:srgbClr val="373737"/>
                </a:solidFill>
                <a:latin typeface="Times New Roman" panose="02020603050405020304" pitchFamily="18" charset="0"/>
                <a:ea typeface="Times New Roman" panose="02020603050405020304" pitchFamily="18" charset="0"/>
              </a:rPr>
              <a:t>Центральный </a:t>
            </a:r>
            <a:r>
              <a:rPr lang="ru-RU" sz="2800" dirty="0">
                <a:solidFill>
                  <a:srgbClr val="373737"/>
                </a:solidFill>
                <a:latin typeface="Times New Roman" panose="02020603050405020304" pitchFamily="18" charset="0"/>
                <a:ea typeface="Times New Roman" panose="02020603050405020304" pitchFamily="18" charset="0"/>
              </a:rPr>
              <a:t>фрагмент имеет название замковый камень. </a:t>
            </a:r>
            <a:endParaRPr lang="ru-RU" sz="2800" b="1" dirty="0">
              <a:latin typeface="Times New Roman" panose="02020603050405020304" pitchFamily="18" charset="0"/>
              <a:cs typeface="Times New Roman" panose="02020603050405020304" pitchFamily="18" charset="0"/>
            </a:endParaRPr>
          </a:p>
        </p:txBody>
      </p:sp>
      <p:pic>
        <p:nvPicPr>
          <p:cNvPr id="7" name="Объект 6"/>
          <p:cNvPicPr>
            <a:picLocks noGrp="1" noChangeAspect="1"/>
          </p:cNvPicPr>
          <p:nvPr>
            <p:ph idx="1"/>
          </p:nvPr>
        </p:nvPicPr>
        <p:blipFill>
          <a:blip r:embed="rId2"/>
          <a:stretch>
            <a:fillRect/>
          </a:stretch>
        </p:blipFill>
        <p:spPr>
          <a:xfrm>
            <a:off x="2395470" y="1627172"/>
            <a:ext cx="6864439" cy="5150910"/>
          </a:xfrm>
          <a:prstGeom prst="rect">
            <a:avLst/>
          </a:prstGeom>
        </p:spPr>
      </p:pic>
    </p:spTree>
    <p:extLst>
      <p:ext uri="{BB962C8B-B14F-4D97-AF65-F5344CB8AC3E}">
        <p14:creationId xmlns:p14="http://schemas.microsoft.com/office/powerpoint/2010/main" val="4273415805"/>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96214" y="334851"/>
            <a:ext cx="7418231" cy="3962623"/>
          </a:xfrm>
          <a:prstGeom prst="rect">
            <a:avLst/>
          </a:prstGeom>
        </p:spPr>
        <p:txBody>
          <a:bodyPr wrap="square">
            <a:spAutoFit/>
          </a:bodyPr>
          <a:lstStyle/>
          <a:p>
            <a:pPr algn="just">
              <a:lnSpc>
                <a:spcPct val="107000"/>
              </a:lnSpc>
              <a:spcBef>
                <a:spcPts val="1500"/>
              </a:spcBef>
              <a:spcAft>
                <a:spcPts val="15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Основная классификация осуществляется за счёт формового разнообразия, связанного с этническим происхождением данного фрагмента. Наиболее популярными считаются следующие виды:</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Мавританские – внешне схожи с подковой, часто применяются при строительстве зданий, относящихся к архитектуре ислама.</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Полуциркульные – классический вид арки, имеющий очертания, более схожие со строгим геометрическим полукругом.</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a:t>
            </a:r>
            <a:r>
              <a:rPr lang="ru-RU" sz="2000" dirty="0" smtClean="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трельчатые </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обычно используются в зданиях, имеющих отношение к православной </a:t>
            </a:r>
            <a:r>
              <a:rPr lang="ru-RU" sz="2000" dirty="0" smtClean="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архитектуре, в готическом стиле.</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4" name="Объект 3"/>
          <p:cNvPicPr/>
          <p:nvPr/>
        </p:nvPicPr>
        <p:blipFill>
          <a:blip r:embed="rId2" cstate="print">
            <a:extLst>
              <a:ext uri="{28A0092B-C50C-407E-A947-70E740481C1C}">
                <a14:useLocalDpi xmlns:a14="http://schemas.microsoft.com/office/drawing/2010/main" val="0"/>
              </a:ext>
            </a:extLst>
          </a:blip>
          <a:stretch>
            <a:fillRect/>
          </a:stretch>
        </p:blipFill>
        <p:spPr>
          <a:xfrm>
            <a:off x="396050" y="4234900"/>
            <a:ext cx="3723089" cy="2555151"/>
          </a:xfrm>
          <a:prstGeom prst="rect">
            <a:avLst/>
          </a:prstGeom>
        </p:spPr>
      </p:pic>
      <p:pic>
        <p:nvPicPr>
          <p:cNvPr id="5" name="Рисунок 4"/>
          <p:cNvPicPr/>
          <p:nvPr/>
        </p:nvPicPr>
        <p:blipFill>
          <a:blip r:embed="rId3" cstate="print">
            <a:extLst>
              <a:ext uri="{28A0092B-C50C-407E-A947-70E740481C1C}">
                <a14:useLocalDpi xmlns:a14="http://schemas.microsoft.com/office/drawing/2010/main" val="0"/>
              </a:ext>
            </a:extLst>
          </a:blip>
          <a:stretch>
            <a:fillRect/>
          </a:stretch>
        </p:blipFill>
        <p:spPr>
          <a:xfrm>
            <a:off x="4533363" y="4234899"/>
            <a:ext cx="3613664" cy="2555151"/>
          </a:xfrm>
          <a:prstGeom prst="rect">
            <a:avLst/>
          </a:prstGeom>
        </p:spPr>
      </p:pic>
      <p:pic>
        <p:nvPicPr>
          <p:cNvPr id="6" name="Рисунок 5"/>
          <p:cNvPicPr/>
          <p:nvPr/>
        </p:nvPicPr>
        <p:blipFill>
          <a:blip r:embed="rId4" cstate="print">
            <a:extLst>
              <a:ext uri="{28A0092B-C50C-407E-A947-70E740481C1C}">
                <a14:useLocalDpi xmlns:a14="http://schemas.microsoft.com/office/drawing/2010/main" val="0"/>
              </a:ext>
            </a:extLst>
          </a:blip>
          <a:stretch>
            <a:fillRect/>
          </a:stretch>
        </p:blipFill>
        <p:spPr>
          <a:xfrm>
            <a:off x="8561251" y="241908"/>
            <a:ext cx="3318841" cy="4716458"/>
          </a:xfrm>
          <a:prstGeom prst="rect">
            <a:avLst/>
          </a:prstGeom>
        </p:spPr>
      </p:pic>
    </p:spTree>
    <p:extLst>
      <p:ext uri="{BB962C8B-B14F-4D97-AF65-F5344CB8AC3E}">
        <p14:creationId xmlns:p14="http://schemas.microsoft.com/office/powerpoint/2010/main" val="12104864"/>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 y="0"/>
            <a:ext cx="12080383" cy="1674254"/>
          </a:xfrm>
        </p:spPr>
        <p:txBody>
          <a:bodyPr>
            <a:noAutofit/>
          </a:bodyPr>
          <a:lstStyle/>
          <a:p>
            <a:pPr algn="just"/>
            <a:r>
              <a:rPr lang="ru-RU" sz="2400" b="1" dirty="0" smtClean="0">
                <a:latin typeface="Times New Roman" panose="02020603050405020304" pitchFamily="18" charset="0"/>
                <a:cs typeface="Times New Roman" panose="02020603050405020304" pitchFamily="18" charset="0"/>
              </a:rPr>
              <a:t>Фронтон </a:t>
            </a:r>
            <a:r>
              <a:rPr lang="ru-RU" sz="2400" dirty="0" smtClean="0">
                <a:latin typeface="Times New Roman" panose="02020603050405020304" pitchFamily="18" charset="0"/>
                <a:cs typeface="Times New Roman" panose="02020603050405020304" pitchFamily="18" charset="0"/>
              </a:rPr>
              <a:t>- это </a:t>
            </a:r>
            <a:r>
              <a:rPr lang="ru-RU" sz="2400" dirty="0">
                <a:latin typeface="Times New Roman" panose="02020603050405020304" pitchFamily="18" charset="0"/>
                <a:cs typeface="Times New Roman" panose="02020603050405020304" pitchFamily="18" charset="0"/>
              </a:rPr>
              <a:t>завершающая часть фасадной части строения. Ограничивается двускатной крышей с боков. В нижней части может упираться в карниз. Также могут присутствовать не под крышами, а над окном, дверью, крыльцом.</a:t>
            </a: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216" y="4210180"/>
            <a:ext cx="4954842" cy="2784764"/>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9668" y="1442248"/>
            <a:ext cx="4481390" cy="2999938"/>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9219" y="4046456"/>
            <a:ext cx="5362532" cy="2811544"/>
          </a:xfrm>
          <a:prstGeom prst="rect">
            <a:avLst/>
          </a:prstGeom>
        </p:spPr>
      </p:pic>
      <p:pic>
        <p:nvPicPr>
          <p:cNvPr id="7" name="Рисунок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28295" y="1477415"/>
            <a:ext cx="4984379" cy="2999938"/>
          </a:xfrm>
          <a:prstGeom prst="rect">
            <a:avLst/>
          </a:prstGeom>
        </p:spPr>
      </p:pic>
    </p:spTree>
    <p:extLst>
      <p:ext uri="{BB962C8B-B14F-4D97-AF65-F5344CB8AC3E}">
        <p14:creationId xmlns:p14="http://schemas.microsoft.com/office/powerpoint/2010/main" val="4134639820"/>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73487" y="135309"/>
            <a:ext cx="11165983" cy="6664197"/>
          </a:xfrm>
          <a:prstGeom prst="rect">
            <a:avLst/>
          </a:prstGeom>
        </p:spPr>
        <p:txBody>
          <a:bodyPr wrap="square">
            <a:spAutoFit/>
          </a:bodyPr>
          <a:lstStyle/>
          <a:p>
            <a:pPr algn="just">
              <a:lnSpc>
                <a:spcPct val="107000"/>
              </a:lnSpc>
              <a:spcBef>
                <a:spcPts val="1500"/>
              </a:spcBef>
              <a:spcAft>
                <a:spcPts val="15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В современной архитектуре насчитывается 11 видов фронтонов:</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Килевидные</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 как дно перевёрнутого корабля. Характерны для фасадов, относящихся к русскому зодчеству.</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Лучковые – в форме вытянутого лука.</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Прерванные – имеющие горизонтальный карниз, прерываемый для другого архитектурного элемента, например, окна. При отсутствии карнизы, может располагаться , например, на колоннах. В этом случае он носит название </a:t>
            </a: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полуфронтона</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Разорванные – карнизы, не соединяющиеся в верхней части. Заканчиваются, оставляя свободное пространство, в котором может помещаться пьедестал для скульптуры или иного украшения.</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Раскрепованные</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 части которого выступают вперёд.</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Самцовые</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 сложенные из брёвен, продолжающих </a:t>
            </a: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венцовую</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часть фасада.</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Ступенчатые – выполняются как ступени, уменьшающиеся в размерах кверху.</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Трапециевидные – исполненные в форме геометрической трапеции.</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Равнобедренные – соответствующие форме равнобедренного треугольника.</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Пятиугольные – мансардные, устанавливающиеся в форме совмещённой трапеции.</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69331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495205" y="425003"/>
            <a:ext cx="11189584" cy="6001555"/>
          </a:xfrm>
          <a:prstGeom prst="rect">
            <a:avLst/>
          </a:prstGeom>
        </p:spPr>
      </p:pic>
    </p:spTree>
    <p:extLst>
      <p:ext uri="{BB962C8B-B14F-4D97-AF65-F5344CB8AC3E}">
        <p14:creationId xmlns:p14="http://schemas.microsoft.com/office/powerpoint/2010/main" val="450371069"/>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39948" y="336863"/>
            <a:ext cx="2857500" cy="2114550"/>
          </a:xfrm>
          <a:prstGeom prst="rect">
            <a:avLst/>
          </a:prstGeom>
        </p:spPr>
      </p:pic>
      <p:pic>
        <p:nvPicPr>
          <p:cNvPr id="1026" name="Picture 2" descr="лучковый дугообразный фронтон, типы фронтонов, классицизм в архитектуре, фото фронтон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3321" y="323984"/>
            <a:ext cx="2762895" cy="21274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полуфронтон, фронтон над дверью, фото фронтона, декор фасада, архитектура, дизайн, строительств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8018" y="323983"/>
            <a:ext cx="3449883" cy="21274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разорванный фронтон, фронтон над дверью, формы фронтонов, фото декора фронтона, архитектура город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66098" y="323982"/>
            <a:ext cx="2579435" cy="21274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раскрепованный фронтон, раскреповка, часть фасада выступает вперед, эпоха барокко в архитектуре"/>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9948" y="2492060"/>
            <a:ext cx="2808928" cy="162917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самцовый фронтон, элементы фасада избы, виды фронтона в оформлении дома, архитектура Руси, бревенчатый фронтон"/>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3320" y="2431731"/>
            <a:ext cx="2810198" cy="177979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ступенчатый фронтон, архитектура Европы, фронтон как часть декора фасада, архитектурные элементы"/>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16214" y="2431731"/>
            <a:ext cx="2857500" cy="17526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треугольный фронтон, греческая античная архитектура, акротерий, полуакротерий, карниз, колонны, фронтон крыши, ордер"/>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673714" y="2431731"/>
            <a:ext cx="3163622" cy="17526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434554" y="347366"/>
            <a:ext cx="321972" cy="369332"/>
          </a:xfrm>
          <a:prstGeom prst="rect">
            <a:avLst/>
          </a:prstGeom>
          <a:noFill/>
        </p:spPr>
        <p:txBody>
          <a:bodyPr wrap="square" rtlCol="0">
            <a:spAutoFit/>
          </a:bodyPr>
          <a:lstStyle/>
          <a:p>
            <a:r>
              <a:rPr lang="ru-RU" dirty="0" smtClean="0"/>
              <a:t>1</a:t>
            </a:r>
            <a:endParaRPr lang="ru-RU" dirty="0"/>
          </a:p>
        </p:txBody>
      </p:sp>
      <p:sp>
        <p:nvSpPr>
          <p:cNvPr id="5" name="TextBox 4"/>
          <p:cNvSpPr txBox="1"/>
          <p:nvPr/>
        </p:nvSpPr>
        <p:spPr>
          <a:xfrm>
            <a:off x="3053320" y="347366"/>
            <a:ext cx="462612" cy="369332"/>
          </a:xfrm>
          <a:prstGeom prst="rect">
            <a:avLst/>
          </a:prstGeom>
          <a:noFill/>
        </p:spPr>
        <p:txBody>
          <a:bodyPr wrap="square" rtlCol="0">
            <a:spAutoFit/>
          </a:bodyPr>
          <a:lstStyle/>
          <a:p>
            <a:r>
              <a:rPr lang="ru-RU" dirty="0" smtClean="0"/>
              <a:t>2</a:t>
            </a:r>
            <a:endParaRPr lang="ru-RU" dirty="0"/>
          </a:p>
        </p:txBody>
      </p:sp>
      <p:sp>
        <p:nvSpPr>
          <p:cNvPr id="6" name="TextBox 5"/>
          <p:cNvSpPr txBox="1"/>
          <p:nvPr/>
        </p:nvSpPr>
        <p:spPr>
          <a:xfrm>
            <a:off x="5910820" y="347366"/>
            <a:ext cx="318485" cy="646331"/>
          </a:xfrm>
          <a:prstGeom prst="rect">
            <a:avLst/>
          </a:prstGeom>
          <a:noFill/>
        </p:spPr>
        <p:txBody>
          <a:bodyPr wrap="square" rtlCol="0">
            <a:spAutoFit/>
          </a:bodyPr>
          <a:lstStyle/>
          <a:p>
            <a:r>
              <a:rPr lang="ru-RU" dirty="0" smtClean="0"/>
              <a:t>3</a:t>
            </a:r>
          </a:p>
          <a:p>
            <a:endParaRPr lang="ru-RU" dirty="0"/>
          </a:p>
        </p:txBody>
      </p:sp>
      <p:sp>
        <p:nvSpPr>
          <p:cNvPr id="7" name="TextBox 6"/>
          <p:cNvSpPr txBox="1"/>
          <p:nvPr/>
        </p:nvSpPr>
        <p:spPr>
          <a:xfrm>
            <a:off x="9266098" y="323982"/>
            <a:ext cx="309093" cy="369332"/>
          </a:xfrm>
          <a:prstGeom prst="rect">
            <a:avLst/>
          </a:prstGeom>
          <a:noFill/>
        </p:spPr>
        <p:txBody>
          <a:bodyPr wrap="square" rtlCol="0">
            <a:spAutoFit/>
          </a:bodyPr>
          <a:lstStyle/>
          <a:p>
            <a:r>
              <a:rPr lang="ru-RU" dirty="0" smtClean="0"/>
              <a:t>4</a:t>
            </a:r>
            <a:endParaRPr lang="ru-RU" dirty="0"/>
          </a:p>
        </p:txBody>
      </p:sp>
      <p:sp>
        <p:nvSpPr>
          <p:cNvPr id="8" name="TextBox 7"/>
          <p:cNvSpPr txBox="1"/>
          <p:nvPr/>
        </p:nvSpPr>
        <p:spPr>
          <a:xfrm>
            <a:off x="339948" y="2361059"/>
            <a:ext cx="416578" cy="369332"/>
          </a:xfrm>
          <a:prstGeom prst="rect">
            <a:avLst/>
          </a:prstGeom>
          <a:noFill/>
        </p:spPr>
        <p:txBody>
          <a:bodyPr wrap="square" rtlCol="0">
            <a:spAutoFit/>
          </a:bodyPr>
          <a:lstStyle/>
          <a:p>
            <a:r>
              <a:rPr lang="ru-RU" dirty="0" smtClean="0"/>
              <a:t>5</a:t>
            </a:r>
            <a:endParaRPr lang="ru-RU" dirty="0"/>
          </a:p>
        </p:txBody>
      </p:sp>
      <p:sp>
        <p:nvSpPr>
          <p:cNvPr id="9" name="TextBox 8"/>
          <p:cNvSpPr txBox="1"/>
          <p:nvPr/>
        </p:nvSpPr>
        <p:spPr>
          <a:xfrm>
            <a:off x="3197448" y="2545725"/>
            <a:ext cx="318484" cy="369332"/>
          </a:xfrm>
          <a:prstGeom prst="rect">
            <a:avLst/>
          </a:prstGeom>
          <a:noFill/>
        </p:spPr>
        <p:txBody>
          <a:bodyPr wrap="square" rtlCol="0">
            <a:spAutoFit/>
          </a:bodyPr>
          <a:lstStyle/>
          <a:p>
            <a:r>
              <a:rPr lang="ru-RU" dirty="0" smtClean="0"/>
              <a:t>6</a:t>
            </a:r>
            <a:endParaRPr lang="ru-RU" dirty="0"/>
          </a:p>
        </p:txBody>
      </p:sp>
      <p:sp>
        <p:nvSpPr>
          <p:cNvPr id="10" name="TextBox 9"/>
          <p:cNvSpPr txBox="1"/>
          <p:nvPr/>
        </p:nvSpPr>
        <p:spPr>
          <a:xfrm>
            <a:off x="5888947" y="2477101"/>
            <a:ext cx="318485" cy="369332"/>
          </a:xfrm>
          <a:prstGeom prst="rect">
            <a:avLst/>
          </a:prstGeom>
          <a:noFill/>
        </p:spPr>
        <p:txBody>
          <a:bodyPr wrap="square" rtlCol="0">
            <a:spAutoFit/>
          </a:bodyPr>
          <a:lstStyle/>
          <a:p>
            <a:r>
              <a:rPr lang="ru-RU" dirty="0" smtClean="0"/>
              <a:t>7</a:t>
            </a:r>
            <a:endParaRPr lang="ru-RU" dirty="0"/>
          </a:p>
        </p:txBody>
      </p:sp>
      <p:sp>
        <p:nvSpPr>
          <p:cNvPr id="11" name="TextBox 10"/>
          <p:cNvSpPr txBox="1"/>
          <p:nvPr/>
        </p:nvSpPr>
        <p:spPr>
          <a:xfrm>
            <a:off x="8673714" y="2492060"/>
            <a:ext cx="315740" cy="369332"/>
          </a:xfrm>
          <a:prstGeom prst="rect">
            <a:avLst/>
          </a:prstGeom>
          <a:noFill/>
        </p:spPr>
        <p:txBody>
          <a:bodyPr wrap="square" rtlCol="0">
            <a:spAutoFit/>
          </a:bodyPr>
          <a:lstStyle/>
          <a:p>
            <a:r>
              <a:rPr lang="ru-RU" dirty="0" smtClean="0"/>
              <a:t>8</a:t>
            </a:r>
            <a:endParaRPr lang="ru-RU" dirty="0"/>
          </a:p>
        </p:txBody>
      </p:sp>
      <p:sp>
        <p:nvSpPr>
          <p:cNvPr id="14" name="TextBox 13"/>
          <p:cNvSpPr txBox="1"/>
          <p:nvPr/>
        </p:nvSpPr>
        <p:spPr>
          <a:xfrm>
            <a:off x="434554" y="4584879"/>
            <a:ext cx="11410979" cy="646331"/>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1 – </a:t>
            </a:r>
            <a:r>
              <a:rPr lang="ru-RU" dirty="0" err="1" smtClean="0">
                <a:latin typeface="Times New Roman" panose="02020603050405020304" pitchFamily="18" charset="0"/>
                <a:cs typeface="Times New Roman" panose="02020603050405020304" pitchFamily="18" charset="0"/>
              </a:rPr>
              <a:t>килевидные</a:t>
            </a:r>
            <a:r>
              <a:rPr lang="ru-RU" dirty="0" smtClean="0">
                <a:latin typeface="Times New Roman" panose="02020603050405020304" pitchFamily="18" charset="0"/>
                <a:cs typeface="Times New Roman" panose="02020603050405020304" pitchFamily="18" charset="0"/>
              </a:rPr>
              <a:t>; 2- лучковые; 3 – прерванные; 4 – разорванные; 5 – </a:t>
            </a:r>
            <a:r>
              <a:rPr lang="ru-RU" dirty="0" err="1" smtClean="0">
                <a:latin typeface="Times New Roman" panose="02020603050405020304" pitchFamily="18" charset="0"/>
                <a:cs typeface="Times New Roman" panose="02020603050405020304" pitchFamily="18" charset="0"/>
              </a:rPr>
              <a:t>раскрепованные</a:t>
            </a:r>
            <a:r>
              <a:rPr lang="ru-RU" dirty="0" smtClean="0">
                <a:latin typeface="Times New Roman" panose="02020603050405020304" pitchFamily="18" charset="0"/>
                <a:cs typeface="Times New Roman" panose="02020603050405020304" pitchFamily="18" charset="0"/>
              </a:rPr>
              <a:t>; 6 – </a:t>
            </a:r>
            <a:r>
              <a:rPr lang="ru-RU" dirty="0" err="1" smtClean="0">
                <a:latin typeface="Times New Roman" panose="02020603050405020304" pitchFamily="18" charset="0"/>
                <a:cs typeface="Times New Roman" panose="02020603050405020304" pitchFamily="18" charset="0"/>
              </a:rPr>
              <a:t>самцовые</a:t>
            </a:r>
            <a:r>
              <a:rPr lang="ru-RU" dirty="0" smtClean="0">
                <a:latin typeface="Times New Roman" panose="02020603050405020304" pitchFamily="18" charset="0"/>
                <a:cs typeface="Times New Roman" panose="02020603050405020304" pitchFamily="18" charset="0"/>
              </a:rPr>
              <a:t>; 7 – ступенчатые; 8 - равнобедренные  </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1917962"/>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4699" y="0"/>
            <a:ext cx="6246254" cy="6924973"/>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Если говорить о наиболее популярном классическом стиле обрамления окон, то к элементам данной системы относятся такие детали:</a:t>
            </a:r>
          </a:p>
          <a:p>
            <a:endParaRPr lang="ru-RU" sz="2000" dirty="0">
              <a:latin typeface="Times New Roman" panose="02020603050405020304" pitchFamily="18" charset="0"/>
              <a:cs typeface="Times New Roman" panose="02020603050405020304" pitchFamily="18" charset="0"/>
            </a:endParaRPr>
          </a:p>
          <a:p>
            <a:r>
              <a:rPr lang="ru-RU" sz="2000" u="sng" dirty="0">
                <a:latin typeface="Times New Roman" panose="02020603050405020304" pitchFamily="18" charset="0"/>
                <a:cs typeface="Times New Roman" panose="02020603050405020304" pitchFamily="18" charset="0"/>
              </a:rPr>
              <a:t>Наличник </a:t>
            </a:r>
            <a:r>
              <a:rPr lang="ru-RU" sz="2000" dirty="0">
                <a:latin typeface="Times New Roman" panose="02020603050405020304" pitchFamily="18" charset="0"/>
                <a:cs typeface="Times New Roman" panose="02020603050405020304" pitchFamily="18" charset="0"/>
              </a:rPr>
              <a:t>– обрамляющая кайма, которая может окружать окно по кругу, с трёх или двух (боковых) сторон</a:t>
            </a:r>
            <a:r>
              <a:rPr lang="ru-RU" sz="2000" dirty="0" smtClean="0">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a:p>
            <a:r>
              <a:rPr lang="ru-RU" sz="2000" u="sng" dirty="0">
                <a:latin typeface="Times New Roman" panose="02020603050405020304" pitchFamily="18" charset="0"/>
                <a:cs typeface="Times New Roman" panose="02020603050405020304" pitchFamily="18" charset="0"/>
              </a:rPr>
              <a:t>Откос</a:t>
            </a:r>
            <a:r>
              <a:rPr lang="ru-RU" sz="2000" dirty="0">
                <a:latin typeface="Times New Roman" panose="02020603050405020304" pitchFamily="18" charset="0"/>
                <a:cs typeface="Times New Roman" panose="02020603050405020304" pitchFamily="18" charset="0"/>
              </a:rPr>
              <a:t> – ровная прямая полоса, закрывающая промежуток между наличником или </a:t>
            </a:r>
            <a:r>
              <a:rPr lang="ru-RU" sz="2000" dirty="0" err="1">
                <a:latin typeface="Times New Roman" panose="02020603050405020304" pitchFamily="18" charset="0"/>
                <a:cs typeface="Times New Roman" panose="02020603050405020304" pitchFamily="18" charset="0"/>
              </a:rPr>
              <a:t>сандриком</a:t>
            </a:r>
            <a:r>
              <a:rPr lang="ru-RU" sz="2000" dirty="0">
                <a:latin typeface="Times New Roman" panose="02020603050405020304" pitchFamily="18" charset="0"/>
                <a:cs typeface="Times New Roman" panose="02020603050405020304" pitchFamily="18" charset="0"/>
              </a:rPr>
              <a:t> и оконной рамой</a:t>
            </a:r>
            <a:r>
              <a:rPr lang="ru-RU" sz="2000" dirty="0" smtClean="0">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a:p>
            <a:r>
              <a:rPr lang="ru-RU" sz="2000" u="sng" dirty="0">
                <a:latin typeface="Times New Roman" panose="02020603050405020304" pitchFamily="18" charset="0"/>
                <a:cs typeface="Times New Roman" panose="02020603050405020304" pitchFamily="18" charset="0"/>
              </a:rPr>
              <a:t>Подоконник</a:t>
            </a:r>
            <a:r>
              <a:rPr lang="ru-RU" sz="2000" dirty="0">
                <a:latin typeface="Times New Roman" panose="02020603050405020304" pitchFamily="18" charset="0"/>
                <a:cs typeface="Times New Roman" panose="02020603050405020304" pitchFamily="18" charset="0"/>
              </a:rPr>
              <a:t> (отлив) – нижний откос, выполняющий ещё и практичную функцию водоотвода</a:t>
            </a:r>
            <a:r>
              <a:rPr lang="ru-RU" sz="2000" dirty="0" smtClean="0">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a:p>
            <a:r>
              <a:rPr lang="ru-RU" sz="2000" u="sng" dirty="0">
                <a:latin typeface="Times New Roman" panose="02020603050405020304" pitchFamily="18" charset="0"/>
                <a:cs typeface="Times New Roman" panose="02020603050405020304" pitchFamily="18" charset="0"/>
              </a:rPr>
              <a:t>Консоль</a:t>
            </a:r>
            <a:r>
              <a:rPr lang="ru-RU" sz="2000" dirty="0">
                <a:latin typeface="Times New Roman" panose="02020603050405020304" pitchFamily="18" charset="0"/>
                <a:cs typeface="Times New Roman" panose="02020603050405020304" pitchFamily="18" charset="0"/>
              </a:rPr>
              <a:t> – так называемый кронштейн, на котором держится отлив (подоконник). Может исполнять как практическую, так и сугубо декоративную функцию</a:t>
            </a:r>
            <a:r>
              <a:rPr lang="ru-RU" sz="2000" dirty="0" smtClean="0">
                <a:latin typeface="Times New Roman" panose="02020603050405020304" pitchFamily="18" charset="0"/>
                <a:cs typeface="Times New Roman" panose="02020603050405020304" pitchFamily="18" charset="0"/>
              </a:rPr>
              <a:t>.</a:t>
            </a:r>
          </a:p>
          <a:p>
            <a:endParaRPr lang="ru-RU" sz="2000" dirty="0">
              <a:latin typeface="Times New Roman" panose="02020603050405020304" pitchFamily="18" charset="0"/>
              <a:cs typeface="Times New Roman" panose="02020603050405020304" pitchFamily="18" charset="0"/>
            </a:endParaRPr>
          </a:p>
          <a:p>
            <a:r>
              <a:rPr lang="ru-RU" sz="2000" u="sng" dirty="0" err="1">
                <a:latin typeface="Times New Roman" panose="02020603050405020304" pitchFamily="18" charset="0"/>
                <a:cs typeface="Times New Roman" panose="02020603050405020304" pitchFamily="18" charset="0"/>
              </a:rPr>
              <a:t>Сандрик</a:t>
            </a:r>
            <a:r>
              <a:rPr lang="ru-RU" sz="2000" dirty="0">
                <a:latin typeface="Times New Roman" panose="02020603050405020304" pitchFamily="18" charset="0"/>
                <a:cs typeface="Times New Roman" panose="02020603050405020304" pitchFamily="18" charset="0"/>
              </a:rPr>
              <a:t> – верхняя часть обрамления. Возвышаясь над окном, выступает в качестве завершающего конструкцию элемента</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3011" y="1379282"/>
            <a:ext cx="4925112" cy="5258534"/>
          </a:xfrm>
          <a:prstGeom prst="rect">
            <a:avLst/>
          </a:prstGeom>
        </p:spPr>
      </p:pic>
      <p:sp>
        <p:nvSpPr>
          <p:cNvPr id="5" name="TextBox 4"/>
          <p:cNvSpPr txBox="1"/>
          <p:nvPr/>
        </p:nvSpPr>
        <p:spPr>
          <a:xfrm>
            <a:off x="6994830" y="180305"/>
            <a:ext cx="5197170" cy="584775"/>
          </a:xfrm>
          <a:prstGeom prst="rect">
            <a:avLst/>
          </a:prstGeom>
          <a:noFill/>
        </p:spPr>
        <p:txBody>
          <a:bodyPr wrap="square" rtlCol="0">
            <a:spAutoFit/>
          </a:bodyPr>
          <a:lstStyle/>
          <a:p>
            <a:r>
              <a:rPr lang="ru-RU" sz="3200" b="1" dirty="0" smtClean="0">
                <a:latin typeface="Times New Roman" panose="02020603050405020304" pitchFamily="18" charset="0"/>
                <a:cs typeface="Times New Roman" panose="02020603050405020304" pitchFamily="18" charset="0"/>
              </a:rPr>
              <a:t>Оконные элементы</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1113452"/>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b="1" u="sng" dirty="0" smtClean="0"/>
              <a:t/>
            </a:r>
            <a:br>
              <a:rPr lang="ru-RU" sz="2400" b="1" u="sng" dirty="0" smtClean="0"/>
            </a:br>
            <a:r>
              <a:rPr lang="ru-RU" sz="2400" b="1" u="sng" dirty="0" smtClean="0">
                <a:latin typeface="Times New Roman" panose="02020603050405020304" pitchFamily="18" charset="0"/>
                <a:cs typeface="Times New Roman" panose="02020603050405020304" pitchFamily="18" charset="0"/>
              </a:rPr>
              <a:t>Розетка</a:t>
            </a:r>
            <a:r>
              <a:rPr lang="ru-RU" sz="2400" b="1" u="sng" dirty="0" smtClean="0"/>
              <a:t/>
            </a:r>
            <a:br>
              <a:rPr lang="ru-RU" sz="2400" b="1" u="sng" dirty="0" smtClean="0"/>
            </a:br>
            <a:r>
              <a:rPr lang="ru-RU" sz="2400" dirty="0" smtClean="0">
                <a:latin typeface="Times New Roman" panose="02020603050405020304" pitchFamily="18" charset="0"/>
                <a:cs typeface="Times New Roman" panose="02020603050405020304" pitchFamily="18" charset="0"/>
              </a:rPr>
              <a:t>Второе </a:t>
            </a:r>
            <a:r>
              <a:rPr lang="ru-RU" sz="2400" dirty="0">
                <a:latin typeface="Times New Roman" panose="02020603050405020304" pitchFamily="18" charset="0"/>
                <a:cs typeface="Times New Roman" panose="02020603050405020304" pitchFamily="18" charset="0"/>
              </a:rPr>
              <a:t>название, которое носит этот архитектурный элемент – розочка. Под ним подразумевается декоративный элемент, выполненный в виде лепестков распустившегося цветка с одинаковой формой и размером. Относительно друг друга они располагаются равномерно и идеально «расходятся» от сердцевины, тем самым и напоминая вышеупомянутое растение.</a:t>
            </a:r>
            <a:r>
              <a:rPr lang="ru-RU" sz="2400" b="1" dirty="0"/>
              <a:t/>
            </a:r>
            <a:br>
              <a:rPr lang="ru-RU" sz="2400" b="1" dirty="0"/>
            </a:br>
            <a:endParaRPr lang="ru-RU" sz="2400" b="1"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93859" y="2178105"/>
            <a:ext cx="7019842" cy="4679895"/>
          </a:xfrm>
        </p:spPr>
      </p:pic>
    </p:spTree>
    <p:extLst>
      <p:ext uri="{BB962C8B-B14F-4D97-AF65-F5344CB8AC3E}">
        <p14:creationId xmlns:p14="http://schemas.microsoft.com/office/powerpoint/2010/main" val="39065889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65915" y="437881"/>
            <a:ext cx="10586434" cy="6241709"/>
          </a:xfrm>
          <a:prstGeom prst="rect">
            <a:avLst/>
          </a:prstGeom>
        </p:spPr>
        <p:txBody>
          <a:bodyPr wrap="square">
            <a:spAutoFit/>
          </a:bodyPr>
          <a:lstStyle/>
          <a:p>
            <a:pPr algn="just">
              <a:lnSpc>
                <a:spcPct val="107000"/>
              </a:lnSpc>
              <a:spcBef>
                <a:spcPts val="1500"/>
              </a:spcBef>
              <a:spcAft>
                <a:spcPts val="1500"/>
              </a:spcAf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Всего существует 6 разновидностей розеток, которые выглядят следующим образом:</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Ак</a:t>
            </a:r>
            <a:r>
              <a:rPr lang="ru-RU" sz="2400" b="1"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а</a:t>
            </a: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нтовые – элементы, лепестки которой разделены чередующимися стрелками.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Спиралевидные – относящиеся к категории древнескандинавских соляных знаков и выполненные в соответствующей форме.</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Розетки-</a:t>
            </a:r>
            <a:r>
              <a:rPr lang="ru-RU" sz="24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лунницы</a:t>
            </a: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 состоящие из двух полумесяцев.</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Вихревые – имеют форму круга со спиральными линиями, исходящими от центра круга.</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Зонтичные – выполненные в форме эллипса с «разбегающимися» в разные стороны лучами.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Солнечные – напоминают древнюю символику времён поклонения богу солнца. Изображают солнечный круг с расходящимися изогнутыми лучами.</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46287167"/>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7882" y="-342400"/>
            <a:ext cx="10515600" cy="1325563"/>
          </a:xfrm>
        </p:spPr>
        <p:txBody>
          <a:bodyPr>
            <a:normAutofit/>
          </a:bodyPr>
          <a:lstStyle/>
          <a:p>
            <a:pPr algn="ctr"/>
            <a:r>
              <a:rPr lang="ru-RU" sz="3200" dirty="0" smtClean="0">
                <a:latin typeface="Times New Roman" panose="02020603050405020304" pitchFamily="18" charset="0"/>
                <a:cs typeface="Times New Roman" panose="02020603050405020304" pitchFamily="18" charset="0"/>
              </a:rPr>
              <a:t>Орнамент</a:t>
            </a:r>
            <a:endParaRPr lang="ru-RU" sz="32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28071" y="1904005"/>
            <a:ext cx="6605326" cy="4953995"/>
          </a:xfrm>
        </p:spPr>
      </p:pic>
      <p:sp>
        <p:nvSpPr>
          <p:cNvPr id="5" name="Прямоугольник 4"/>
          <p:cNvSpPr/>
          <p:nvPr/>
        </p:nvSpPr>
        <p:spPr>
          <a:xfrm>
            <a:off x="437882" y="598262"/>
            <a:ext cx="11590986" cy="1600438"/>
          </a:xfrm>
          <a:prstGeom prst="rect">
            <a:avLst/>
          </a:prstGeom>
        </p:spPr>
        <p:txBody>
          <a:bodyPr wrap="square">
            <a:spAutoFit/>
          </a:bodyPr>
          <a:lstStyle/>
          <a:p>
            <a:r>
              <a:rPr lang="ru-RU" sz="2000" dirty="0" smtClean="0">
                <a:latin typeface="Times New Roman" panose="02020603050405020304" pitchFamily="18" charset="0"/>
                <a:cs typeface="Times New Roman" panose="02020603050405020304" pitchFamily="18" charset="0"/>
              </a:rPr>
              <a:t>архитектурные </a:t>
            </a:r>
            <a:r>
              <a:rPr lang="ru-RU" sz="2000" dirty="0">
                <a:latin typeface="Times New Roman" panose="02020603050405020304" pitchFamily="18" charset="0"/>
                <a:cs typeface="Times New Roman" panose="02020603050405020304" pitchFamily="18" charset="0"/>
              </a:rPr>
              <a:t>элементы фасада, предназначенные для визуального выделения отдельных фрагментов здания. Это могут быть оконный или дверной проём, арка, свод, межоконный проём, колонна, стеновая плоскость. Могут быть представлены в виде резного узора, с тематическим изображением, соответствующем тому, к какому стилю относится здание.</a:t>
            </a:r>
          </a:p>
          <a:p>
            <a:endParaRPr lang="ru-RU" dirty="0"/>
          </a:p>
        </p:txBody>
      </p:sp>
    </p:spTree>
    <p:extLst>
      <p:ext uri="{BB962C8B-B14F-4D97-AF65-F5344CB8AC3E}">
        <p14:creationId xmlns:p14="http://schemas.microsoft.com/office/powerpoint/2010/main" val="3541257490"/>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6366" y="461647"/>
            <a:ext cx="11269014" cy="4379853"/>
          </a:xfrm>
          <a:prstGeom prst="rect">
            <a:avLst/>
          </a:prstGeom>
        </p:spPr>
        <p:txBody>
          <a:bodyPr wrap="square">
            <a:spAutoFit/>
          </a:bodyPr>
          <a:lstStyle/>
          <a:p>
            <a:pPr algn="just">
              <a:lnSpc>
                <a:spcPct val="107000"/>
              </a:lnSpc>
              <a:spcBef>
                <a:spcPts val="1500"/>
              </a:spcBef>
              <a:spcAft>
                <a:spcPts val="1500"/>
              </a:spcAf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Разновидности орнамента характеризуются </a:t>
            </a:r>
            <a:r>
              <a:rPr lang="ru-RU" sz="2400" dirty="0" smtClean="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использованием </a:t>
            </a: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различных узоров, пришедших из древней архитектуры. Наиболее популярными считаются такие виды:</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Кельтские, в которых предпочтение отдаётся зигзагообразным, криволинейным и прямолинейным линиям, геометрическим фигурам.</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Среднеазиатские с письменами и с растительными элементами.</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Греко-римские – ставшие прообразом для украшения зданий Ренессанса и более позднего Классицизма.</a:t>
            </a:r>
            <a:endParaRPr lang="ru-RU" sz="24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4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Романские – демонстрирующие возвращение к моде древности и применимое преимущественно к домам, выполненным в стиле средневековых замков.</a:t>
            </a:r>
            <a:endParaRPr lang="ru-RU" sz="24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22703270"/>
      </p:ext>
    </p:extLst>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1557" y="321972"/>
            <a:ext cx="10515600" cy="1325563"/>
          </a:xfrm>
        </p:spPr>
        <p:txBody>
          <a:bodyPr>
            <a:noAutofit/>
          </a:bodyPr>
          <a:lstStyle/>
          <a:p>
            <a:pPr algn="ctr"/>
            <a:r>
              <a:rPr lang="ru-RU" sz="2800" b="1" dirty="0" smtClean="0">
                <a:latin typeface="Times New Roman" panose="02020603050405020304" pitchFamily="18" charset="0"/>
                <a:cs typeface="Times New Roman" panose="02020603050405020304" pitchFamily="18" charset="0"/>
              </a:rPr>
              <a:t>Карниз </a:t>
            </a:r>
            <a:r>
              <a:rPr lang="ru-RU" sz="2400" dirty="0" smtClean="0">
                <a:latin typeface="Times New Roman" panose="02020603050405020304" pitchFamily="18" charset="0"/>
                <a:cs typeface="Times New Roman" panose="02020603050405020304" pitchFamily="18" charset="0"/>
              </a:rPr>
              <a:t>- венчающая </a:t>
            </a:r>
            <a:r>
              <a:rPr lang="ru-RU" sz="2400" dirty="0">
                <a:latin typeface="Times New Roman" panose="02020603050405020304" pitchFamily="18" charset="0"/>
                <a:cs typeface="Times New Roman" panose="02020603050405020304" pitchFamily="18" charset="0"/>
              </a:rPr>
              <a:t>часть здания, декоративный выступ, край кровли. В современной и классической архитектуре элемент соотносится к кровле, завершающему элементу фасада и несущей зоны перекрытия. Выполняет разграничивающую функцию между верхом и низом строения.</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26912" y="1933041"/>
            <a:ext cx="6284890" cy="4763946"/>
          </a:xfrm>
        </p:spPr>
      </p:pic>
    </p:spTree>
    <p:extLst>
      <p:ext uri="{BB962C8B-B14F-4D97-AF65-F5344CB8AC3E}">
        <p14:creationId xmlns:p14="http://schemas.microsoft.com/office/powerpoint/2010/main" val="3463567569"/>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6062" y="479167"/>
            <a:ext cx="11809927" cy="5745675"/>
          </a:xfrm>
          <a:prstGeom prst="rect">
            <a:avLst/>
          </a:prstGeom>
        </p:spPr>
        <p:txBody>
          <a:bodyPr wrap="square">
            <a:spAutoFit/>
          </a:bodyPr>
          <a:lstStyle/>
          <a:p>
            <a:pPr algn="just">
              <a:lnSpc>
                <a:spcPct val="107000"/>
              </a:lnSpc>
              <a:spcBef>
                <a:spcPts val="1500"/>
              </a:spcBef>
              <a:spcAft>
                <a:spcPts val="1500"/>
              </a:spcAft>
            </a:pPr>
            <a:r>
              <a:rPr lang="ru-RU" sz="2000" b="1" dirty="0" smtClean="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Классификация </a:t>
            </a:r>
            <a:r>
              <a:rPr lang="ru-RU" sz="2000" b="1"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карнизов </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осуществляется несколькими характеристиками, например, по внешнему виду, она разделяет их на несколько видов:</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Сандрики</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 небольшой карниз или карниз с треугольным фронтоном над окном или дверью.</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Бриз-солей – миниатюрные козырьки.</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81000" algn="just">
              <a:lnSpc>
                <a:spcPct val="107000"/>
              </a:lnSpc>
              <a:spcBef>
                <a:spcPts val="600"/>
              </a:spcBef>
              <a:spcAft>
                <a:spcPts val="6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81000" algn="just">
              <a:lnSpc>
                <a:spcPct val="107000"/>
              </a:lnSpc>
              <a:spcBef>
                <a:spcPts val="600"/>
              </a:spcBef>
              <a:spcAft>
                <a:spcPts val="6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a:t>
            </a:r>
            <a:r>
              <a:rPr lang="ru-RU" sz="2000" dirty="0" smtClean="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лассификация карнизов  </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по участку, на котором он расположен:</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err="1">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Подкрышный</a:t>
            </a: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или венчающий – самый верхний, вносящий визуальное разделение между крышей и фасадом.</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Межэтажный – выступающий в роли границы между двумя этажами.</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lnSpc>
                <a:spcPct val="107000"/>
              </a:lnSpc>
              <a:spcBef>
                <a:spcPts val="600"/>
              </a:spcBef>
              <a:spcAft>
                <a:spcPts val="600"/>
              </a:spcAft>
              <a:buSzPts val="1000"/>
              <a:buFont typeface="Symbol" panose="05050102010706020507" pitchFamily="18" charset="2"/>
              <a:buChar char=""/>
              <a:tabLst>
                <a:tab pos="457200" algn="l"/>
              </a:tabLs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Цокольный – обозначающий верхнюю кромку цоколя и начала основной стены строения.</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2000" dirty="0">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Aft>
                <a:spcPts val="800"/>
              </a:spcAft>
            </a:pPr>
            <a:r>
              <a:rPr lang="ru-RU" sz="2000" dirty="0">
                <a:solidFill>
                  <a:srgbClr val="373737"/>
                </a:solidFill>
                <a:latin typeface="Times New Roman" panose="02020603050405020304" pitchFamily="18" charset="0"/>
                <a:ea typeface="Times New Roman" panose="02020603050405020304" pitchFamily="18" charset="0"/>
                <a:cs typeface="Times New Roman" panose="02020603050405020304" pitchFamily="18" charset="0"/>
              </a:rPr>
              <a:t>Кроме декоративной функции, венчающие карнизы выполняют защитную. Они предохраняют фасад здания от атмосферного воздействия.</a:t>
            </a:r>
            <a:endParaRPr lang="ru-RU" sz="20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23122642"/>
      </p:ext>
    </p:extLst>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1012914"/>
          </a:xfrm>
        </p:spPr>
        <p:txBody>
          <a:bodyPr>
            <a:normAutofit fontScale="90000"/>
          </a:bodyPr>
          <a:lstStyle/>
          <a:p>
            <a:pPr algn="ctr"/>
            <a:r>
              <a:rPr lang="ru-RU" sz="3100" b="1" dirty="0" smtClean="0">
                <a:latin typeface="Times New Roman" panose="02020603050405020304" pitchFamily="18" charset="0"/>
                <a:cs typeface="Times New Roman" panose="02020603050405020304" pitchFamily="18" charset="0"/>
              </a:rPr>
              <a:t/>
            </a:r>
            <a:br>
              <a:rPr lang="ru-RU" sz="3100" b="1" dirty="0" smtClean="0">
                <a:latin typeface="Times New Roman" panose="02020603050405020304" pitchFamily="18" charset="0"/>
                <a:cs typeface="Times New Roman" panose="02020603050405020304" pitchFamily="18" charset="0"/>
              </a:rPr>
            </a:br>
            <a:r>
              <a:rPr lang="ru-RU" sz="3100" b="1" dirty="0" smtClean="0">
                <a:latin typeface="Times New Roman" panose="02020603050405020304" pitchFamily="18" charset="0"/>
                <a:cs typeface="Times New Roman" panose="02020603050405020304" pitchFamily="18" charset="0"/>
              </a:rPr>
              <a:t>Русты</a:t>
            </a:r>
            <a:r>
              <a:rPr lang="ru-RU" sz="2700" dirty="0" smtClean="0">
                <a:latin typeface="Times New Roman" panose="02020603050405020304" pitchFamily="18" charset="0"/>
                <a:cs typeface="Times New Roman" panose="02020603050405020304" pitchFamily="18" charset="0"/>
              </a:rPr>
              <a:t/>
            </a:r>
            <a:br>
              <a:rPr lang="ru-RU" sz="2700" dirty="0" smtClean="0">
                <a:latin typeface="Times New Roman" panose="02020603050405020304" pitchFamily="18" charset="0"/>
                <a:cs typeface="Times New Roman" panose="02020603050405020304" pitchFamily="18" charset="0"/>
              </a:rPr>
            </a:br>
            <a:r>
              <a:rPr lang="ru-RU" sz="2700" dirty="0" smtClean="0">
                <a:latin typeface="Times New Roman" panose="02020603050405020304" pitchFamily="18" charset="0"/>
                <a:cs typeface="Times New Roman" panose="02020603050405020304" pitchFamily="18" charset="0"/>
              </a:rPr>
              <a:t>Специальные </a:t>
            </a:r>
            <a:r>
              <a:rPr lang="ru-RU" sz="2700" dirty="0">
                <a:latin typeface="Times New Roman" panose="02020603050405020304" pitchFamily="18" charset="0"/>
                <a:cs typeface="Times New Roman" panose="02020603050405020304" pitchFamily="18" charset="0"/>
              </a:rPr>
              <a:t>декоративно-защитные накладки на фасад. В большинстве случаев устанавливаются на углы здания, выделяются цветом или фактурой. Иногда изготавливаются из натурального камня, чаще – из </a:t>
            </a:r>
            <a:r>
              <a:rPr lang="ru-RU" sz="2700" dirty="0" smtClean="0">
                <a:latin typeface="Times New Roman" panose="02020603050405020304" pitchFamily="18" charset="0"/>
                <a:cs typeface="Times New Roman" panose="02020603050405020304" pitchFamily="18" charset="0"/>
              </a:rPr>
              <a:t>имитирующих природный </a:t>
            </a:r>
            <a:r>
              <a:rPr lang="ru-RU" sz="2700" dirty="0">
                <a:latin typeface="Times New Roman" panose="02020603050405020304" pitchFamily="18" charset="0"/>
                <a:cs typeface="Times New Roman" panose="02020603050405020304" pitchFamily="18" charset="0"/>
              </a:rPr>
              <a:t>материал полимеров</a:t>
            </a:r>
            <a:r>
              <a:rPr lang="ru-RU" dirty="0"/>
              <a:t>.</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3137" y="2135321"/>
            <a:ext cx="6811776" cy="5108833"/>
          </a:xfrm>
        </p:spPr>
      </p:pic>
    </p:spTree>
    <p:extLst>
      <p:ext uri="{BB962C8B-B14F-4D97-AF65-F5344CB8AC3E}">
        <p14:creationId xmlns:p14="http://schemas.microsoft.com/office/powerpoint/2010/main" val="304591780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75763" y="437883"/>
            <a:ext cx="11037195" cy="6001643"/>
          </a:xfrm>
          <a:prstGeom prst="rect">
            <a:avLst/>
          </a:prstGeom>
        </p:spPr>
        <p:txBody>
          <a:bodyPr wrap="square">
            <a:spAutoFit/>
          </a:bodyPr>
          <a:lstStyle/>
          <a:p>
            <a:r>
              <a:rPr lang="ru-RU" sz="2400" dirty="0">
                <a:solidFill>
                  <a:srgbClr val="373737"/>
                </a:solidFill>
                <a:latin typeface="Times New Roman" panose="02020603050405020304" pitchFamily="18" charset="0"/>
                <a:cs typeface="Times New Roman" panose="02020603050405020304" pitchFamily="18" charset="0"/>
              </a:rPr>
              <a:t>Основная классификация осуществляется по форме руста</a:t>
            </a:r>
            <a:r>
              <a:rPr lang="ru-RU" sz="2400" dirty="0" smtClean="0">
                <a:solidFill>
                  <a:srgbClr val="373737"/>
                </a:solidFill>
                <a:latin typeface="Times New Roman" panose="02020603050405020304" pitchFamily="18" charset="0"/>
                <a:cs typeface="Times New Roman" panose="02020603050405020304" pitchFamily="18" charset="0"/>
              </a:rPr>
              <a:t>:</a:t>
            </a:r>
          </a:p>
          <a:p>
            <a:endParaRPr lang="ru-RU" sz="2400" dirty="0">
              <a:solidFill>
                <a:srgbClr val="373737"/>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err="1">
                <a:solidFill>
                  <a:srgbClr val="373737"/>
                </a:solidFill>
                <a:latin typeface="Times New Roman" panose="02020603050405020304" pitchFamily="18" charset="0"/>
                <a:cs typeface="Times New Roman" panose="02020603050405020304" pitchFamily="18" charset="0"/>
              </a:rPr>
              <a:t>Фацетированный</a:t>
            </a:r>
            <a:r>
              <a:rPr lang="ru-RU" sz="2400" dirty="0">
                <a:solidFill>
                  <a:srgbClr val="373737"/>
                </a:solidFill>
                <a:latin typeface="Times New Roman" panose="02020603050405020304" pitchFamily="18" charset="0"/>
                <a:cs typeface="Times New Roman" panose="02020603050405020304" pitchFamily="18" charset="0"/>
              </a:rPr>
              <a:t> (плоский) – имеет скошенную грань, зернистую структуру. Отлично смотрится на кирпичных, оштукатуренных фасадах</a:t>
            </a:r>
            <a:r>
              <a:rPr lang="ru-RU" sz="2400" dirty="0" smtClean="0">
                <a:solidFill>
                  <a:srgbClr val="373737"/>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sz="2400" dirty="0">
              <a:solidFill>
                <a:srgbClr val="373737"/>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smtClean="0">
                <a:solidFill>
                  <a:srgbClr val="373737"/>
                </a:solidFill>
                <a:latin typeface="Times New Roman" panose="02020603050405020304" pitchFamily="18" charset="0"/>
                <a:cs typeface="Times New Roman" panose="02020603050405020304" pitchFamily="18" charset="0"/>
              </a:rPr>
              <a:t>Клинчатый </a:t>
            </a:r>
            <a:r>
              <a:rPr lang="ru-RU" sz="2400" dirty="0">
                <a:solidFill>
                  <a:srgbClr val="373737"/>
                </a:solidFill>
                <a:latin typeface="Times New Roman" panose="02020603050405020304" pitchFamily="18" charset="0"/>
                <a:cs typeface="Times New Roman" panose="02020603050405020304" pitchFamily="18" charset="0"/>
              </a:rPr>
              <a:t>– применяют для отделки арочного проёма или его формирования. </a:t>
            </a:r>
            <a:r>
              <a:rPr lang="ru-RU" sz="2400" dirty="0" smtClean="0">
                <a:solidFill>
                  <a:srgbClr val="373737"/>
                </a:solidFill>
                <a:latin typeface="Times New Roman" panose="02020603050405020304" pitchFamily="18" charset="0"/>
                <a:cs typeface="Times New Roman" panose="02020603050405020304" pitchFamily="18" charset="0"/>
              </a:rPr>
              <a:t>Их можно встретить на домах из бруса, кирпича и </a:t>
            </a:r>
            <a:r>
              <a:rPr lang="ru-RU" sz="2400" dirty="0" err="1" smtClean="0">
                <a:solidFill>
                  <a:srgbClr val="373737"/>
                </a:solidFill>
                <a:latin typeface="Times New Roman" panose="02020603050405020304" pitchFamily="18" charset="0"/>
                <a:cs typeface="Times New Roman" panose="02020603050405020304" pitchFamily="18" charset="0"/>
              </a:rPr>
              <a:t>пеноблока</a:t>
            </a:r>
            <a:r>
              <a:rPr lang="ru-RU" sz="2400" dirty="0" smtClean="0">
                <a:solidFill>
                  <a:srgbClr val="373737"/>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sz="2400" dirty="0">
              <a:solidFill>
                <a:srgbClr val="373737"/>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err="1" smtClean="0">
                <a:solidFill>
                  <a:srgbClr val="373737"/>
                </a:solidFill>
                <a:latin typeface="Times New Roman" panose="02020603050405020304" pitchFamily="18" charset="0"/>
                <a:cs typeface="Times New Roman" panose="02020603050405020304" pitchFamily="18" charset="0"/>
              </a:rPr>
              <a:t>Муфтированный</a:t>
            </a:r>
            <a:r>
              <a:rPr lang="ru-RU" sz="2400" dirty="0" smtClean="0">
                <a:solidFill>
                  <a:srgbClr val="373737"/>
                </a:solidFill>
                <a:latin typeface="Times New Roman" panose="02020603050405020304" pitchFamily="18" charset="0"/>
                <a:cs typeface="Times New Roman" panose="02020603050405020304" pitchFamily="18" charset="0"/>
              </a:rPr>
              <a:t> – вертикальные русты, имитация колонн. Их крепят на каркасные дома, здания из газобетона, </a:t>
            </a:r>
            <a:r>
              <a:rPr lang="ru-RU" sz="2400" dirty="0" err="1" smtClean="0">
                <a:solidFill>
                  <a:srgbClr val="373737"/>
                </a:solidFill>
                <a:latin typeface="Times New Roman" panose="02020603050405020304" pitchFamily="18" charset="0"/>
                <a:cs typeface="Times New Roman" panose="02020603050405020304" pitchFamily="18" charset="0"/>
              </a:rPr>
              <a:t>пеноблока</a:t>
            </a:r>
            <a:r>
              <a:rPr lang="ru-RU" sz="2400" dirty="0" smtClean="0">
                <a:solidFill>
                  <a:srgbClr val="373737"/>
                </a:solidFill>
                <a:latin typeface="Times New Roman" panose="02020603050405020304" pitchFamily="18" charset="0"/>
                <a:cs typeface="Times New Roman" panose="02020603050405020304" pitchFamily="18" charset="0"/>
              </a:rPr>
              <a:t>, </a:t>
            </a:r>
            <a:r>
              <a:rPr lang="ru-RU" sz="2400" dirty="0" err="1" smtClean="0">
                <a:solidFill>
                  <a:srgbClr val="373737"/>
                </a:solidFill>
                <a:latin typeface="Times New Roman" panose="02020603050405020304" pitchFamily="18" charset="0"/>
                <a:cs typeface="Times New Roman" panose="02020603050405020304" pitchFamily="18" charset="0"/>
              </a:rPr>
              <a:t>арболита</a:t>
            </a:r>
            <a:r>
              <a:rPr lang="ru-RU" sz="2400" dirty="0" smtClean="0">
                <a:solidFill>
                  <a:srgbClr val="373737"/>
                </a:solidFill>
                <a:latin typeface="Times New Roman" panose="02020603050405020304" pitchFamily="18" charset="0"/>
                <a:cs typeface="Times New Roman" panose="02020603050405020304" pitchFamily="18" charset="0"/>
              </a:rPr>
              <a:t>, а вот на дома из бруса обычного или клееного не ставят.</a:t>
            </a:r>
          </a:p>
          <a:p>
            <a:endParaRPr lang="ru-RU" sz="2400" dirty="0">
              <a:solidFill>
                <a:srgbClr val="373737"/>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a:solidFill>
                  <a:srgbClr val="373737"/>
                </a:solidFill>
                <a:latin typeface="Times New Roman" panose="02020603050405020304" pitchFamily="18" charset="0"/>
                <a:cs typeface="Times New Roman" panose="02020603050405020304" pitchFamily="18" charset="0"/>
              </a:rPr>
              <a:t>Французский или ленточный – используется в нижней части стены, на цоколе</a:t>
            </a:r>
            <a:r>
              <a:rPr lang="ru-RU" sz="2400" dirty="0" smtClean="0">
                <a:solidFill>
                  <a:srgbClr val="373737"/>
                </a:solidFill>
                <a:latin typeface="Times New Roman" panose="02020603050405020304" pitchFamily="18" charset="0"/>
                <a:cs typeface="Times New Roman" panose="02020603050405020304" pitchFamily="18" charset="0"/>
              </a:rPr>
              <a:t>.</a:t>
            </a:r>
          </a:p>
          <a:p>
            <a:pPr>
              <a:buFont typeface="Arial" panose="020B0604020202020204" pitchFamily="34" charset="0"/>
              <a:buChar char="•"/>
            </a:pPr>
            <a:endParaRPr lang="ru-RU" sz="2400" dirty="0">
              <a:solidFill>
                <a:srgbClr val="373737"/>
              </a:solidFill>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ru-RU" sz="2400" dirty="0">
                <a:solidFill>
                  <a:srgbClr val="373737"/>
                </a:solidFill>
                <a:latin typeface="Times New Roman" panose="02020603050405020304" pitchFamily="18" charset="0"/>
                <a:cs typeface="Times New Roman" panose="02020603050405020304" pitchFamily="18" charset="0"/>
              </a:rPr>
              <a:t>Бриллиантовый – выполнен в форме пирамиды с 4 гранями. Применяется для декора элитных коттеджей</a:t>
            </a:r>
            <a:r>
              <a:rPr lang="ru-RU" sz="2400" dirty="0" smtClean="0">
                <a:solidFill>
                  <a:srgbClr val="373737"/>
                </a:solidFill>
                <a:latin typeface="Times New Roman" panose="02020603050405020304" pitchFamily="18" charset="0"/>
                <a:cs typeface="Times New Roman" panose="02020603050405020304" pitchFamily="18" charset="0"/>
              </a:rPr>
              <a:t>.</a:t>
            </a:r>
            <a:endParaRPr lang="ru-RU" sz="2400" dirty="0">
              <a:solidFill>
                <a:srgbClr val="373737"/>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22441113"/>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nSpc>
                <a:spcPct val="150000"/>
              </a:lnSpc>
            </a:pP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sz="4000" dirty="0">
                <a:latin typeface="Times New Roman" panose="02020603050405020304" pitchFamily="18" charset="0"/>
                <a:cs typeface="Times New Roman" panose="02020603050405020304" pitchFamily="18" charset="0"/>
              </a:rPr>
              <a:t>П</a:t>
            </a:r>
            <a:r>
              <a:rPr lang="ru-RU" sz="4000" dirty="0" smtClean="0">
                <a:latin typeface="Times New Roman" panose="02020603050405020304" pitchFamily="18" charset="0"/>
                <a:cs typeface="Times New Roman" panose="02020603050405020304" pitchFamily="18" charset="0"/>
              </a:rPr>
              <a:t>онятие </a:t>
            </a:r>
            <a:r>
              <a:rPr lang="ru-RU" sz="4000" dirty="0">
                <a:latin typeface="Times New Roman" panose="02020603050405020304" pitchFamily="18" charset="0"/>
                <a:cs typeface="Times New Roman" panose="02020603050405020304" pitchFamily="18" charset="0"/>
              </a:rPr>
              <a:t>«</a:t>
            </a:r>
            <a:r>
              <a:rPr lang="ru-RU" sz="4000" b="1" dirty="0">
                <a:latin typeface="Times New Roman" panose="02020603050405020304" pitchFamily="18" charset="0"/>
                <a:cs typeface="Times New Roman" panose="02020603050405020304" pitchFamily="18" charset="0"/>
              </a:rPr>
              <a:t>фасад</a:t>
            </a:r>
            <a:r>
              <a:rPr lang="ru-RU" sz="4000" dirty="0">
                <a:latin typeface="Times New Roman" panose="02020603050405020304" pitchFamily="18" charset="0"/>
                <a:cs typeface="Times New Roman" panose="02020603050405020304" pitchFamily="18" charset="0"/>
              </a:rPr>
              <a:t>» происходит от итальянского слова «</a:t>
            </a:r>
            <a:r>
              <a:rPr lang="ru-RU" sz="4000" dirty="0" err="1">
                <a:latin typeface="Times New Roman" panose="02020603050405020304" pitchFamily="18" charset="0"/>
                <a:cs typeface="Times New Roman" panose="02020603050405020304" pitchFamily="18" charset="0"/>
              </a:rPr>
              <a:t>faccia</a:t>
            </a:r>
            <a:r>
              <a:rPr lang="ru-RU" sz="4000" dirty="0">
                <a:latin typeface="Times New Roman" panose="02020603050405020304" pitchFamily="18" charset="0"/>
                <a:cs typeface="Times New Roman" panose="02020603050405020304" pitchFamily="18" charset="0"/>
              </a:rPr>
              <a:t>», которое переводится как «лицо». Фасад дома – это его наружные стены, оформленные декоративными отделочными элементами и облицованные стильным покрытием. Синонимом этого термина считается понятие </a:t>
            </a:r>
            <a:r>
              <a:rPr lang="ru-RU" sz="4000" b="1" dirty="0">
                <a:latin typeface="Times New Roman" panose="02020603050405020304" pitchFamily="18" charset="0"/>
                <a:cs typeface="Times New Roman" panose="02020603050405020304" pitchFamily="18" charset="0"/>
              </a:rPr>
              <a:t>«экстерьер». </a:t>
            </a:r>
          </a:p>
        </p:txBody>
      </p:sp>
    </p:spTree>
    <p:extLst>
      <p:ext uri="{BB962C8B-B14F-4D97-AF65-F5344CB8AC3E}">
        <p14:creationId xmlns:p14="http://schemas.microsoft.com/office/powerpoint/2010/main" val="1049751719"/>
      </p:ext>
    </p:extLst>
  </p:cSld>
  <p:clrMapOvr>
    <a:masterClrMapping/>
  </p:clrMapOvr>
  <p:transition spd="slow">
    <p:randomBar dir="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latin typeface="Times New Roman" panose="02020603050405020304" pitchFamily="18" charset="0"/>
                <a:cs typeface="Times New Roman" panose="02020603050405020304" pitchFamily="18" charset="0"/>
              </a:rPr>
              <a:t>Заключение</a:t>
            </a: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r>
              <a:rPr lang="ru-RU" dirty="0" smtClean="0">
                <a:latin typeface="Times New Roman" panose="02020603050405020304" pitchFamily="18" charset="0"/>
                <a:cs typeface="Times New Roman" panose="02020603050405020304" pitchFamily="18" charset="0"/>
              </a:rPr>
              <a:t>Современные </a:t>
            </a:r>
            <a:r>
              <a:rPr lang="ru-RU" dirty="0">
                <a:latin typeface="Times New Roman" panose="02020603050405020304" pitchFamily="18" charset="0"/>
                <a:cs typeface="Times New Roman" panose="02020603050405020304" pitchFamily="18" charset="0"/>
              </a:rPr>
              <a:t>архитектурные элементы изготавливаются из различных материалов: камень, бетон, кирпич, гипс. Но наиболее популярным являются полимерные изделия. Их преимущество заключается в малом весе, лёгком и простом монтаже, хороших эксплуатационных свойствах.</a:t>
            </a:r>
          </a:p>
          <a:p>
            <a:endParaRPr lang="ru-RU" dirty="0"/>
          </a:p>
        </p:txBody>
      </p:sp>
    </p:spTree>
    <p:extLst>
      <p:ext uri="{BB962C8B-B14F-4D97-AF65-F5344CB8AC3E}">
        <p14:creationId xmlns:p14="http://schemas.microsoft.com/office/powerpoint/2010/main" val="367377592"/>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6"/>
            <a:ext cx="10515600" cy="806852"/>
          </a:xfrm>
        </p:spPr>
        <p:txBody>
          <a:bodyPr>
            <a:normAutofit fontScale="90000"/>
          </a:bodyPr>
          <a:lstStyle/>
          <a:p>
            <a:r>
              <a:rPr lang="ru-RU" b="1" dirty="0" smtClean="0">
                <a:latin typeface="Times New Roman" panose="02020603050405020304" pitchFamily="18" charset="0"/>
                <a:cs typeface="Times New Roman" panose="02020603050405020304" pitchFamily="18" charset="0"/>
              </a:rPr>
              <a:t>Рефлексия учащихся.</a:t>
            </a:r>
            <a:br>
              <a:rPr lang="ru-RU" b="1" dirty="0" smtClean="0">
                <a:latin typeface="Times New Roman" panose="02020603050405020304" pitchFamily="18" charset="0"/>
                <a:cs typeface="Times New Roman" panose="02020603050405020304" pitchFamily="18" charset="0"/>
              </a:rPr>
            </a:br>
            <a:endParaRPr lang="ru-RU" b="1"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a:stretch>
            <a:fillRect/>
          </a:stretch>
        </p:blipFill>
        <p:spPr>
          <a:xfrm>
            <a:off x="616448" y="1356827"/>
            <a:ext cx="10086245" cy="1999890"/>
          </a:xfrm>
          <a:prstGeom prst="rect">
            <a:avLst/>
          </a:prstGeom>
        </p:spPr>
      </p:pic>
    </p:spTree>
    <p:extLst>
      <p:ext uri="{BB962C8B-B14F-4D97-AF65-F5344CB8AC3E}">
        <p14:creationId xmlns:p14="http://schemas.microsoft.com/office/powerpoint/2010/main" val="3113961565"/>
      </p:ext>
    </p:extLst>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smtClean="0"/>
              <a:t/>
            </a:r>
            <a:br>
              <a:rPr lang="ru-RU" sz="3200" b="1" dirty="0" smtClean="0"/>
            </a:br>
            <a:r>
              <a:rPr lang="ru-RU" sz="3200" b="1" dirty="0"/>
              <a:t/>
            </a:r>
            <a:br>
              <a:rPr lang="ru-RU" sz="3200" b="1" dirty="0"/>
            </a:br>
            <a:r>
              <a:rPr lang="ru-RU" sz="3200" b="1" dirty="0" smtClean="0"/>
              <a:t/>
            </a:r>
            <a:br>
              <a:rPr lang="ru-RU" sz="3200" b="1" dirty="0" smtClean="0"/>
            </a:br>
            <a:r>
              <a:rPr lang="ru-RU" sz="2800" dirty="0" smtClean="0">
                <a:latin typeface="Times New Roman" panose="02020603050405020304" pitchFamily="18" charset="0"/>
                <a:cs typeface="Times New Roman" panose="02020603050405020304" pitchFamily="18" charset="0"/>
              </a:rPr>
              <a:t>Серьезный </a:t>
            </a:r>
            <a:r>
              <a:rPr lang="ru-RU" sz="2800" dirty="0">
                <a:latin typeface="Times New Roman" panose="02020603050405020304" pitchFamily="18" charset="0"/>
                <a:cs typeface="Times New Roman" panose="02020603050405020304" pitchFamily="18" charset="0"/>
              </a:rPr>
              <a:t>взлет архитектурной идеи приходится на времена античности, тогда здания стали более четкими, а архитектура более изысканной и упорядоченной. Все стилистические приемы, которые широко применялись в ту эпоху, позже нашли воплощение в архитектуре барокко, рококо и раннего классицизма.</a:t>
            </a:r>
            <a:r>
              <a:rPr lang="ru-RU" sz="3200" dirty="0">
                <a:latin typeface="Times New Roman" panose="02020603050405020304" pitchFamily="18" charset="0"/>
                <a:cs typeface="Times New Roman" panose="02020603050405020304" pitchFamily="18" charset="0"/>
              </a:rPr>
              <a:t/>
            </a:r>
            <a:br>
              <a:rPr lang="ru-RU" sz="3200" dirty="0">
                <a:latin typeface="Times New Roman" panose="02020603050405020304" pitchFamily="18" charset="0"/>
                <a:cs typeface="Times New Roman" panose="02020603050405020304" pitchFamily="18" charset="0"/>
              </a:rPr>
            </a:br>
            <a:endParaRPr lang="ru-RU" sz="32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422564" y="2586642"/>
            <a:ext cx="5473468" cy="4105101"/>
          </a:xfrm>
          <a:prstGeom prst="rect">
            <a:avLst/>
          </a:prstGeom>
        </p:spPr>
      </p:pic>
      <p:pic>
        <p:nvPicPr>
          <p:cNvPr id="6" name="Рисунок 5" descr="https://stroy-podskazka.ru/images/article/cropped/220-165/2018/04/fasad-doma-chto-eto-takoe-vidy-i-varianty-oformleniya-21.jpg"/>
          <p:cNvPicPr/>
          <p:nvPr/>
        </p:nvPicPr>
        <p:blipFill>
          <a:blip r:embed="rId3">
            <a:extLst>
              <a:ext uri="{28A0092B-C50C-407E-A947-70E740481C1C}">
                <a14:useLocalDpi xmlns:a14="http://schemas.microsoft.com/office/drawing/2010/main" val="0"/>
              </a:ext>
            </a:extLst>
          </a:blip>
          <a:srcRect/>
          <a:stretch>
            <a:fillRect/>
          </a:stretch>
        </p:blipFill>
        <p:spPr bwMode="auto">
          <a:xfrm>
            <a:off x="5896032" y="2586643"/>
            <a:ext cx="5457768" cy="4105101"/>
          </a:xfrm>
          <a:prstGeom prst="rect">
            <a:avLst/>
          </a:prstGeom>
          <a:noFill/>
          <a:ln>
            <a:noFill/>
          </a:ln>
        </p:spPr>
      </p:pic>
    </p:spTree>
    <p:extLst>
      <p:ext uri="{BB962C8B-B14F-4D97-AF65-F5344CB8AC3E}">
        <p14:creationId xmlns:p14="http://schemas.microsoft.com/office/powerpoint/2010/main" val="255739306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482330" cy="1325563"/>
          </a:xfrm>
        </p:spPr>
        <p:txBody>
          <a:bodyPr>
            <a:noAutofit/>
          </a:bodyPr>
          <a:lstStyle/>
          <a:p>
            <a:r>
              <a:rPr lang="ru-RU" sz="2400" dirty="0" smtClean="0"/>
              <a:t/>
            </a:r>
            <a:br>
              <a:rPr lang="ru-RU" sz="2400" dirty="0" smtClean="0"/>
            </a:br>
            <a:r>
              <a:rPr lang="ru-RU" sz="2400" dirty="0"/>
              <a:t/>
            </a:r>
            <a:br>
              <a:rPr lang="ru-RU" sz="2400" dirty="0"/>
            </a:br>
            <a:r>
              <a:rPr lang="ru-RU" sz="2400" dirty="0" smtClean="0">
                <a:latin typeface="Times New Roman" panose="02020603050405020304" pitchFamily="18" charset="0"/>
                <a:cs typeface="Times New Roman" panose="02020603050405020304" pitchFamily="18" charset="0"/>
              </a:rPr>
              <a:t>Наибольшего всплеска фасадный декор достиг во времена барокко. Внешний экстерьер тогда характеризовался сложностью и замысловатостью, имели множество мелких деталей, а сами здания имели закругленные формы. Довольно интересные архитектурные решения привнесла и средневековая готика – декор был очень сложным, но подавляющим, а сами здания устремлялись вверх</a:t>
            </a:r>
            <a:r>
              <a:rPr lang="en-US" sz="2400" dirty="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a:stretch>
            <a:fillRect/>
          </a:stretch>
        </p:blipFill>
        <p:spPr>
          <a:xfrm>
            <a:off x="838200" y="3291474"/>
            <a:ext cx="3583769" cy="2690517"/>
          </a:xfrm>
          <a:prstGeom prst="rect">
            <a:avLst/>
          </a:prstGeom>
        </p:spPr>
      </p:pic>
      <p:pic>
        <p:nvPicPr>
          <p:cNvPr id="5" name="Рисунок 4"/>
          <p:cNvPicPr>
            <a:picLocks noChangeAspect="1"/>
          </p:cNvPicPr>
          <p:nvPr/>
        </p:nvPicPr>
        <p:blipFill>
          <a:blip r:embed="rId3"/>
          <a:stretch>
            <a:fillRect/>
          </a:stretch>
        </p:blipFill>
        <p:spPr>
          <a:xfrm>
            <a:off x="4416009" y="2491081"/>
            <a:ext cx="2907087" cy="2690517"/>
          </a:xfrm>
          <a:prstGeom prst="rect">
            <a:avLst/>
          </a:prstGeom>
        </p:spPr>
      </p:pic>
      <p:pic>
        <p:nvPicPr>
          <p:cNvPr id="6" name="Рисунок 5"/>
          <p:cNvPicPr>
            <a:picLocks noChangeAspect="1"/>
          </p:cNvPicPr>
          <p:nvPr/>
        </p:nvPicPr>
        <p:blipFill>
          <a:blip r:embed="rId4"/>
          <a:stretch>
            <a:fillRect/>
          </a:stretch>
        </p:blipFill>
        <p:spPr>
          <a:xfrm>
            <a:off x="7311550" y="2962136"/>
            <a:ext cx="4880450" cy="3660336"/>
          </a:xfrm>
          <a:prstGeom prst="rect">
            <a:avLst/>
          </a:prstGeom>
        </p:spPr>
      </p:pic>
    </p:spTree>
    <p:extLst>
      <p:ext uri="{BB962C8B-B14F-4D97-AF65-F5344CB8AC3E}">
        <p14:creationId xmlns:p14="http://schemas.microsoft.com/office/powerpoint/2010/main" val="80509225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2400" dirty="0">
                <a:latin typeface="Times New Roman" panose="02020603050405020304" pitchFamily="18" charset="0"/>
                <a:cs typeface="Times New Roman" panose="02020603050405020304" pitchFamily="18" charset="0"/>
              </a:rPr>
              <a:t>В начале XIX века на смену античности пришли решения в модерне. Фасады стали намного проще, но тем не менее, они украшались оригинальными элементами оформления – цветочным орнаментом, разноцветными витражами и затейливыми конфигурациями</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3930" y="1926214"/>
            <a:ext cx="7242469" cy="4743817"/>
          </a:xfrm>
        </p:spPr>
      </p:pic>
    </p:spTree>
    <p:extLst>
      <p:ext uri="{BB962C8B-B14F-4D97-AF65-F5344CB8AC3E}">
        <p14:creationId xmlns:p14="http://schemas.microsoft.com/office/powerpoint/2010/main" val="26542118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i="1" dirty="0" smtClean="0">
                <a:latin typeface="Times New Roman" panose="02020603050405020304" pitchFamily="18" charset="0"/>
                <a:cs typeface="Times New Roman" panose="02020603050405020304" pitchFamily="18" charset="0"/>
              </a:rPr>
              <a:t/>
            </a:r>
            <a:br>
              <a:rPr lang="ru-RU" sz="3200" i="1" dirty="0" smtClean="0">
                <a:latin typeface="Times New Roman" panose="02020603050405020304" pitchFamily="18" charset="0"/>
                <a:cs typeface="Times New Roman" panose="02020603050405020304" pitchFamily="18" charset="0"/>
              </a:rPr>
            </a:br>
            <a:r>
              <a:rPr lang="ru-RU" sz="3200" i="1" dirty="0">
                <a:latin typeface="Times New Roman" panose="02020603050405020304" pitchFamily="18" charset="0"/>
                <a:cs typeface="Times New Roman" panose="02020603050405020304" pitchFamily="18" charset="0"/>
              </a:rPr>
              <a:t/>
            </a:r>
            <a:br>
              <a:rPr lang="ru-RU" sz="3200" i="1" dirty="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Современные </a:t>
            </a:r>
            <a:r>
              <a:rPr lang="ru-RU" sz="2400" dirty="0">
                <a:latin typeface="Times New Roman" panose="02020603050405020304" pitchFamily="18" charset="0"/>
                <a:cs typeface="Times New Roman" panose="02020603050405020304" pitchFamily="18" charset="0"/>
              </a:rPr>
              <a:t>постройки все чаще отделываются в минималистическом декоре (хай-тек или </a:t>
            </a:r>
            <a:r>
              <a:rPr lang="ru-RU" sz="2400" dirty="0" err="1">
                <a:latin typeface="Times New Roman" panose="02020603050405020304" pitchFamily="18" charset="0"/>
                <a:cs typeface="Times New Roman" panose="02020603050405020304" pitchFamily="18" charset="0"/>
              </a:rPr>
              <a:t>лофт</a:t>
            </a:r>
            <a:r>
              <a:rPr lang="ru-RU" sz="2400" dirty="0">
                <a:latin typeface="Times New Roman" panose="02020603050405020304" pitchFamily="18" charset="0"/>
                <a:cs typeface="Times New Roman" panose="02020603050405020304" pitchFamily="18" charset="0"/>
              </a:rPr>
              <a:t>), они акцентируются на гладкой ровной поверхности без каких-либо декоративных элементов. В современном дизайне царит четкая геометрия и используются простые материалы – </a:t>
            </a:r>
            <a:r>
              <a:rPr lang="ru-RU" sz="2400" dirty="0" err="1">
                <a:latin typeface="Times New Roman" panose="02020603050405020304" pitchFamily="18" charset="0"/>
                <a:cs typeface="Times New Roman" panose="02020603050405020304" pitchFamily="18" charset="0"/>
              </a:rPr>
              <a:t>сайдинг</a:t>
            </a:r>
            <a:r>
              <a:rPr lang="ru-RU" sz="2400" dirty="0">
                <a:latin typeface="Times New Roman" panose="02020603050405020304" pitchFamily="18" charset="0"/>
                <a:cs typeface="Times New Roman" panose="02020603050405020304" pitchFamily="18" charset="0"/>
              </a:rPr>
              <a:t>, композитные панели и энергосберегающие пакеты размером в целую стену.</a:t>
            </a:r>
            <a:br>
              <a:rPr lang="ru-RU" sz="2400" dirty="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2144279"/>
            <a:ext cx="5387169" cy="3030282"/>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5369" y="3255818"/>
            <a:ext cx="4801664" cy="3602182"/>
          </a:xfrm>
          <a:prstGeom prst="rect">
            <a:avLst/>
          </a:prstGeom>
        </p:spPr>
      </p:pic>
    </p:spTree>
    <p:extLst>
      <p:ext uri="{BB962C8B-B14F-4D97-AF65-F5344CB8AC3E}">
        <p14:creationId xmlns:p14="http://schemas.microsoft.com/office/powerpoint/2010/main" val="34789308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Архитектурные элементы фасада здания</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1323" y="1440873"/>
            <a:ext cx="9559314" cy="5126182"/>
          </a:xfrm>
        </p:spPr>
      </p:pic>
    </p:spTree>
    <p:extLst>
      <p:ext uri="{BB962C8B-B14F-4D97-AF65-F5344CB8AC3E}">
        <p14:creationId xmlns:p14="http://schemas.microsoft.com/office/powerpoint/2010/main" val="600827465"/>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just"/>
            <a:r>
              <a:rPr lang="ru-RU" sz="2800" dirty="0" smtClean="0">
                <a:latin typeface="Times New Roman" panose="02020603050405020304" pitchFamily="18" charset="0"/>
                <a:cs typeface="Times New Roman" panose="02020603050405020304" pitchFamily="18" charset="0"/>
              </a:rPr>
              <a:t/>
            </a:r>
            <a:br>
              <a:rPr lang="ru-RU" sz="2800" dirty="0" smtClean="0">
                <a:latin typeface="Times New Roman" panose="02020603050405020304" pitchFamily="18" charset="0"/>
                <a:cs typeface="Times New Roman" panose="02020603050405020304" pitchFamily="18" charset="0"/>
              </a:rPr>
            </a:br>
            <a:r>
              <a:rPr lang="ru-RU" sz="2800" b="1" dirty="0" smtClean="0">
                <a:latin typeface="Times New Roman" panose="02020603050405020304" pitchFamily="18" charset="0"/>
                <a:cs typeface="Times New Roman" panose="02020603050405020304" pitchFamily="18" charset="0"/>
              </a:rPr>
              <a:t>Балясины</a:t>
            </a:r>
            <a:r>
              <a:rPr lang="en-US" sz="2800" b="1" dirty="0" smtClean="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представляют </a:t>
            </a:r>
            <a:r>
              <a:rPr lang="ru-RU" sz="2400" dirty="0">
                <a:latin typeface="Times New Roman" panose="02020603050405020304" pitchFamily="18" charset="0"/>
                <a:cs typeface="Times New Roman" panose="02020603050405020304" pitchFamily="18" charset="0"/>
              </a:rPr>
              <a:t>собой фигурные столбики и являются одними из ключевых составляющих классического стиля, однако им не ограничивается их применение. Традиционно они изготавливаются из искусственного камня, чем выгодно подчеркивают архитектурный стиль здания, придают фасаду особую роскошь и торжественную атмосферу.</a:t>
            </a:r>
          </a:p>
        </p:txBody>
      </p:sp>
      <p:pic>
        <p:nvPicPr>
          <p:cNvPr id="1026" name="Picture 2" descr="https://spb.stone-prestol.ru/upload/shop_3/1/8/9/item_18986/item_18986.jpe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63652" y="2094963"/>
            <a:ext cx="7379594" cy="4649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8660730"/>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711</TotalTime>
  <Words>1158</Words>
  <Application>Microsoft Office PowerPoint</Application>
  <PresentationFormat>Широкоэкранный</PresentationFormat>
  <Paragraphs>107</Paragraphs>
  <Slides>31</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31</vt:i4>
      </vt:variant>
    </vt:vector>
  </HeadingPairs>
  <TitlesOfParts>
    <vt:vector size="37" baseType="lpstr">
      <vt:lpstr>Arial</vt:lpstr>
      <vt:lpstr>Calibri</vt:lpstr>
      <vt:lpstr>Calibri Light</vt:lpstr>
      <vt:lpstr>Symbol</vt:lpstr>
      <vt:lpstr>Times New Roman</vt:lpstr>
      <vt:lpstr>Тема Office</vt:lpstr>
      <vt:lpstr>Тема 1.4. Оформление фасадов зданий и сооружений</vt:lpstr>
      <vt:lpstr>Презентация PowerPoint</vt:lpstr>
      <vt:lpstr>      Понятие «фасад» происходит от итальянского слова «faccia», которое переводится как «лицо». Фасад дома – это его наружные стены, оформленные декоративными отделочными элементами и облицованные стильным покрытием. Синонимом этого термина считается понятие «экстерьер». </vt:lpstr>
      <vt:lpstr>   Серьезный взлет архитектурной идеи приходится на времена античности, тогда здания стали более четкими, а архитектура более изысканной и упорядоченной. Все стилистические приемы, которые широко применялись в ту эпоху, позже нашли воплощение в архитектуре барокко, рококо и раннего классицизма. </vt:lpstr>
      <vt:lpstr>  Наибольшего всплеска фасадный декор достиг во времена барокко. Внешний экстерьер тогда характеризовался сложностью и замысловатостью, имели множество мелких деталей, а сами здания имели закругленные формы. Довольно интересные архитектурные решения привнесла и средневековая готика – декор был очень сложным, но подавляющим, а сами здания устремлялись вверх.</vt:lpstr>
      <vt:lpstr>В начале XIX века на смену античности пришли решения в модерне. Фасады стали намного проще, но тем не менее, они украшались оригинальными элементами оформления – цветочным орнаментом, разноцветными витражами и затейливыми конфигурациями</vt:lpstr>
      <vt:lpstr>  Современные постройки все чаще отделываются в минималистическом декоре (хай-тек или лофт), они акцентируются на гладкой ровной поверхности без каких-либо декоративных элементов. В современном дизайне царит четкая геометрия и используются простые материалы – сайдинг, композитные панели и энергосберегающие пакеты размером в целую стену. </vt:lpstr>
      <vt:lpstr>Архитектурные элементы фасада здания</vt:lpstr>
      <vt:lpstr> Балясины представляют собой фигурные столбики и являются одними из ключевых составляющих классического стиля, однако им не ограничивается их применение. Традиционно они изготавливаются из искусственного камня, чем выгодно подчеркивают архитектурный стиль здания, придают фасаду особую роскошь и торжественную атмосферу.</vt:lpstr>
      <vt:lpstr>Балюстрада - ряд балясин, соединенных перилами, играющий роль невысокого ограждения для лестничных маршей, террасс, балконов. Традиционным материалом для изготовления являются гипс, камень. Однако, иногда ее делают из дерева, бетона или же современного популярного материала – полиуретана.</vt:lpstr>
      <vt:lpstr>Колонна и составляющие </vt:lpstr>
      <vt:lpstr>Презентация PowerPoint</vt:lpstr>
      <vt:lpstr>Презентация PowerPoint</vt:lpstr>
      <vt:lpstr>Пилястры</vt:lpstr>
      <vt:lpstr>Презентация PowerPoint</vt:lpstr>
      <vt:lpstr>Арка - тип архитектурной конструкции, дугообразное перекрытие проёма, пространства между двумя опорами — колоннами, пилонами. Центральный фрагмент имеет название замковый камень. </vt:lpstr>
      <vt:lpstr>Презентация PowerPoint</vt:lpstr>
      <vt:lpstr>Фронтон - это завершающая часть фасадной части строения. Ограничивается двускатной крышей с боков. В нижней части может упираться в карниз. Также могут присутствовать не под крышами, а над окном, дверью, крыльцом.</vt:lpstr>
      <vt:lpstr>Презентация PowerPoint</vt:lpstr>
      <vt:lpstr>Презентация PowerPoint</vt:lpstr>
      <vt:lpstr>Презентация PowerPoint</vt:lpstr>
      <vt:lpstr> Розетка Второе название, которое носит этот архитектурный элемент – розочка. Под ним подразумевается декоративный элемент, выполненный в виде лепестков распустившегося цветка с одинаковой формой и размером. Относительно друг друга они располагаются равномерно и идеально «расходятся» от сердцевины, тем самым и напоминая вышеупомянутое растение. </vt:lpstr>
      <vt:lpstr>Презентация PowerPoint</vt:lpstr>
      <vt:lpstr>Орнамент</vt:lpstr>
      <vt:lpstr>Презентация PowerPoint</vt:lpstr>
      <vt:lpstr>Карниз - венчающая часть здания, декоративный выступ, край кровли. В современной и классической архитектуре элемент соотносится к кровле, завершающему элементу фасада и несущей зоны перекрытия. Выполняет разграничивающую функцию между верхом и низом строения.</vt:lpstr>
      <vt:lpstr>Презентация PowerPoint</vt:lpstr>
      <vt:lpstr> Русты Специальные декоративно-защитные накладки на фасад. В большинстве случаев устанавливаются на углы здания, выделяются цветом или фактурой. Иногда изготавливаются из натурального камня, чаще – из имитирующих природный материал полимеров.</vt:lpstr>
      <vt:lpstr>Презентация PowerPoint</vt:lpstr>
      <vt:lpstr>Заключение</vt:lpstr>
      <vt:lpstr>Рефлексия учащихся.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Оформление фасадов зданий и сооружений</dc:title>
  <dc:creator>Дания</dc:creator>
  <cp:lastModifiedBy>Дания</cp:lastModifiedBy>
  <cp:revision>38</cp:revision>
  <dcterms:created xsi:type="dcterms:W3CDTF">2022-03-04T06:06:07Z</dcterms:created>
  <dcterms:modified xsi:type="dcterms:W3CDTF">2023-10-13T13:05:32Z</dcterms:modified>
</cp:coreProperties>
</file>