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5" r:id="rId1"/>
  </p:sldMasterIdLst>
  <p:sldIdLst>
    <p:sldId id="256" r:id="rId2"/>
    <p:sldId id="257" r:id="rId3"/>
    <p:sldId id="259" r:id="rId4"/>
    <p:sldId id="260" r:id="rId5"/>
    <p:sldId id="261" r:id="rId6"/>
    <p:sldId id="258"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7" r:id="rId20"/>
    <p:sldId id="274" r:id="rId21"/>
    <p:sldId id="275" r:id="rId22"/>
    <p:sldId id="276" r:id="rId23"/>
    <p:sldId id="279" r:id="rId2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35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A44C80C-ED28-4E80-966A-095CFE19D068}" type="datetimeFigureOut">
              <a:rPr lang="ru-RU" smtClean="0"/>
              <a:t>14.11.2023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1344664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44C80C-ED28-4E80-966A-095CFE19D068}" type="datetimeFigureOut">
              <a:rPr lang="ru-RU" smtClean="0"/>
              <a:t>14.11.2023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3631088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44C80C-ED28-4E80-966A-095CFE19D068}" type="datetimeFigureOut">
              <a:rPr lang="ru-RU" smtClean="0"/>
              <a:t>14.11.2023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40061644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44C80C-ED28-4E80-966A-095CFE19D068}" type="datetimeFigureOut">
              <a:rPr lang="ru-RU" smtClean="0"/>
              <a:t>14.11.2023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D8571F-3841-412E-BC5D-A04210485E7F}" type="slidenum">
              <a:rPr lang="ru-RU" smtClean="0"/>
              <a:t>‹#›</a:t>
            </a:fld>
            <a:endParaRPr lang="ru-RU"/>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4140392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ru-RU" smtClean="0"/>
              <a:t>Образец заголовка</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44C80C-ED28-4E80-966A-095CFE19D068}" type="datetimeFigureOut">
              <a:rPr lang="ru-RU" smtClean="0"/>
              <a:t>14.11.2023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22723890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A44C80C-ED28-4E80-966A-095CFE19D068}" type="datetimeFigureOut">
              <a:rPr lang="ru-RU" smtClean="0"/>
              <a:t>14.11.2023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12822241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4A44C80C-ED28-4E80-966A-095CFE19D068}" type="datetimeFigureOut">
              <a:rPr lang="ru-RU" smtClean="0"/>
              <a:t>14.11.2023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27645837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A44C80C-ED28-4E80-966A-095CFE19D068}" type="datetimeFigureOut">
              <a:rPr lang="ru-RU" smtClean="0"/>
              <a:t>14.11.2023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3768711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A44C80C-ED28-4E80-966A-095CFE19D068}" type="datetimeFigureOut">
              <a:rPr lang="ru-RU" smtClean="0"/>
              <a:t>14.11.2023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1370916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A44C80C-ED28-4E80-966A-095CFE19D068}" type="datetimeFigureOut">
              <a:rPr lang="ru-RU" smtClean="0"/>
              <a:t>14.11.2023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2991665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A44C80C-ED28-4E80-966A-095CFE19D068}" type="datetimeFigureOut">
              <a:rPr lang="ru-RU" smtClean="0"/>
              <a:t>14.11.2023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20206429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A44C80C-ED28-4E80-966A-095CFE19D068}" type="datetimeFigureOut">
              <a:rPr lang="ru-RU" smtClean="0"/>
              <a:t>14.11.2023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2724711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A44C80C-ED28-4E80-966A-095CFE19D068}" type="datetimeFigureOut">
              <a:rPr lang="ru-RU" smtClean="0"/>
              <a:t>14.11.2023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33107717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A44C80C-ED28-4E80-966A-095CFE19D068}" type="datetimeFigureOut">
              <a:rPr lang="ru-RU" smtClean="0"/>
              <a:t>14.11.2023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3273669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44C80C-ED28-4E80-966A-095CFE19D068}" type="datetimeFigureOut">
              <a:rPr lang="ru-RU" smtClean="0"/>
              <a:t>14.11.2023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4131113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44C80C-ED28-4E80-966A-095CFE19D068}" type="datetimeFigureOut">
              <a:rPr lang="ru-RU" smtClean="0"/>
              <a:t>14.11.2023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2741462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A44C80C-ED28-4E80-966A-095CFE19D068}" type="datetimeFigureOut">
              <a:rPr lang="ru-RU" smtClean="0"/>
              <a:t>14.11.2023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AD8571F-3841-412E-BC5D-A04210485E7F}" type="slidenum">
              <a:rPr lang="ru-RU" smtClean="0"/>
              <a:t>‹#›</a:t>
            </a:fld>
            <a:endParaRPr lang="ru-RU"/>
          </a:p>
        </p:txBody>
      </p:sp>
    </p:spTree>
    <p:extLst>
      <p:ext uri="{BB962C8B-B14F-4D97-AF65-F5344CB8AC3E}">
        <p14:creationId xmlns:p14="http://schemas.microsoft.com/office/powerpoint/2010/main" val="2598690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4A44C80C-ED28-4E80-966A-095CFE19D068}" type="datetimeFigureOut">
              <a:rPr lang="ru-RU" smtClean="0"/>
              <a:t>14.11.2023</a:t>
            </a:fld>
            <a:endParaRPr lang="ru-RU"/>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ru-RU"/>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5AD8571F-3841-412E-BC5D-A04210485E7F}" type="slidenum">
              <a:rPr lang="ru-RU" smtClean="0"/>
              <a:t>‹#›</a:t>
            </a:fld>
            <a:endParaRPr lang="ru-RU"/>
          </a:p>
        </p:txBody>
      </p:sp>
    </p:spTree>
    <p:extLst>
      <p:ext uri="{BB962C8B-B14F-4D97-AF65-F5344CB8AC3E}">
        <p14:creationId xmlns:p14="http://schemas.microsoft.com/office/powerpoint/2010/main" val="3261265950"/>
      </p:ext>
    </p:extLst>
  </p:cSld>
  <p:clrMap bg1="dk1" tx1="lt1" bg2="dk2" tx2="lt2" accent1="accent1" accent2="accent2" accent3="accent3" accent4="accent4" accent5="accent5" accent6="accent6" hlink="hlink" folHlink="folHlink"/>
  <p:sldLayoutIdLst>
    <p:sldLayoutId id="2147484036" r:id="rId1"/>
    <p:sldLayoutId id="2147484037" r:id="rId2"/>
    <p:sldLayoutId id="2147484038" r:id="rId3"/>
    <p:sldLayoutId id="2147484039" r:id="rId4"/>
    <p:sldLayoutId id="2147484040" r:id="rId5"/>
    <p:sldLayoutId id="2147484041" r:id="rId6"/>
    <p:sldLayoutId id="2147484042" r:id="rId7"/>
    <p:sldLayoutId id="2147484043" r:id="rId8"/>
    <p:sldLayoutId id="2147484044" r:id="rId9"/>
    <p:sldLayoutId id="2147484045" r:id="rId10"/>
    <p:sldLayoutId id="2147484046" r:id="rId11"/>
    <p:sldLayoutId id="2147484047" r:id="rId12"/>
    <p:sldLayoutId id="2147484048" r:id="rId13"/>
    <p:sldLayoutId id="2147484049" r:id="rId14"/>
    <p:sldLayoutId id="2147484050" r:id="rId15"/>
    <p:sldLayoutId id="2147484051" r:id="rId16"/>
    <p:sldLayoutId id="2147484052"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32.jpg"/><Relationship Id="rId13" Type="http://schemas.openxmlformats.org/officeDocument/2006/relationships/image" Target="../media/image37.jpg"/><Relationship Id="rId18" Type="http://schemas.openxmlformats.org/officeDocument/2006/relationships/image" Target="../media/image41.png"/><Relationship Id="rId3" Type="http://schemas.openxmlformats.org/officeDocument/2006/relationships/slideLayout" Target="../slideLayouts/slideLayout2.xml"/><Relationship Id="rId7" Type="http://schemas.openxmlformats.org/officeDocument/2006/relationships/image" Target="../media/image31.jpg"/><Relationship Id="rId12" Type="http://schemas.openxmlformats.org/officeDocument/2006/relationships/image" Target="../media/image36.jpg"/><Relationship Id="rId17" Type="http://schemas.openxmlformats.org/officeDocument/2006/relationships/image" Target="../media/image40.jpeg"/><Relationship Id="rId2" Type="http://schemas.microsoft.com/office/2007/relationships/media" Target="../media/media1.mp3"/><Relationship Id="rId16" Type="http://schemas.openxmlformats.org/officeDocument/2006/relationships/image" Target="../media/image39.jpeg"/><Relationship Id="rId1" Type="http://schemas.openxmlformats.org/officeDocument/2006/relationships/audio" Target="NULL" TargetMode="External"/><Relationship Id="rId6" Type="http://schemas.openxmlformats.org/officeDocument/2006/relationships/image" Target="../media/image30.jpg"/><Relationship Id="rId11" Type="http://schemas.openxmlformats.org/officeDocument/2006/relationships/image" Target="../media/image35.jpg"/><Relationship Id="rId5" Type="http://schemas.openxmlformats.org/officeDocument/2006/relationships/image" Target="../media/image29.jpg"/><Relationship Id="rId15" Type="http://schemas.openxmlformats.org/officeDocument/2006/relationships/image" Target="../media/image8.jpg"/><Relationship Id="rId10" Type="http://schemas.openxmlformats.org/officeDocument/2006/relationships/image" Target="../media/image34.jpg"/><Relationship Id="rId4" Type="http://schemas.openxmlformats.org/officeDocument/2006/relationships/image" Target="../media/image28.jpg"/><Relationship Id="rId9" Type="http://schemas.openxmlformats.org/officeDocument/2006/relationships/image" Target="../media/image33.jpg"/><Relationship Id="rId14" Type="http://schemas.openxmlformats.org/officeDocument/2006/relationships/image" Target="../media/image3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847771" y="1342574"/>
            <a:ext cx="5637520" cy="3222170"/>
          </a:xfrm>
        </p:spPr>
        <p:txBody>
          <a:bodyPr/>
          <a:lstStyle/>
          <a:p>
            <a:r>
              <a:rPr lang="ru-RU" b="1" cap="none"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Наша </a:t>
            </a:r>
            <a:r>
              <a:rPr lang="ru-RU" b="1" cap="none" dirty="0" smtClean="0">
                <a:ln w="9525">
                  <a:solidFill>
                    <a:schemeClr val="bg1"/>
                  </a:solidFill>
                  <a:prstDash val="solid"/>
                </a:ln>
                <a:solidFill>
                  <a:schemeClr val="tx1"/>
                </a:solidFill>
                <a:effectLst>
                  <a:outerShdw blurRad="12700" dist="38100" dir="2700000" algn="tl" rotWithShape="0">
                    <a:schemeClr val="bg1">
                      <a:lumMod val="50000"/>
                    </a:schemeClr>
                  </a:outerShdw>
                </a:effectLst>
              </a:rPr>
              <a:t>Солнечная Унеча</a:t>
            </a:r>
            <a:endParaRPr lang="ru-RU" b="1" cap="none" dirty="0">
              <a:ln w="9525">
                <a:solidFill>
                  <a:schemeClr val="bg1"/>
                </a:solidFill>
                <a:prstDash val="solid"/>
              </a:ln>
              <a:solidFill>
                <a:schemeClr val="tx1"/>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2505862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4876" y="1264841"/>
            <a:ext cx="6224587" cy="466844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2396" y="436363"/>
            <a:ext cx="3675222" cy="612536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1839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4" y="266700"/>
            <a:ext cx="10353762" cy="970450"/>
          </a:xfrm>
        </p:spPr>
        <p:txBody>
          <a:bodyPr/>
          <a:lstStyle/>
          <a:p>
            <a:r>
              <a:rPr lang="ru-RU" dirty="0" smtClean="0">
                <a:ln w="0"/>
                <a:solidFill>
                  <a:schemeClr val="tx1"/>
                </a:solidFill>
                <a:effectLst>
                  <a:outerShdw blurRad="38100" dist="19050" dir="2700000" algn="tl" rotWithShape="0">
                    <a:schemeClr val="dk1">
                      <a:alpha val="40000"/>
                    </a:schemeClr>
                  </a:outerShdw>
                </a:effectLst>
              </a:rPr>
              <a:t>Аллея Героев</a:t>
            </a:r>
            <a:endParaRPr lang="ru-RU" dirty="0">
              <a:ln w="0"/>
              <a:solidFill>
                <a:schemeClr val="tx1"/>
              </a:solidFill>
              <a:effectLst>
                <a:outerShdw blurRad="38100" dist="19050" dir="2700000" algn="tl" rotWithShape="0">
                  <a:schemeClr val="dk1">
                    <a:alpha val="40000"/>
                  </a:schemeClr>
                </a:outerShdw>
              </a:effectLst>
            </a:endParaRPr>
          </a:p>
        </p:txBody>
      </p:sp>
      <p:sp>
        <p:nvSpPr>
          <p:cNvPr id="3" name="Объект 2"/>
          <p:cNvSpPr>
            <a:spLocks noGrp="1"/>
          </p:cNvSpPr>
          <p:nvPr>
            <p:ph idx="1"/>
          </p:nvPr>
        </p:nvSpPr>
        <p:spPr>
          <a:xfrm>
            <a:off x="6600824" y="1651488"/>
            <a:ext cx="5038207" cy="4211150"/>
          </a:xfrm>
        </p:spPr>
        <p:txBody>
          <a:bodyPr>
            <a:normAutofit fontScale="92500" lnSpcReduction="10000"/>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Проект Сквера Победы был разработан главным архитектором </a:t>
            </a:r>
            <a:r>
              <a:rPr lang="ru-RU" dirty="0" err="1">
                <a:ln w="0"/>
                <a:solidFill>
                  <a:schemeClr val="tx1"/>
                </a:solidFill>
                <a:effectLst>
                  <a:outerShdw blurRad="38100" dist="19050" dir="2700000" algn="tl" rotWithShape="0">
                    <a:schemeClr val="dk1">
                      <a:alpha val="40000"/>
                    </a:schemeClr>
                  </a:outerShdw>
                </a:effectLst>
              </a:rPr>
              <a:t>Унечского</a:t>
            </a:r>
            <a:r>
              <a:rPr lang="ru-RU" dirty="0">
                <a:ln w="0"/>
                <a:solidFill>
                  <a:schemeClr val="tx1"/>
                </a:solidFill>
                <a:effectLst>
                  <a:outerShdw blurRad="38100" dist="19050" dir="2700000" algn="tl" rotWithShape="0">
                    <a:schemeClr val="dk1">
                      <a:alpha val="40000"/>
                    </a:schemeClr>
                  </a:outerShdw>
                </a:effectLst>
              </a:rPr>
              <a:t> района А.П. Гришановой в 1986 г. и воплощен в жизнь предприятиями города на субботниках, посвященных 100-летию образования Унечи, под ее руководством. Проект сквера имеет осевую композицию, ось которой смещена в левую сторону от центра сквера. По оси расположены цветники в вытянутых прямоугольных грунтовых рабатках в бордюре из пиленых гранитных плит. По обеим сторонам рабаток выполнены широкие прогулочные дорожки в гранитном бордюре с покрытием из красного гранитного отсева.</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882" y="1651488"/>
            <a:ext cx="5984873" cy="3590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36036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a:extLst>
              <a:ext uri="{28A0092B-C50C-407E-A947-70E740481C1C}">
                <a14:useLocalDpi xmlns:a14="http://schemas.microsoft.com/office/drawing/2010/main" val="0"/>
              </a:ext>
            </a:extLst>
          </a:blip>
          <a:srcRect l="16979" t="417" r="31458"/>
          <a:stretch/>
        </p:blipFill>
        <p:spPr>
          <a:xfrm>
            <a:off x="714376" y="579896"/>
            <a:ext cx="4035287" cy="58450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Объект 6"/>
          <p:cNvSpPr>
            <a:spLocks noGrp="1"/>
          </p:cNvSpPr>
          <p:nvPr>
            <p:ph idx="1"/>
          </p:nvPr>
        </p:nvSpPr>
        <p:spPr>
          <a:xfrm>
            <a:off x="5343525" y="1661011"/>
            <a:ext cx="6100763" cy="3353902"/>
          </a:xfrm>
        </p:spPr>
        <p:txBody>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В левой части сквера вдоль прогулочной дорожки была спроектирована Аллея Героев, состоящая сегодня из 11 стел с портретами в Героев Советского Союза: В. И. </a:t>
            </a:r>
            <a:r>
              <a:rPr lang="ru-RU" dirty="0" err="1">
                <a:ln w="0"/>
                <a:solidFill>
                  <a:schemeClr val="tx1"/>
                </a:solidFill>
                <a:effectLst>
                  <a:outerShdw blurRad="38100" dist="19050" dir="2700000" algn="tl" rotWithShape="0">
                    <a:schemeClr val="dk1">
                      <a:alpha val="40000"/>
                    </a:schemeClr>
                  </a:outerShdw>
                </a:effectLst>
              </a:rPr>
              <a:t>Гаманкова</a:t>
            </a:r>
            <a:r>
              <a:rPr lang="ru-RU" dirty="0">
                <a:ln w="0"/>
                <a:solidFill>
                  <a:schemeClr val="tx1"/>
                </a:solidFill>
                <a:effectLst>
                  <a:outerShdw blurRad="38100" dist="19050" dir="2700000" algn="tl" rotWithShape="0">
                    <a:schemeClr val="dk1">
                      <a:alpha val="40000"/>
                    </a:schemeClr>
                  </a:outerShdw>
                </a:effectLst>
              </a:rPr>
              <a:t>, Г Д. </a:t>
            </a:r>
            <a:r>
              <a:rPr lang="ru-RU" dirty="0" err="1">
                <a:ln w="0"/>
                <a:solidFill>
                  <a:schemeClr val="tx1"/>
                </a:solidFill>
                <a:effectLst>
                  <a:outerShdw blurRad="38100" dist="19050" dir="2700000" algn="tl" rotWithShape="0">
                    <a:schemeClr val="dk1">
                      <a:alpha val="40000"/>
                    </a:schemeClr>
                  </a:outerShdw>
                </a:effectLst>
              </a:rPr>
              <a:t>Галутвы</a:t>
            </a:r>
            <a:r>
              <a:rPr lang="ru-RU" dirty="0">
                <a:ln w="0"/>
                <a:solidFill>
                  <a:schemeClr val="tx1"/>
                </a:solidFill>
                <a:effectLst>
                  <a:outerShdw blurRad="38100" dist="19050" dir="2700000" algn="tl" rotWithShape="0">
                    <a:schemeClr val="dk1">
                      <a:alpha val="40000"/>
                    </a:schemeClr>
                  </a:outerShdw>
                </a:effectLst>
              </a:rPr>
              <a:t>, С. Г. </a:t>
            </a:r>
            <a:r>
              <a:rPr lang="ru-RU" dirty="0" err="1">
                <a:ln w="0"/>
                <a:solidFill>
                  <a:schemeClr val="tx1"/>
                </a:solidFill>
                <a:effectLst>
                  <a:outerShdw blurRad="38100" dist="19050" dir="2700000" algn="tl" rotWithShape="0">
                    <a:schemeClr val="dk1">
                      <a:alpha val="40000"/>
                    </a:schemeClr>
                  </a:outerShdw>
                </a:effectLst>
              </a:rPr>
              <a:t>Дриня</a:t>
            </a:r>
            <a:r>
              <a:rPr lang="ru-RU" dirty="0">
                <a:ln w="0"/>
                <a:solidFill>
                  <a:schemeClr val="tx1"/>
                </a:solidFill>
                <a:effectLst>
                  <a:outerShdw blurRad="38100" dist="19050" dir="2700000" algn="tl" rotWithShape="0">
                    <a:schemeClr val="dk1">
                      <a:alpha val="40000"/>
                    </a:schemeClr>
                  </a:outerShdw>
                </a:effectLst>
              </a:rPr>
              <a:t>, Л. М. </a:t>
            </a:r>
            <a:r>
              <a:rPr lang="ru-RU" dirty="0" err="1">
                <a:ln w="0"/>
                <a:solidFill>
                  <a:schemeClr val="tx1"/>
                </a:solidFill>
                <a:effectLst>
                  <a:outerShdw blurRad="38100" dist="19050" dir="2700000" algn="tl" rotWithShape="0">
                    <a:schemeClr val="dk1">
                      <a:alpha val="40000"/>
                    </a:schemeClr>
                  </a:outerShdw>
                </a:effectLst>
              </a:rPr>
              <a:t>Кровко</a:t>
            </a:r>
            <a:r>
              <a:rPr lang="ru-RU" dirty="0">
                <a:ln w="0"/>
                <a:solidFill>
                  <a:schemeClr val="tx1"/>
                </a:solidFill>
                <a:effectLst>
                  <a:outerShdw blurRad="38100" dist="19050" dir="2700000" algn="tl" rotWithShape="0">
                    <a:schemeClr val="dk1">
                      <a:alpha val="40000"/>
                    </a:schemeClr>
                  </a:outerShdw>
                </a:effectLst>
              </a:rPr>
              <a:t>, И. Е. Середы, А. И. Фокина, И. Я. </a:t>
            </a:r>
            <a:r>
              <a:rPr lang="ru-RU" dirty="0" err="1">
                <a:ln w="0"/>
                <a:solidFill>
                  <a:schemeClr val="tx1"/>
                </a:solidFill>
                <a:effectLst>
                  <a:outerShdw blurRad="38100" dist="19050" dir="2700000" algn="tl" rotWithShape="0">
                    <a:schemeClr val="dk1">
                      <a:alpha val="40000"/>
                    </a:schemeClr>
                  </a:outerShdw>
                </a:effectLst>
              </a:rPr>
              <a:t>Холощака</a:t>
            </a:r>
            <a:r>
              <a:rPr lang="ru-RU" dirty="0">
                <a:ln w="0"/>
                <a:solidFill>
                  <a:schemeClr val="tx1"/>
                </a:solidFill>
                <a:effectLst>
                  <a:outerShdw blurRad="38100" dist="19050" dir="2700000" algn="tl" rotWithShape="0">
                    <a:schemeClr val="dk1">
                      <a:alpha val="40000"/>
                    </a:schemeClr>
                  </a:outerShdw>
                </a:effectLst>
              </a:rPr>
              <a:t>, Н. П. Усова; полного кавалере орденов Славы П. Н. Дураченко и 2 портретами Героев России — А. В. Рассказа, А. В. </a:t>
            </a:r>
            <a:r>
              <a:rPr lang="ru-RU" dirty="0" err="1">
                <a:ln w="0"/>
                <a:solidFill>
                  <a:schemeClr val="tx1"/>
                </a:solidFill>
                <a:effectLst>
                  <a:outerShdw blurRad="38100" dist="19050" dir="2700000" algn="tl" rotWithShape="0">
                    <a:schemeClr val="dk1">
                      <a:alpha val="40000"/>
                    </a:schemeClr>
                  </a:outerShdw>
                </a:effectLst>
              </a:rPr>
              <a:t>Постоялко</a:t>
            </a:r>
            <a:r>
              <a:rPr lang="ru-RU" dirty="0">
                <a:ln w="0"/>
                <a:solidFill>
                  <a:schemeClr val="tx1"/>
                </a:solidFill>
                <a:effectLst>
                  <a:outerShdw blurRad="38100" dist="19050" dir="2700000" algn="tl" rotWithShape="0">
                    <a:schemeClr val="dk1">
                      <a:alpha val="40000"/>
                    </a:schemeClr>
                  </a:outerShdw>
                </a:effectLst>
              </a:rPr>
              <a:t>. Стелы высотой 2,5 м</a:t>
            </a:r>
          </a:p>
          <a:p>
            <a:endParaRPr lang="ru-RU" dirty="0"/>
          </a:p>
        </p:txBody>
      </p:sp>
    </p:spTree>
    <p:extLst>
      <p:ext uri="{BB962C8B-B14F-4D97-AF65-F5344CB8AC3E}">
        <p14:creationId xmlns:p14="http://schemas.microsoft.com/office/powerpoint/2010/main" val="37143872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338138"/>
            <a:ext cx="10353762" cy="970450"/>
          </a:xfrm>
        </p:spPr>
        <p:txBody>
          <a:bodyPr/>
          <a:lstStyle/>
          <a:p>
            <a:r>
              <a:rPr lang="ru-RU" dirty="0">
                <a:ln w="0"/>
                <a:solidFill>
                  <a:schemeClr val="tx1"/>
                </a:solidFill>
                <a:effectLst>
                  <a:outerShdw blurRad="38100" dist="19050" dir="2700000" algn="tl" rotWithShape="0">
                    <a:schemeClr val="dk1">
                      <a:alpha val="40000"/>
                    </a:schemeClr>
                  </a:outerShdw>
                </a:effectLst>
              </a:rPr>
              <a:t>Достопримечательности района</a:t>
            </a: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7701" y="1757363"/>
            <a:ext cx="5332975" cy="41330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6542596" y="2594464"/>
            <a:ext cx="4596374" cy="2246769"/>
          </a:xfrm>
          <a:prstGeom prst="rect">
            <a:avLst/>
          </a:prstGeom>
        </p:spPr>
        <p:txBody>
          <a:bodyPr wrap="square">
            <a:spAutoFit/>
          </a:bodyPr>
          <a:lstStyle/>
          <a:p>
            <a:pPr algn="ctr"/>
            <a:r>
              <a:rPr lang="ru-RU" sz="2000" dirty="0">
                <a:ln w="0"/>
                <a:effectLst>
                  <a:outerShdw blurRad="38100" dist="19050" dir="2700000" algn="tl" rotWithShape="0">
                    <a:schemeClr val="dk1">
                      <a:alpha val="40000"/>
                    </a:schemeClr>
                  </a:outerShdw>
                </a:effectLst>
              </a:rPr>
              <a:t>Памятник «Паровоз» Памятник установлен в 1987 г. по инициативе коллектора локомотивного депо. Для изготовления использован был использован паровоз Л-0392, предположительно выпущенный Коломенским заводом в 1948 г.</a:t>
            </a:r>
          </a:p>
        </p:txBody>
      </p:sp>
    </p:spTree>
    <p:extLst>
      <p:ext uri="{BB962C8B-B14F-4D97-AF65-F5344CB8AC3E}">
        <p14:creationId xmlns:p14="http://schemas.microsoft.com/office/powerpoint/2010/main" val="639772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195263"/>
            <a:ext cx="10353762" cy="970450"/>
          </a:xfrm>
        </p:spPr>
        <p:txBody>
          <a:bodyPr/>
          <a:lstStyle/>
          <a:p>
            <a:r>
              <a:rPr lang="ru-RU" dirty="0">
                <a:ln w="0"/>
                <a:solidFill>
                  <a:schemeClr val="tx1"/>
                </a:solidFill>
                <a:effectLst>
                  <a:outerShdw blurRad="38100" dist="19050" dir="2700000" algn="tl" rotWithShape="0">
                    <a:schemeClr val="dk1">
                      <a:alpha val="40000"/>
                    </a:schemeClr>
                  </a:outerShdw>
                </a:effectLst>
              </a:rPr>
              <a:t>Водонапорная башня </a:t>
            </a:r>
          </a:p>
        </p:txBody>
      </p:sp>
      <p:sp>
        <p:nvSpPr>
          <p:cNvPr id="3" name="Объект 2"/>
          <p:cNvSpPr>
            <a:spLocks noGrp="1"/>
          </p:cNvSpPr>
          <p:nvPr>
            <p:ph idx="1"/>
          </p:nvPr>
        </p:nvSpPr>
        <p:spPr>
          <a:xfrm>
            <a:off x="6243638" y="1943100"/>
            <a:ext cx="5414962" cy="4267200"/>
          </a:xfrm>
        </p:spPr>
        <p:txBody>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Водонапорная башня построена в 1908 г. До конца 1960-х гг. служила для заправки паровозов, а с конца 1960-х до конца 1990-х гг. использовалась для подачи воды в жилые дома. Воду подавали огромные насосы, которые располагаются под башней.</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4473" y="1351759"/>
            <a:ext cx="3771901" cy="50014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469668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ln w="0"/>
                <a:solidFill>
                  <a:schemeClr val="tx1"/>
                </a:solidFill>
                <a:effectLst>
                  <a:outerShdw blurRad="38100" dist="19050" dir="2700000" algn="tl" rotWithShape="0">
                    <a:schemeClr val="dk1">
                      <a:alpha val="40000"/>
                    </a:schemeClr>
                  </a:outerShdw>
                </a:effectLst>
              </a:rPr>
              <a:t> Здание клуба им. 1 Мая</a:t>
            </a:r>
          </a:p>
        </p:txBody>
      </p:sp>
      <p:sp>
        <p:nvSpPr>
          <p:cNvPr id="3" name="Объект 2"/>
          <p:cNvSpPr>
            <a:spLocks noGrp="1"/>
          </p:cNvSpPr>
          <p:nvPr>
            <p:ph idx="1"/>
          </p:nvPr>
        </p:nvSpPr>
        <p:spPr>
          <a:xfrm>
            <a:off x="6443663" y="1828800"/>
            <a:ext cx="4823894" cy="3962400"/>
          </a:xfrm>
        </p:spPr>
        <p:txBody>
          <a:bodyPr>
            <a:normAutofit lnSpcReduction="10000"/>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Здание начала XX века периода эклектики, выполненное в духе классицизма. Т-образное в плане, оно состоит из двух прямоугольных объемов. Расположено с отступом от красной линии и главным фасадом вытянуто вдоль ул. Первомайской. Возведено из кирпича, оштукатурено, окрашено, детали побелены. Основу пространственно-планировочной компо­зиции здания составляет крупный двухэтажный прямоугольный в плане корпус, завершенный вальмовой кровлей.</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075" y="1828800"/>
            <a:ext cx="5518149" cy="4138612"/>
          </a:xfrm>
          <a:prstGeom prst="rect">
            <a:avLst/>
          </a:prstGeom>
        </p:spPr>
      </p:pic>
    </p:spTree>
    <p:extLst>
      <p:ext uri="{BB962C8B-B14F-4D97-AF65-F5344CB8AC3E}">
        <p14:creationId xmlns:p14="http://schemas.microsoft.com/office/powerpoint/2010/main" val="3733513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4" y="295275"/>
            <a:ext cx="10353762" cy="970450"/>
          </a:xfrm>
        </p:spPr>
        <p:txBody>
          <a:bodyPr/>
          <a:lstStyle/>
          <a:p>
            <a:r>
              <a:rPr lang="ru-RU" dirty="0">
                <a:ln w="0"/>
                <a:solidFill>
                  <a:schemeClr val="tx1"/>
                </a:solidFill>
                <a:effectLst>
                  <a:outerShdw blurRad="38100" dist="19050" dir="2700000" algn="tl" rotWithShape="0">
                    <a:schemeClr val="dk1">
                      <a:alpha val="40000"/>
                    </a:schemeClr>
                  </a:outerShdw>
                </a:effectLst>
              </a:rPr>
              <a:t> Памятник к 100-летию</a:t>
            </a:r>
          </a:p>
        </p:txBody>
      </p:sp>
      <p:sp>
        <p:nvSpPr>
          <p:cNvPr id="3" name="Объект 2"/>
          <p:cNvSpPr>
            <a:spLocks noGrp="1"/>
          </p:cNvSpPr>
          <p:nvPr>
            <p:ph idx="1"/>
          </p:nvPr>
        </p:nvSpPr>
        <p:spPr>
          <a:xfrm>
            <a:off x="8672513" y="2000250"/>
            <a:ext cx="2830484" cy="4257675"/>
          </a:xfrm>
        </p:spPr>
        <p:txBody>
          <a:bodyPr>
            <a:normAutofit fontScale="85000" lnSpcReduction="20000"/>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У вокзала в год столетия станции (а стало быть, и города - Унеча выросла из основанного при станции поселка) открыли соответствующий монумент</a:t>
            </a:r>
            <a:r>
              <a:rPr lang="ru-RU" dirty="0" smtClean="0">
                <a:ln w="0"/>
                <a:solidFill>
                  <a:schemeClr val="tx1"/>
                </a:solidFill>
                <a:effectLst>
                  <a:outerShdw blurRad="38100" dist="19050" dir="2700000" algn="tl" rotWithShape="0">
                    <a:schemeClr val="dk1">
                      <a:alpha val="40000"/>
                    </a:schemeClr>
                  </a:outerShdw>
                </a:effectLst>
              </a:rPr>
              <a:t>.</a:t>
            </a:r>
          </a:p>
          <a:p>
            <a:pPr marL="36900" indent="0" algn="ctr">
              <a:buNone/>
            </a:pPr>
            <a:r>
              <a:rPr lang="ru-RU" dirty="0">
                <a:ln w="0"/>
                <a:solidFill>
                  <a:schemeClr val="tx1"/>
                </a:solidFill>
                <a:effectLst>
                  <a:outerShdw blurRad="38100" dist="19050" dir="2700000" algn="tl" rotWithShape="0">
                    <a:schemeClr val="dk1">
                      <a:alpha val="40000"/>
                    </a:schemeClr>
                  </a:outerShdw>
                </a:effectLst>
              </a:rPr>
              <a:t>Памятник установлен на привокзальной площади, в 1987 г. в честь столетия со дня образования станции Унеча. Проект памятника разработан главным архитектором района А. П. Гришановой. Для изготовления памятника был использован паровоз Л-3895</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0561" y="1443037"/>
            <a:ext cx="7639052" cy="5095876"/>
          </a:xfrm>
          <a:prstGeom prst="rect">
            <a:avLst/>
          </a:prstGeom>
        </p:spPr>
      </p:pic>
    </p:spTree>
    <p:extLst>
      <p:ext uri="{BB962C8B-B14F-4D97-AF65-F5344CB8AC3E}">
        <p14:creationId xmlns:p14="http://schemas.microsoft.com/office/powerpoint/2010/main" val="3863847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08" y="0"/>
            <a:ext cx="10353762" cy="970450"/>
          </a:xfrm>
        </p:spPr>
        <p:txBody>
          <a:bodyPr/>
          <a:lstStyle/>
          <a:p>
            <a:r>
              <a:rPr lang="ru-RU" dirty="0">
                <a:ln w="0"/>
                <a:solidFill>
                  <a:schemeClr val="tx1"/>
                </a:solidFill>
                <a:effectLst>
                  <a:outerShdw blurRad="38100" dist="19050" dir="2700000" algn="tl" rotWithShape="0">
                    <a:schemeClr val="dk1">
                      <a:alpha val="40000"/>
                    </a:schemeClr>
                  </a:outerShdw>
                </a:effectLst>
              </a:rPr>
              <a:t>Памятники архитектуры </a:t>
            </a:r>
          </a:p>
        </p:txBody>
      </p:sp>
      <p:sp>
        <p:nvSpPr>
          <p:cNvPr id="3" name="Объект 2"/>
          <p:cNvSpPr>
            <a:spLocks noGrp="1"/>
          </p:cNvSpPr>
          <p:nvPr>
            <p:ph idx="1"/>
          </p:nvPr>
        </p:nvSpPr>
        <p:spPr>
          <a:xfrm>
            <a:off x="6572249" y="1714500"/>
            <a:ext cx="5343525" cy="4943475"/>
          </a:xfrm>
        </p:spPr>
        <p:txBody>
          <a:bodyPr>
            <a:normAutofit fontScale="92500" lnSpcReduction="20000"/>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 Первый храм в городе Унеча в честь Благовещения Пресвятой Богородицы был разрушен в годы Великой Отечественной войны. В послевоенный период, вплоть до 80-х годов, верующие жители города собирались на Богослужения в специально оборудованном под храм частном доме. Летом 1989 года районным советом города Унеча было принято решение о выделении земельного участка под строительство нового храма. В июле 1991 года Епископ Орловский и Брянский </a:t>
            </a:r>
            <a:r>
              <a:rPr lang="ru-RU" dirty="0" err="1">
                <a:ln w="0"/>
                <a:solidFill>
                  <a:schemeClr val="tx1"/>
                </a:solidFill>
                <a:effectLst>
                  <a:outerShdw blurRad="38100" dist="19050" dir="2700000" algn="tl" rotWithShape="0">
                    <a:schemeClr val="dk1">
                      <a:alpha val="40000"/>
                    </a:schemeClr>
                  </a:outerShdw>
                </a:effectLst>
              </a:rPr>
              <a:t>Паисий</a:t>
            </a:r>
            <a:r>
              <a:rPr lang="ru-RU" dirty="0">
                <a:ln w="0"/>
                <a:solidFill>
                  <a:schemeClr val="tx1"/>
                </a:solidFill>
                <a:effectLst>
                  <a:outerShdw blurRad="38100" dist="19050" dir="2700000" algn="tl" rotWithShape="0">
                    <a:schemeClr val="dk1">
                      <a:alpha val="40000"/>
                    </a:schemeClr>
                  </a:outerShdw>
                </a:effectLst>
              </a:rPr>
              <a:t> освятил закладной камень на месте строительства нового храма. В этом же году началось его строительство. 5 апреля 1998 года Архиепископом Брянским и </a:t>
            </a:r>
            <a:r>
              <a:rPr lang="ru-RU" dirty="0" err="1">
                <a:ln w="0"/>
                <a:solidFill>
                  <a:schemeClr val="tx1"/>
                </a:solidFill>
                <a:effectLst>
                  <a:outerShdw blurRad="38100" dist="19050" dir="2700000" algn="tl" rotWithShape="0">
                    <a:schemeClr val="dk1">
                      <a:alpha val="40000"/>
                    </a:schemeClr>
                  </a:outerShdw>
                </a:effectLst>
              </a:rPr>
              <a:t>Севским</a:t>
            </a:r>
            <a:r>
              <a:rPr lang="ru-RU" dirty="0">
                <a:ln w="0"/>
                <a:solidFill>
                  <a:schemeClr val="tx1"/>
                </a:solidFill>
                <a:effectLst>
                  <a:outerShdw blurRad="38100" dist="19050" dir="2700000" algn="tl" rotWithShape="0">
                    <a:schemeClr val="dk1">
                      <a:alpha val="40000"/>
                    </a:schemeClr>
                  </a:outerShdw>
                </a:effectLst>
              </a:rPr>
              <a:t> </a:t>
            </a:r>
            <a:r>
              <a:rPr lang="ru-RU" dirty="0" err="1">
                <a:ln w="0"/>
                <a:solidFill>
                  <a:schemeClr val="tx1"/>
                </a:solidFill>
                <a:effectLst>
                  <a:outerShdw blurRad="38100" dist="19050" dir="2700000" algn="tl" rotWithShape="0">
                    <a:schemeClr val="dk1">
                      <a:alpha val="40000"/>
                    </a:schemeClr>
                  </a:outerShdw>
                </a:effectLst>
              </a:rPr>
              <a:t>Мелхиседеком</a:t>
            </a:r>
            <a:r>
              <a:rPr lang="ru-RU" dirty="0">
                <a:ln w="0"/>
                <a:solidFill>
                  <a:schemeClr val="tx1"/>
                </a:solidFill>
                <a:effectLst>
                  <a:outerShdw blurRad="38100" dist="19050" dir="2700000" algn="tl" rotWithShape="0">
                    <a:schemeClr val="dk1">
                      <a:alpha val="40000"/>
                    </a:schemeClr>
                  </a:outerShdw>
                </a:effectLst>
              </a:rPr>
              <a:t> новый храм был освящен. Храм расположен на северо-западной окраине города недалеко от парка имени Уральских добровольцев. Он построен исключительно на народные средства.</a:t>
            </a:r>
          </a:p>
        </p:txBody>
      </p:sp>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t="3096" r="-193" b="6193"/>
          <a:stretch/>
        </p:blipFill>
        <p:spPr>
          <a:xfrm>
            <a:off x="547128" y="1714500"/>
            <a:ext cx="5891594" cy="4000501"/>
          </a:xfrm>
          <a:prstGeom prst="rect">
            <a:avLst/>
          </a:prstGeom>
        </p:spPr>
      </p:pic>
      <p:sp>
        <p:nvSpPr>
          <p:cNvPr id="5" name="Прямоугольник 4"/>
          <p:cNvSpPr/>
          <p:nvPr/>
        </p:nvSpPr>
        <p:spPr>
          <a:xfrm>
            <a:off x="672441" y="5873234"/>
            <a:ext cx="5640968" cy="369332"/>
          </a:xfrm>
          <a:prstGeom prst="rect">
            <a:avLst/>
          </a:prstGeom>
        </p:spPr>
        <p:txBody>
          <a:bodyPr wrap="none">
            <a:spAutoFit/>
          </a:bodyPr>
          <a:lstStyle/>
          <a:p>
            <a:r>
              <a:rPr lang="ru-RU" dirty="0"/>
              <a:t>Храм в честь Благовещения Пресвятой Богородицы</a:t>
            </a:r>
          </a:p>
        </p:txBody>
      </p:sp>
    </p:spTree>
    <p:extLst>
      <p:ext uri="{BB962C8B-B14F-4D97-AF65-F5344CB8AC3E}">
        <p14:creationId xmlns:p14="http://schemas.microsoft.com/office/powerpoint/2010/main" val="2004712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6645" y="223838"/>
            <a:ext cx="10353762" cy="970450"/>
          </a:xfrm>
        </p:spPr>
        <p:txBody>
          <a:bodyPr/>
          <a:lstStyle/>
          <a:p>
            <a:r>
              <a:rPr lang="ru-RU" dirty="0" smtClean="0"/>
              <a:t>Художественная школа</a:t>
            </a:r>
            <a:endParaRPr lang="ru-RU" dirty="0"/>
          </a:p>
        </p:txBody>
      </p:sp>
      <p:sp>
        <p:nvSpPr>
          <p:cNvPr id="3" name="Объект 2"/>
          <p:cNvSpPr>
            <a:spLocks noGrp="1"/>
          </p:cNvSpPr>
          <p:nvPr>
            <p:ph idx="1"/>
          </p:nvPr>
        </p:nvSpPr>
        <p:spPr>
          <a:xfrm>
            <a:off x="5329238" y="1722926"/>
            <a:ext cx="6600826" cy="4405312"/>
          </a:xfrm>
        </p:spPr>
        <p:txBody>
          <a:bodyPr>
            <a:normAutofit fontScale="92500" lnSpcReduction="20000"/>
          </a:bodyPr>
          <a:lstStyle/>
          <a:p>
            <a:pPr marL="36900" indent="0" algn="ctr">
              <a:buNone/>
            </a:pPr>
            <a:endParaRPr lang="ru-RU" dirty="0" smtClean="0"/>
          </a:p>
          <a:p>
            <a:pPr marL="36900" indent="0" algn="ctr">
              <a:buNone/>
            </a:pPr>
            <a:r>
              <a:rPr lang="ru-RU" dirty="0" smtClean="0"/>
              <a:t>История </a:t>
            </a:r>
            <a:r>
              <a:rPr lang="ru-RU" dirty="0" err="1"/>
              <a:t>Унечской</a:t>
            </a:r>
            <a:r>
              <a:rPr lang="ru-RU" dirty="0"/>
              <a:t> детской художественной школы началась в далеком 1969 году. В архиве отдела культуры хранится приказ о создании на базе </a:t>
            </a:r>
            <a:r>
              <a:rPr lang="ru-RU" dirty="0" err="1"/>
              <a:t>Унечского</a:t>
            </a:r>
            <a:r>
              <a:rPr lang="ru-RU" dirty="0"/>
              <a:t> РДК детской художественной изостудии, утвердить руководителем Николая Ивановича </a:t>
            </a:r>
            <a:r>
              <a:rPr lang="ru-RU" dirty="0" err="1"/>
              <a:t>Холощака</a:t>
            </a:r>
            <a:r>
              <a:rPr lang="ru-RU" dirty="0"/>
              <a:t>, преподавателем - Юрия Ивановича </a:t>
            </a:r>
            <a:r>
              <a:rPr lang="ru-RU" dirty="0" err="1"/>
              <a:t>Саханова</a:t>
            </a:r>
            <a:r>
              <a:rPr lang="ru-RU" dirty="0"/>
              <a:t>. В студии занималось 30 человек.</a:t>
            </a:r>
          </a:p>
          <a:p>
            <a:pPr marL="36900" indent="0" algn="ctr">
              <a:buNone/>
            </a:pPr>
            <a:r>
              <a:rPr lang="ru-RU" dirty="0"/>
              <a:t>В 1977 году изостудия реорганизуется в детскую художественную школу, директором которой назначен Юрий Иванович </a:t>
            </a:r>
            <a:r>
              <a:rPr lang="ru-RU" dirty="0" err="1"/>
              <a:t>Саханов</a:t>
            </a:r>
            <a:r>
              <a:rPr lang="ru-RU" dirty="0"/>
              <a:t>.</a:t>
            </a:r>
          </a:p>
          <a:p>
            <a:pPr marL="36900" indent="0" algn="ctr">
              <a:buNone/>
            </a:pPr>
            <a:r>
              <a:rPr lang="ru-RU" dirty="0" smtClean="0"/>
              <a:t>МОУ </a:t>
            </a:r>
            <a:r>
              <a:rPr lang="ru-RU" dirty="0"/>
              <a:t>ДОД «</a:t>
            </a:r>
            <a:r>
              <a:rPr lang="ru-RU" dirty="0" err="1"/>
              <a:t>Унечская</a:t>
            </a:r>
            <a:r>
              <a:rPr lang="ru-RU" dirty="0"/>
              <a:t> детская художественная школа им. Ю.И. </a:t>
            </a:r>
            <a:r>
              <a:rPr lang="ru-RU" dirty="0" err="1"/>
              <a:t>Саханова</a:t>
            </a:r>
            <a:r>
              <a:rPr lang="ru-RU" dirty="0"/>
              <a:t>» осуществляет подготовку учащихся по изобразительному и декоративно-прикладному искусству, а также профессиональную ориентацию по данным направлениям </a:t>
            </a:r>
            <a:r>
              <a:rPr lang="ru-RU" dirty="0" smtClean="0"/>
              <a:t>искусства.</a:t>
            </a: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524" y="2143126"/>
            <a:ext cx="4944714" cy="3782706"/>
          </a:xfrm>
          <a:prstGeom prst="rect">
            <a:avLst/>
          </a:prstGeom>
        </p:spPr>
      </p:pic>
    </p:spTree>
    <p:extLst>
      <p:ext uri="{BB962C8B-B14F-4D97-AF65-F5344CB8AC3E}">
        <p14:creationId xmlns:p14="http://schemas.microsoft.com/office/powerpoint/2010/main" val="31755202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67316" y="1002421"/>
            <a:ext cx="7833933" cy="51880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Прямоугольник 1"/>
          <p:cNvSpPr/>
          <p:nvPr/>
        </p:nvSpPr>
        <p:spPr>
          <a:xfrm>
            <a:off x="3036281" y="6190456"/>
            <a:ext cx="6964967" cy="369332"/>
          </a:xfrm>
          <a:prstGeom prst="rect">
            <a:avLst/>
          </a:prstGeom>
        </p:spPr>
        <p:txBody>
          <a:bodyPr wrap="square">
            <a:spAutoFit/>
          </a:bodyPr>
          <a:lstStyle/>
          <a:p>
            <a:pPr lvl="0"/>
            <a:r>
              <a:rPr lang="ru-RU" dirty="0">
                <a:solidFill>
                  <a:prstClr val="white"/>
                </a:solidFill>
              </a:rPr>
              <a:t>Директор МБУ ДО </a:t>
            </a:r>
            <a:r>
              <a:rPr lang="ru-RU" dirty="0" err="1">
                <a:solidFill>
                  <a:prstClr val="white"/>
                </a:solidFill>
              </a:rPr>
              <a:t>Унечская</a:t>
            </a:r>
            <a:r>
              <a:rPr lang="ru-RU" dirty="0">
                <a:solidFill>
                  <a:prstClr val="white"/>
                </a:solidFill>
              </a:rPr>
              <a:t> детская художественная школа </a:t>
            </a:r>
            <a:endParaRPr lang="ru-RU" dirty="0">
              <a:solidFill>
                <a:prstClr val="white"/>
              </a:solidFill>
            </a:endParaRPr>
          </a:p>
        </p:txBody>
      </p:sp>
      <p:sp>
        <p:nvSpPr>
          <p:cNvPr id="3" name="TextBox 2"/>
          <p:cNvSpPr txBox="1"/>
          <p:nvPr/>
        </p:nvSpPr>
        <p:spPr>
          <a:xfrm>
            <a:off x="3238500" y="292100"/>
            <a:ext cx="5397500" cy="369332"/>
          </a:xfrm>
          <a:prstGeom prst="rect">
            <a:avLst/>
          </a:prstGeom>
          <a:noFill/>
        </p:spPr>
        <p:txBody>
          <a:bodyPr wrap="square" rtlCol="0">
            <a:spAutoFit/>
          </a:bodyPr>
          <a:lstStyle/>
          <a:p>
            <a:pPr algn="ctr"/>
            <a:r>
              <a:rPr lang="ru-RU" dirty="0" err="1" smtClean="0"/>
              <a:t>Мысливченко</a:t>
            </a:r>
            <a:r>
              <a:rPr lang="ru-RU" dirty="0" smtClean="0"/>
              <a:t> Александр Леонидович </a:t>
            </a:r>
            <a:endParaRPr lang="ru-RU" dirty="0"/>
          </a:p>
        </p:txBody>
      </p:sp>
    </p:spTree>
    <p:extLst>
      <p:ext uri="{BB962C8B-B14F-4D97-AF65-F5344CB8AC3E}">
        <p14:creationId xmlns:p14="http://schemas.microsoft.com/office/powerpoint/2010/main" val="2647226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6416960" y="614361"/>
            <a:ext cx="4575173" cy="5476875"/>
          </a:xfrm>
        </p:spPr>
        <p:txBody>
          <a:bodyPr>
            <a:normAutofit fontScale="85000" lnSpcReduction="20000"/>
          </a:bodyPr>
          <a:lstStyle/>
          <a:p>
            <a:pPr marL="0" indent="0" algn="ctr">
              <a:buNone/>
            </a:pPr>
            <a:r>
              <a:rPr lang="ru-RU" sz="2400" cap="none" dirty="0">
                <a:ln w="0"/>
                <a:solidFill>
                  <a:schemeClr val="tx1"/>
                </a:solidFill>
                <a:effectLst>
                  <a:outerShdw blurRad="38100" dist="19050" dir="2700000" algn="tl" rotWithShape="0">
                    <a:schemeClr val="dk1">
                      <a:alpha val="40000"/>
                    </a:schemeClr>
                  </a:outerShdw>
                </a:effectLst>
              </a:rPr>
              <a:t>Унеча — один из самых молодых го­родов Брянской области. Это админи­стративный, экономический и культур­но-образовательный центр </a:t>
            </a:r>
            <a:r>
              <a:rPr lang="ru-RU" sz="2400" cap="none" dirty="0" err="1">
                <a:ln w="0"/>
                <a:solidFill>
                  <a:schemeClr val="tx1"/>
                </a:solidFill>
                <a:effectLst>
                  <a:outerShdw blurRad="38100" dist="19050" dir="2700000" algn="tl" rotWithShape="0">
                    <a:schemeClr val="dk1">
                      <a:alpha val="40000"/>
                    </a:schemeClr>
                  </a:outerShdw>
                </a:effectLst>
              </a:rPr>
              <a:t>Унечского</a:t>
            </a:r>
            <a:r>
              <a:rPr lang="ru-RU" sz="2400" cap="none" dirty="0">
                <a:ln w="0"/>
                <a:solidFill>
                  <a:schemeClr val="tx1"/>
                </a:solidFill>
                <a:effectLst>
                  <a:outerShdw blurRad="38100" dist="19050" dir="2700000" algn="tl" rotWithShape="0">
                    <a:schemeClr val="dk1">
                      <a:alpha val="40000"/>
                    </a:schemeClr>
                  </a:outerShdw>
                </a:effectLst>
              </a:rPr>
              <a:t> района, узел железнодорожных и ав­томобильных дорог. Город расположен на расстоянии 450 км к западу от Мос­квы и примерно в 120 км к западу от Брянска. </a:t>
            </a:r>
            <a:endParaRPr lang="ru-RU" sz="2400" cap="none" dirty="0" smtClean="0">
              <a:ln w="0"/>
              <a:solidFill>
                <a:schemeClr val="tx1"/>
              </a:solidFill>
              <a:effectLst>
                <a:outerShdw blurRad="38100" dist="19050" dir="2700000" algn="tl" rotWithShape="0">
                  <a:schemeClr val="dk1">
                    <a:alpha val="40000"/>
                  </a:schemeClr>
                </a:outerShdw>
              </a:effectLst>
            </a:endParaRPr>
          </a:p>
          <a:p>
            <a:pPr marL="0" indent="0" algn="ctr">
              <a:buNone/>
            </a:pPr>
            <a:r>
              <a:rPr lang="ru-RU" sz="2400" cap="none" dirty="0" smtClean="0">
                <a:ln w="0"/>
                <a:solidFill>
                  <a:schemeClr val="tx1"/>
                </a:solidFill>
                <a:effectLst>
                  <a:outerShdw blurRad="38100" dist="19050" dir="2700000" algn="tl" rotWithShape="0">
                    <a:schemeClr val="dk1">
                      <a:alpha val="40000"/>
                    </a:schemeClr>
                  </a:outerShdw>
                </a:effectLst>
              </a:rPr>
              <a:t>Официальная </a:t>
            </a:r>
            <a:r>
              <a:rPr lang="ru-RU" sz="2400" cap="none" dirty="0">
                <a:ln w="0"/>
                <a:solidFill>
                  <a:schemeClr val="tx1"/>
                </a:solidFill>
                <a:effectLst>
                  <a:outerShdw blurRad="38100" dist="19050" dir="2700000" algn="tl" rotWithShape="0">
                    <a:schemeClr val="dk1">
                      <a:alpha val="40000"/>
                    </a:schemeClr>
                  </a:outerShdw>
                </a:effectLst>
              </a:rPr>
              <a:t>дата основания Унечи — 1887 год. Тогда был проложен шес­той участок </a:t>
            </a:r>
            <a:r>
              <a:rPr lang="ru-RU" sz="2400" cap="none" dirty="0" err="1">
                <a:ln w="0"/>
                <a:solidFill>
                  <a:schemeClr val="tx1"/>
                </a:solidFill>
                <a:effectLst>
                  <a:outerShdw blurRad="38100" dist="19050" dir="2700000" algn="tl" rotWithShape="0">
                    <a:schemeClr val="dk1">
                      <a:alpha val="40000"/>
                    </a:schemeClr>
                  </a:outerShdw>
                </a:effectLst>
              </a:rPr>
              <a:t>Полесской</a:t>
            </a:r>
            <a:r>
              <a:rPr lang="ru-RU" sz="2400" cap="none" dirty="0">
                <a:ln w="0"/>
                <a:solidFill>
                  <a:schemeClr val="tx1"/>
                </a:solidFill>
                <a:effectLst>
                  <a:outerShdw blurRad="38100" dist="19050" dir="2700000" algn="tl" rotWithShape="0">
                    <a:schemeClr val="dk1">
                      <a:alpha val="40000"/>
                    </a:schemeClr>
                  </a:outerShdw>
                </a:effectLst>
              </a:rPr>
              <a:t> железной доро­ги, соединивший два старинных горо­да Российской империи, Брянск и Го­мель. Естественно, что именно тепло­воз, как символ железнодорожных тра­диций, изображен на современном гер­бе района.</a:t>
            </a:r>
          </a:p>
        </p:txBody>
      </p:sp>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9722" y="-390526"/>
            <a:ext cx="11229976" cy="7486650"/>
          </a:xfrm>
          <a:prstGeom prst="rect">
            <a:avLst/>
          </a:prstGeom>
        </p:spPr>
      </p:pic>
    </p:spTree>
    <p:extLst>
      <p:ext uri="{BB962C8B-B14F-4D97-AF65-F5344CB8AC3E}">
        <p14:creationId xmlns:p14="http://schemas.microsoft.com/office/powerpoint/2010/main" val="27865227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Картинная галерея</a:t>
            </a:r>
            <a:endParaRPr lang="ru-RU" dirty="0"/>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t="5009" r="23939"/>
          <a:stretch/>
        </p:blipFill>
        <p:spPr>
          <a:xfrm>
            <a:off x="2599763" y="1580050"/>
            <a:ext cx="6981825" cy="49014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99961036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Краеведческий музей</a:t>
            </a:r>
            <a:endParaRPr lang="ru-RU" dirty="0"/>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0429" y="1960563"/>
            <a:ext cx="5412316" cy="40592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5882745" y="1960563"/>
            <a:ext cx="6096000" cy="4524315"/>
          </a:xfrm>
          <a:prstGeom prst="rect">
            <a:avLst/>
          </a:prstGeom>
        </p:spPr>
        <p:txBody>
          <a:bodyPr>
            <a:spAutoFit/>
          </a:bodyPr>
          <a:lstStyle/>
          <a:p>
            <a:pPr algn="ctr"/>
            <a:r>
              <a:rPr lang="ru-RU" dirty="0" err="1"/>
              <a:t>Унечский</a:t>
            </a:r>
            <a:r>
              <a:rPr lang="ru-RU" dirty="0"/>
              <a:t> краеведческий музей был открыт в 1987г. к столетию со дня основания ст. Унеча</a:t>
            </a:r>
            <a:r>
              <a:rPr lang="ru-RU" dirty="0" smtClean="0"/>
              <a:t>.</a:t>
            </a:r>
            <a:endParaRPr lang="ru-RU" dirty="0"/>
          </a:p>
          <a:p>
            <a:pPr algn="ctr"/>
            <a:r>
              <a:rPr lang="ru-RU" dirty="0"/>
              <a:t>Разместился он в бывшем здании банка, построенном еще в 1930 г</a:t>
            </a:r>
            <a:r>
              <a:rPr lang="ru-RU" dirty="0" smtClean="0"/>
              <a:t>.</a:t>
            </a:r>
            <a:endParaRPr lang="ru-RU" dirty="0"/>
          </a:p>
          <a:p>
            <a:pPr algn="ctr"/>
            <a:r>
              <a:rPr lang="ru-RU" dirty="0"/>
              <a:t>24 января 1989г. решением Брянского областного Совета народных депутатов </a:t>
            </a:r>
            <a:r>
              <a:rPr lang="ru-RU" dirty="0" err="1"/>
              <a:t>Унечский</a:t>
            </a:r>
            <a:r>
              <a:rPr lang="ru-RU" dirty="0"/>
              <a:t> музей стал филиалом Брянского государственного объединенного краеведческого музея</a:t>
            </a:r>
            <a:r>
              <a:rPr lang="ru-RU" dirty="0" smtClean="0"/>
              <a:t>.</a:t>
            </a:r>
            <a:endParaRPr lang="ru-RU" dirty="0"/>
          </a:p>
          <a:p>
            <a:pPr algn="ctr"/>
            <a:r>
              <a:rPr lang="ru-RU" dirty="0"/>
              <a:t>Однако фактически общественный музей начал свою работу еще в 1967 году в одном из залов клуба им. 1 Мая, где по инициативе местного краеведа учителя истории </a:t>
            </a:r>
            <a:r>
              <a:rPr lang="ru-RU" dirty="0" err="1"/>
              <a:t>Кнороза</a:t>
            </a:r>
            <a:r>
              <a:rPr lang="ru-RU" dirty="0"/>
              <a:t> Сергея Григорьевича были собраны материалы, рассказывающие об истории нашего края. Музей тогда работал на общественных началах, и руководил его работой совет во главе с председателем.</a:t>
            </a:r>
          </a:p>
          <a:p>
            <a:pPr algn="ctr"/>
            <a:endParaRPr lang="ru-RU" dirty="0"/>
          </a:p>
        </p:txBody>
      </p:sp>
    </p:spTree>
    <p:extLst>
      <p:ext uri="{BB962C8B-B14F-4D97-AF65-F5344CB8AC3E}">
        <p14:creationId xmlns:p14="http://schemas.microsoft.com/office/powerpoint/2010/main" val="4753286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56607" y="1603376"/>
            <a:ext cx="6143939" cy="40592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7029449" y="1692295"/>
            <a:ext cx="4772025" cy="3970318"/>
          </a:xfrm>
          <a:prstGeom prst="rect">
            <a:avLst/>
          </a:prstGeom>
        </p:spPr>
        <p:txBody>
          <a:bodyPr wrap="square">
            <a:spAutoFit/>
          </a:bodyPr>
          <a:lstStyle/>
          <a:p>
            <a:pPr algn="ctr"/>
            <a:r>
              <a:rPr lang="ru-RU" dirty="0">
                <a:ln w="0"/>
                <a:effectLst>
                  <a:outerShdw blurRad="38100" dist="19050" dir="2700000" algn="tl" rotWithShape="0">
                    <a:schemeClr val="dk1">
                      <a:alpha val="40000"/>
                    </a:schemeClr>
                  </a:outerShdw>
                </a:effectLst>
              </a:rPr>
              <a:t>Первым директором краеведческого музея был энтузиаст – краевед, заслуженный строитель России </a:t>
            </a:r>
            <a:r>
              <a:rPr lang="ru-RU" dirty="0" err="1">
                <a:ln w="0"/>
                <a:effectLst>
                  <a:outerShdw blurRad="38100" dist="19050" dir="2700000" algn="tl" rotWithShape="0">
                    <a:schemeClr val="dk1">
                      <a:alpha val="40000"/>
                    </a:schemeClr>
                  </a:outerShdw>
                </a:effectLst>
              </a:rPr>
              <a:t>Жиденков</a:t>
            </a:r>
            <a:r>
              <a:rPr lang="ru-RU" dirty="0">
                <a:ln w="0"/>
                <a:effectLst>
                  <a:outerShdw blurRad="38100" dist="19050" dir="2700000" algn="tl" rotWithShape="0">
                    <a:schemeClr val="dk1">
                      <a:alpha val="40000"/>
                    </a:schemeClr>
                  </a:outerShdw>
                </a:effectLst>
              </a:rPr>
              <a:t> Анатолий Витальевич. И именно благодаря его энергии, инициативе были прекрасно оформлены и открыты 4 экспозиционных зала, к основному  зданию была сделана пристройка, в которой разместились выставочный зал и служебные помещения.</a:t>
            </a:r>
          </a:p>
          <a:p>
            <a:pPr algn="ctr"/>
            <a:endParaRPr lang="ru-RU" dirty="0">
              <a:ln w="0"/>
              <a:effectLst>
                <a:outerShdw blurRad="38100" dist="19050" dir="2700000" algn="tl" rotWithShape="0">
                  <a:schemeClr val="dk1">
                    <a:alpha val="40000"/>
                  </a:schemeClr>
                </a:outerShdw>
              </a:effectLst>
            </a:endParaRPr>
          </a:p>
          <a:p>
            <a:pPr algn="ctr"/>
            <a:r>
              <a:rPr lang="ru-RU" dirty="0">
                <a:ln w="0"/>
                <a:effectLst>
                  <a:outerShdw blurRad="38100" dist="19050" dir="2700000" algn="tl" rotWithShape="0">
                    <a:schemeClr val="dk1">
                      <a:alpha val="40000"/>
                    </a:schemeClr>
                  </a:outerShdw>
                </a:effectLst>
              </a:rPr>
              <a:t>На сегодняшний день общая площадь залов составляет около 300 м². В фондах музея на хранении находится более 9 тыс. экспонатов.</a:t>
            </a:r>
          </a:p>
        </p:txBody>
      </p:sp>
    </p:spTree>
    <p:extLst>
      <p:ext uri="{BB962C8B-B14F-4D97-AF65-F5344CB8AC3E}">
        <p14:creationId xmlns:p14="http://schemas.microsoft.com/office/powerpoint/2010/main" val="7129543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13795" y="4265"/>
            <a:ext cx="10284618" cy="6853735"/>
          </a:xfr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0490" y="0"/>
            <a:ext cx="10291020" cy="6858000"/>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0490" y="0"/>
            <a:ext cx="10291020" cy="6858000"/>
          </a:xfrm>
          <a:prstGeom prst="rect">
            <a:avLst/>
          </a:prstGeom>
        </p:spPr>
      </p:pic>
      <p:pic>
        <p:nvPicPr>
          <p:cNvPr id="7" name="Рисунок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0490" y="0"/>
            <a:ext cx="10291020" cy="6858000"/>
          </a:xfrm>
          <a:prstGeom prst="rect">
            <a:avLst/>
          </a:prstGeom>
        </p:spPr>
      </p:pic>
      <p:pic>
        <p:nvPicPr>
          <p:cNvPr id="8" name="Рисунок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pic>
        <p:nvPicPr>
          <p:cNvPr id="9" name="Рисунок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0490" y="0"/>
            <a:ext cx="10291020" cy="6858000"/>
          </a:xfrm>
          <a:prstGeom prst="rect">
            <a:avLst/>
          </a:prstGeom>
        </p:spPr>
      </p:pic>
      <p:pic>
        <p:nvPicPr>
          <p:cNvPr id="10" name="Рисунок 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0490" y="0"/>
            <a:ext cx="10291020" cy="6858000"/>
          </a:xfrm>
          <a:prstGeom prst="rect">
            <a:avLst/>
          </a:prstGeom>
        </p:spPr>
      </p:pic>
      <p:pic>
        <p:nvPicPr>
          <p:cNvPr id="11" name="Рисунок 1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36863" y="0"/>
            <a:ext cx="11118273" cy="6858000"/>
          </a:xfrm>
          <a:prstGeom prst="rect">
            <a:avLst/>
          </a:prstGeom>
        </p:spPr>
      </p:pic>
      <p:pic>
        <p:nvPicPr>
          <p:cNvPr id="12" name="Рисунок 1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46878" y="1"/>
            <a:ext cx="10286999" cy="6858000"/>
          </a:xfrm>
          <a:prstGeom prst="rect">
            <a:avLst/>
          </a:prstGeom>
        </p:spPr>
      </p:pic>
      <p:pic>
        <p:nvPicPr>
          <p:cNvPr id="13" name="Рисунок 1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0"/>
            <a:ext cx="4567535"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4" name="Рисунок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97021" y="0"/>
            <a:ext cx="4567535"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5" name="Рисунок 14"/>
          <p:cNvPicPr>
            <a:picLocks noChangeAspect="1"/>
          </p:cNvPicPr>
          <p:nvPr/>
        </p:nvPicPr>
        <p:blipFill rotWithShape="1">
          <a:blip r:embed="rId15">
            <a:extLst>
              <a:ext uri="{28A0092B-C50C-407E-A947-70E740481C1C}">
                <a14:useLocalDpi xmlns:a14="http://schemas.microsoft.com/office/drawing/2010/main" val="0"/>
              </a:ext>
            </a:extLst>
          </a:blip>
          <a:srcRect l="19714" t="-238" r="23778" b="238"/>
          <a:stretch/>
        </p:blipFill>
        <p:spPr>
          <a:xfrm>
            <a:off x="9214757" y="1"/>
            <a:ext cx="2906485" cy="6857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6" name="Рисунок 15"/>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000694" y="0"/>
            <a:ext cx="10287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7" name="Рисунок 1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000694" y="-1"/>
            <a:ext cx="10287000" cy="6858000"/>
          </a:xfrm>
          <a:prstGeom prst="rect">
            <a:avLst/>
          </a:prstGeom>
        </p:spPr>
      </p:pic>
      <p:pic>
        <p:nvPicPr>
          <p:cNvPr id="22" name="1487f4a12f81">
            <a:hlinkClick r:id="" action="ppaction://media"/>
          </p:cNvPr>
          <p:cNvPicPr>
            <a:picLocks noChangeAspect="1"/>
          </p:cNvPicPr>
          <p:nvPr>
            <a:audioFile r:link="rId1"/>
            <p:extLst>
              <p:ext uri="{DAA4B4D4-6D71-4841-9C94-3DE7FCFB9230}">
                <p14:media xmlns:p14="http://schemas.microsoft.com/office/powerpoint/2010/main" r:embed="rId2">
                  <p14:trim st="2382"/>
                  <p14:fade out="250"/>
                </p14:media>
              </p:ext>
            </p:extLst>
          </p:nvPr>
        </p:nvPicPr>
        <p:blipFill>
          <a:blip r:embed="rId18"/>
          <a:stretch>
            <a:fillRect/>
          </a:stretch>
        </p:blipFill>
        <p:spPr>
          <a:xfrm>
            <a:off x="97382" y="0"/>
            <a:ext cx="609600" cy="609600"/>
          </a:xfrm>
          <a:prstGeom prst="rect">
            <a:avLst/>
          </a:prstGeom>
        </p:spPr>
      </p:pic>
    </p:spTree>
    <p:extLst>
      <p:ext uri="{BB962C8B-B14F-4D97-AF65-F5344CB8AC3E}">
        <p14:creationId xmlns:p14="http://schemas.microsoft.com/office/powerpoint/2010/main" val="11923782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500"/>
                                        <p:tgtEl>
                                          <p:spTgt spid="4"/>
                                        </p:tgtEl>
                                      </p:cBhvr>
                                    </p:animEffect>
                                  </p:childTnLst>
                                </p:cTn>
                              </p:par>
                            </p:childTnLst>
                          </p:cTn>
                        </p:par>
                        <p:par>
                          <p:cTn id="11" fill="hold">
                            <p:stCondLst>
                              <p:cond delay="1500"/>
                            </p:stCondLst>
                            <p:childTnLst>
                              <p:par>
                                <p:cTn id="12" presetID="10" presetClass="entr" presetSubtype="0" fill="hold" nodeType="afterEffect">
                                  <p:stCondLst>
                                    <p:cond delay="4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par>
                          <p:cTn id="15" fill="hold">
                            <p:stCondLst>
                              <p:cond delay="3950"/>
                            </p:stCondLst>
                            <p:childTnLst>
                              <p:par>
                                <p:cTn id="16" presetID="10" presetClass="entr" presetSubtype="0" fill="hold" nodeType="afterEffect">
                                  <p:stCondLst>
                                    <p:cond delay="6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250"/>
                                        <p:tgtEl>
                                          <p:spTgt spid="6"/>
                                        </p:tgtEl>
                                      </p:cBhvr>
                                    </p:animEffect>
                                  </p:childTnLst>
                                </p:cTn>
                              </p:par>
                            </p:childTnLst>
                          </p:cTn>
                        </p:par>
                        <p:par>
                          <p:cTn id="19" fill="hold">
                            <p:stCondLst>
                              <p:cond delay="6850"/>
                            </p:stCondLst>
                            <p:childTnLst>
                              <p:par>
                                <p:cTn id="20" presetID="10" presetClass="entr" presetSubtype="0" fill="hold" nodeType="afterEffect">
                                  <p:stCondLst>
                                    <p:cond delay="4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2000"/>
                                        <p:tgtEl>
                                          <p:spTgt spid="7"/>
                                        </p:tgtEl>
                                      </p:cBhvr>
                                    </p:animEffect>
                                  </p:childTnLst>
                                </p:cTn>
                              </p:par>
                            </p:childTnLst>
                          </p:cTn>
                        </p:par>
                        <p:par>
                          <p:cTn id="23" fill="hold">
                            <p:stCondLst>
                              <p:cond delay="9300"/>
                            </p:stCondLst>
                            <p:childTnLst>
                              <p:par>
                                <p:cTn id="24" presetID="10" presetClass="entr" presetSubtype="0" fill="hold" nodeType="afterEffect">
                                  <p:stCondLst>
                                    <p:cond delay="40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2000"/>
                                        <p:tgtEl>
                                          <p:spTgt spid="8"/>
                                        </p:tgtEl>
                                      </p:cBhvr>
                                    </p:animEffect>
                                  </p:childTnLst>
                                </p:cTn>
                              </p:par>
                            </p:childTnLst>
                          </p:cTn>
                        </p:par>
                        <p:par>
                          <p:cTn id="27" fill="hold">
                            <p:stCondLst>
                              <p:cond delay="11700"/>
                            </p:stCondLst>
                            <p:childTnLst>
                              <p:par>
                                <p:cTn id="28" presetID="10" presetClass="entr" presetSubtype="0" fill="hold" nodeType="afterEffect">
                                  <p:stCondLst>
                                    <p:cond delay="125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2000"/>
                                        <p:tgtEl>
                                          <p:spTgt spid="9"/>
                                        </p:tgtEl>
                                      </p:cBhvr>
                                    </p:animEffect>
                                  </p:childTnLst>
                                </p:cTn>
                              </p:par>
                            </p:childTnLst>
                          </p:cTn>
                        </p:par>
                        <p:par>
                          <p:cTn id="31" fill="hold">
                            <p:stCondLst>
                              <p:cond delay="14950"/>
                            </p:stCondLst>
                            <p:childTnLst>
                              <p:par>
                                <p:cTn id="32" presetID="10" presetClass="entr" presetSubtype="0" fill="hold" nodeType="afterEffect">
                                  <p:stCondLst>
                                    <p:cond delay="125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2250"/>
                                        <p:tgtEl>
                                          <p:spTgt spid="10"/>
                                        </p:tgtEl>
                                      </p:cBhvr>
                                    </p:animEffect>
                                  </p:childTnLst>
                                </p:cTn>
                              </p:par>
                            </p:childTnLst>
                          </p:cTn>
                        </p:par>
                        <p:par>
                          <p:cTn id="35" fill="hold">
                            <p:stCondLst>
                              <p:cond delay="18450"/>
                            </p:stCondLst>
                            <p:childTnLst>
                              <p:par>
                                <p:cTn id="36" presetID="10" presetClass="entr" presetSubtype="0" fill="hold" nodeType="afterEffect">
                                  <p:stCondLst>
                                    <p:cond delay="75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2000"/>
                                        <p:tgtEl>
                                          <p:spTgt spid="11"/>
                                        </p:tgtEl>
                                      </p:cBhvr>
                                    </p:animEffect>
                                  </p:childTnLst>
                                </p:cTn>
                              </p:par>
                            </p:childTnLst>
                          </p:cTn>
                        </p:par>
                        <p:par>
                          <p:cTn id="39" fill="hold">
                            <p:stCondLst>
                              <p:cond delay="21200"/>
                            </p:stCondLst>
                            <p:childTnLst>
                              <p:par>
                                <p:cTn id="40" presetID="10" presetClass="entr" presetSubtype="0" fill="hold" nodeType="afterEffect">
                                  <p:stCondLst>
                                    <p:cond delay="75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500"/>
                                        <p:tgtEl>
                                          <p:spTgt spid="12"/>
                                        </p:tgtEl>
                                      </p:cBhvr>
                                    </p:animEffect>
                                  </p:childTnLst>
                                </p:cTn>
                              </p:par>
                              <p:par>
                                <p:cTn id="43" presetID="10" presetClass="entr" presetSubtype="0" fill="hold" nodeType="withEffect">
                                  <p:stCondLst>
                                    <p:cond delay="30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2000"/>
                                        <p:tgtEl>
                                          <p:spTgt spid="13"/>
                                        </p:tgtEl>
                                      </p:cBhvr>
                                    </p:animEffect>
                                  </p:childTnLst>
                                </p:cTn>
                              </p:par>
                              <p:par>
                                <p:cTn id="46" presetID="10" presetClass="entr" presetSubtype="0" fill="hold" nodeType="withEffect">
                                  <p:stCondLst>
                                    <p:cond delay="300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2000"/>
                                        <p:tgtEl>
                                          <p:spTgt spid="14"/>
                                        </p:tgtEl>
                                      </p:cBhvr>
                                    </p:animEffect>
                                  </p:childTnLst>
                                </p:cTn>
                              </p:par>
                              <p:par>
                                <p:cTn id="49" presetID="10" presetClass="entr" presetSubtype="0" fill="hold" nodeType="withEffect">
                                  <p:stCondLst>
                                    <p:cond delay="30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2000"/>
                                        <p:tgtEl>
                                          <p:spTgt spid="15"/>
                                        </p:tgtEl>
                                      </p:cBhvr>
                                    </p:animEffect>
                                  </p:childTnLst>
                                </p:cTn>
                              </p:par>
                            </p:childTnLst>
                          </p:cTn>
                        </p:par>
                        <p:par>
                          <p:cTn id="52" fill="hold">
                            <p:stCondLst>
                              <p:cond delay="26200"/>
                            </p:stCondLst>
                            <p:childTnLst>
                              <p:par>
                                <p:cTn id="53" presetID="10" presetClass="entr" presetSubtype="0" fill="hold" nodeType="afterEffect">
                                  <p:stCondLst>
                                    <p:cond delay="100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750"/>
                                        <p:tgtEl>
                                          <p:spTgt spid="16"/>
                                        </p:tgtEl>
                                      </p:cBhvr>
                                    </p:animEffect>
                                  </p:childTnLst>
                                </p:cTn>
                              </p:par>
                            </p:childTnLst>
                          </p:cTn>
                        </p:par>
                        <p:par>
                          <p:cTn id="56" fill="hold">
                            <p:stCondLst>
                              <p:cond delay="28950"/>
                            </p:stCondLst>
                            <p:childTnLst>
                              <p:par>
                                <p:cTn id="57" presetID="10" presetClass="entr" presetSubtype="0" fill="hold" nodeType="afterEffect">
                                  <p:stCondLst>
                                    <p:cond delay="75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hold" display="0">
                  <p:stCondLst>
                    <p:cond delay="indefinite"/>
                  </p:stCondLst>
                  <p:endCondLst>
                    <p:cond evt="onStopAudio" delay="0">
                      <p:tgtEl>
                        <p:sldTgt/>
                      </p:tgtEl>
                    </p:cond>
                  </p:endCondLst>
                </p:cTn>
                <p:tgtEl>
                  <p:spTgt spid="2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Из  Истории</a:t>
            </a:r>
            <a:endParaRPr lang="ru-RU" dirty="0"/>
          </a:p>
        </p:txBody>
      </p:sp>
      <p:sp>
        <p:nvSpPr>
          <p:cNvPr id="3" name="Объект 2"/>
          <p:cNvSpPr>
            <a:spLocks noGrp="1"/>
          </p:cNvSpPr>
          <p:nvPr>
            <p:ph idx="1"/>
          </p:nvPr>
        </p:nvSpPr>
        <p:spPr>
          <a:xfrm>
            <a:off x="701523" y="1580050"/>
            <a:ext cx="10859105" cy="3913414"/>
          </a:xfrm>
        </p:spPr>
        <p:txBody>
          <a:bodyPr>
            <a:noAutofit/>
          </a:bodyPr>
          <a:lstStyle/>
          <a:p>
            <a:pPr marL="36900" indent="0" algn="ctr">
              <a:buNone/>
            </a:pPr>
            <a:r>
              <a:rPr lang="ru-RU" sz="1800" dirty="0"/>
              <a:t>Самым первым упоминаемым в лето­писях населенным пунктом на террито­рии края предположительно является село </a:t>
            </a:r>
            <a:r>
              <a:rPr lang="ru-RU" sz="1800" dirty="0" err="1"/>
              <a:t>Рассуха</a:t>
            </a:r>
            <a:r>
              <a:rPr lang="ru-RU" sz="1800" dirty="0"/>
              <a:t> (</a:t>
            </a:r>
            <a:r>
              <a:rPr lang="ru-RU" sz="1800" dirty="0" err="1"/>
              <a:t>Росух</a:t>
            </a:r>
            <a:r>
              <a:rPr lang="ru-RU" sz="1800" dirty="0"/>
              <a:t>), которое известно с 1160 года. Всего же на террито­рии района выявлено 12 древнерусских поселений и могильников Х-ХП веков. Исследованы лишь некоторые из них: в </a:t>
            </a:r>
            <a:r>
              <a:rPr lang="ru-RU" sz="1800" dirty="0" err="1"/>
              <a:t>Рюхове</a:t>
            </a:r>
            <a:r>
              <a:rPr lang="ru-RU" sz="1800" dirty="0"/>
              <a:t>, </a:t>
            </a:r>
            <a:r>
              <a:rPr lang="ru-RU" sz="1800" dirty="0" err="1"/>
              <a:t>Рассухе</a:t>
            </a:r>
            <a:r>
              <a:rPr lang="ru-RU" sz="1800" dirty="0"/>
              <a:t>, </a:t>
            </a:r>
            <a:r>
              <a:rPr lang="ru-RU" sz="1800" dirty="0" err="1"/>
              <a:t>Жудилове</a:t>
            </a:r>
            <a:r>
              <a:rPr lang="ru-RU" sz="1800" dirty="0"/>
              <a:t>, </a:t>
            </a:r>
            <a:r>
              <a:rPr lang="ru-RU" sz="1800" dirty="0" err="1"/>
              <a:t>Белогорщи</a:t>
            </a:r>
            <a:r>
              <a:rPr lang="ru-RU" sz="1800" dirty="0"/>
              <a:t>. Это позволило изучить погребаль­ный обряд, отражающий мировоззре­ние и социальную организацию древ­нерусского </a:t>
            </a:r>
            <a:r>
              <a:rPr lang="ru-RU" sz="1800"/>
              <a:t>поселения</a:t>
            </a:r>
            <a:r>
              <a:rPr lang="ru-RU" sz="1800" smtClean="0"/>
              <a:t>.</a:t>
            </a:r>
            <a:endParaRPr lang="ru-RU" sz="1800" dirty="0"/>
          </a:p>
          <a:p>
            <a:pPr marL="36900" indent="0" algn="ctr">
              <a:buNone/>
            </a:pPr>
            <a:r>
              <a:rPr lang="ru-RU" sz="1800" dirty="0"/>
              <a:t>Административное подчинение райо­на менялось множество раз. Иногда до­ходило до курьезов. До революции не­сколько домов жителей станции нахо­дилось на земле, граничащей с двумя губерниями (Черниговской и Орловс­кой) и тремя уездами. </a:t>
            </a:r>
            <a:r>
              <a:rPr lang="ru-RU" sz="1800" dirty="0" smtClean="0"/>
              <a:t>По </a:t>
            </a:r>
            <a:r>
              <a:rPr lang="ru-RU" sz="1800" dirty="0"/>
              <a:t>той же причине адрес писа­ли просто: «Станция Унеча </a:t>
            </a:r>
            <a:r>
              <a:rPr lang="ru-RU" sz="1800" dirty="0" err="1"/>
              <a:t>Полесских</a:t>
            </a:r>
            <a:r>
              <a:rPr lang="ru-RU" sz="1800" dirty="0"/>
              <a:t> железных дорог Черниговской губер­нии</a:t>
            </a:r>
            <a:r>
              <a:rPr lang="ru-RU" sz="1800" dirty="0" smtClean="0"/>
              <a:t>».</a:t>
            </a:r>
            <a:endParaRPr lang="ru-RU" sz="1800" dirty="0"/>
          </a:p>
          <a:p>
            <a:pPr marL="36900" indent="0" algn="ctr">
              <a:buNone/>
            </a:pPr>
            <a:r>
              <a:rPr lang="ru-RU" sz="1800" dirty="0"/>
              <a:t>Район известен тем, что в 1918 году после подписания Брестского мира че­рез села </a:t>
            </a:r>
            <a:r>
              <a:rPr lang="ru-RU" sz="1800" dirty="0" err="1"/>
              <a:t>Робчик</a:t>
            </a:r>
            <a:r>
              <a:rPr lang="ru-RU" sz="1800" dirty="0"/>
              <a:t>, </a:t>
            </a:r>
            <a:r>
              <a:rPr lang="ru-RU" sz="1800" dirty="0" err="1"/>
              <a:t>Лыщичи</a:t>
            </a:r>
            <a:r>
              <a:rPr lang="ru-RU" sz="1800" dirty="0"/>
              <a:t> и </a:t>
            </a:r>
            <a:r>
              <a:rPr lang="ru-RU" sz="1800" dirty="0" err="1"/>
              <a:t>Кустичи</a:t>
            </a:r>
            <a:r>
              <a:rPr lang="ru-RU" sz="1800" dirty="0"/>
              <a:t> </a:t>
            </a:r>
            <a:r>
              <a:rPr lang="ru-RU" sz="1800" dirty="0" err="1"/>
              <a:t>Бряновы</a:t>
            </a:r>
            <a:r>
              <a:rPr lang="ru-RU" sz="1800" dirty="0"/>
              <a:t> проходила демаркационная линия между оккупированной Украиной и Россией. Кроме того, в 1918 году ле­гендарный Николай Щорс сформиро­вал в Унече </a:t>
            </a:r>
            <a:r>
              <a:rPr lang="ru-RU" sz="1800" dirty="0" err="1"/>
              <a:t>Богунский</a:t>
            </a:r>
            <a:r>
              <a:rPr lang="ru-RU" sz="1800" dirty="0"/>
              <a:t> полк.</a:t>
            </a:r>
          </a:p>
        </p:txBody>
      </p:sp>
    </p:spTree>
    <p:extLst>
      <p:ext uri="{BB962C8B-B14F-4D97-AF65-F5344CB8AC3E}">
        <p14:creationId xmlns:p14="http://schemas.microsoft.com/office/powerpoint/2010/main" val="10689954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70932" y="742950"/>
            <a:ext cx="3843943" cy="5405438"/>
          </a:xfrm>
        </p:spPr>
        <p:txBody>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Город Унеча получил название по реке Унеча, на берегу которой он и располагается. Много столетий протекает эта речушка по территории Брянского края. Протяженность ее составляет свыше 102 километров. Почему ее так назвали, сказать сложно, но известно, что свыше тысячи лет тому назад на территории края обитали балтийские и славянские племена. Наверное, существование этих племен и определило происхождение слова Унеча.</a:t>
            </a:r>
          </a:p>
        </p:txBody>
      </p:sp>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7300" y="945356"/>
            <a:ext cx="6667500" cy="5000625"/>
          </a:xfrm>
          <a:prstGeom prst="rect">
            <a:avLst/>
          </a:prstGeom>
          <a:ln w="19050" cap="sq">
            <a:solidFill>
              <a:srgbClr val="000000"/>
            </a:solidFill>
            <a:miter lim="800000"/>
          </a:ln>
          <a:effectLst>
            <a:outerShdw blurRad="57150" dist="50800" dir="2700000" algn="tl" rotWithShape="0">
              <a:srgbClr val="000000">
                <a:alpha val="40000"/>
              </a:srgbClr>
            </a:outerShdw>
          </a:effectLst>
        </p:spPr>
      </p:pic>
      <p:sp>
        <p:nvSpPr>
          <p:cNvPr id="4" name="Прямоугольник 3"/>
          <p:cNvSpPr/>
          <p:nvPr/>
        </p:nvSpPr>
        <p:spPr>
          <a:xfrm>
            <a:off x="7015318" y="5963722"/>
            <a:ext cx="2771464" cy="369332"/>
          </a:xfrm>
          <a:prstGeom prst="rect">
            <a:avLst/>
          </a:prstGeom>
        </p:spPr>
        <p:txBody>
          <a:bodyPr wrap="none">
            <a:spAutoFit/>
          </a:bodyPr>
          <a:lstStyle/>
          <a:p>
            <a:r>
              <a:rPr lang="ru-RU" dirty="0"/>
              <a:t>Памятник Карлу Марксу</a:t>
            </a:r>
          </a:p>
        </p:txBody>
      </p:sp>
    </p:spTree>
    <p:extLst>
      <p:ext uri="{BB962C8B-B14F-4D97-AF65-F5344CB8AC3E}">
        <p14:creationId xmlns:p14="http://schemas.microsoft.com/office/powerpoint/2010/main" val="18733538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614363" y="528638"/>
            <a:ext cx="6129337" cy="6086475"/>
          </a:xfrm>
        </p:spPr>
        <p:txBody>
          <a:bodyPr>
            <a:normAutofit/>
          </a:bodyPr>
          <a:lstStyle/>
          <a:p>
            <a:pPr marL="36900" indent="0" algn="ctr">
              <a:buNone/>
            </a:pPr>
            <a:r>
              <a:rPr lang="ru-RU" dirty="0"/>
              <a:t>В городе находится  крупный железнодорожный узел. На </a:t>
            </a:r>
            <a:r>
              <a:rPr lang="ru-RU" dirty="0" err="1"/>
              <a:t>Брянщине</a:t>
            </a:r>
            <a:r>
              <a:rPr lang="ru-RU" dirty="0"/>
              <a:t> </a:t>
            </a:r>
            <a:r>
              <a:rPr lang="ru-RU" dirty="0" err="1"/>
              <a:t>унечский</a:t>
            </a:r>
            <a:r>
              <a:rPr lang="ru-RU" dirty="0"/>
              <a:t> районный узел считается вторым по величине.</a:t>
            </a:r>
          </a:p>
          <a:p>
            <a:pPr marL="36900" indent="0" algn="ctr">
              <a:buNone/>
            </a:pPr>
            <a:r>
              <a:rPr lang="ru-RU" dirty="0" smtClean="0"/>
              <a:t>В </a:t>
            </a:r>
            <a:r>
              <a:rPr lang="ru-RU" dirty="0"/>
              <a:t>городе расположены локомотивное депо Унеча, вагонное депо, завод «Тембр», Ресторан Унеча, </a:t>
            </a:r>
            <a:r>
              <a:rPr lang="ru-RU" dirty="0" smtClean="0"/>
              <a:t> </a:t>
            </a:r>
            <a:r>
              <a:rPr lang="ru-RU" dirty="0"/>
              <a:t>спорткомплекс «Электрон», клуб имени 1-го Мая, центральная районная </a:t>
            </a:r>
            <a:r>
              <a:rPr lang="ru-RU" dirty="0" smtClean="0"/>
              <a:t>больница, музыкальная и художественные школы, картинная галерея,  детский лагерь ручеек, ДЮТОЖ , Государственное </a:t>
            </a:r>
            <a:r>
              <a:rPr lang="ru-RU" dirty="0"/>
              <a:t>бюджетное образовательное учреждение среднего профессионального образования </a:t>
            </a:r>
            <a:r>
              <a:rPr lang="ru-RU" dirty="0" err="1"/>
              <a:t>Унечский</a:t>
            </a:r>
            <a:r>
              <a:rPr lang="ru-RU" dirty="0"/>
              <a:t> индустриальный техникум имени Героя России А.В. </a:t>
            </a:r>
            <a:r>
              <a:rPr lang="ru-RU" dirty="0" smtClean="0"/>
              <a:t>Рассказы</a:t>
            </a:r>
            <a:endParaRPr lang="ru-RU" dirty="0"/>
          </a:p>
          <a:p>
            <a:pPr marL="36900" indent="0" algn="ctr">
              <a:buNone/>
            </a:pPr>
            <a:r>
              <a:rPr lang="ru-RU" dirty="0"/>
              <a:t>Имеется внутригородское автобусное сообщение. </a:t>
            </a:r>
            <a:r>
              <a:rPr lang="ru-RU" dirty="0" err="1"/>
              <a:t>Унечская</a:t>
            </a:r>
            <a:r>
              <a:rPr lang="ru-RU" dirty="0"/>
              <a:t> ретрансляционная станция обеспечивает теле- и радиовещание на всей западной части Брянской области. 234 метра</a:t>
            </a:r>
          </a:p>
        </p:txBody>
      </p:sp>
      <p:pic>
        <p:nvPicPr>
          <p:cNvPr id="2" name="Рисунок 1"/>
          <p:cNvPicPr>
            <a:picLocks noChangeAspect="1"/>
          </p:cNvPicPr>
          <p:nvPr/>
        </p:nvPicPr>
        <p:blipFill rotWithShape="1">
          <a:blip r:embed="rId2">
            <a:extLst>
              <a:ext uri="{28A0092B-C50C-407E-A947-70E740481C1C}">
                <a14:useLocalDpi xmlns:a14="http://schemas.microsoft.com/office/drawing/2010/main" val="0"/>
              </a:ext>
            </a:extLst>
          </a:blip>
          <a:srcRect l="26455" t="6904" r="23703" b="3095"/>
          <a:stretch/>
        </p:blipFill>
        <p:spPr>
          <a:xfrm>
            <a:off x="7984671" y="326570"/>
            <a:ext cx="2563586" cy="6172201"/>
          </a:xfrm>
          <a:prstGeom prst="rect">
            <a:avLst/>
          </a:prstGeom>
        </p:spPr>
      </p:pic>
    </p:spTree>
    <p:extLst>
      <p:ext uri="{BB962C8B-B14F-4D97-AF65-F5344CB8AC3E}">
        <p14:creationId xmlns:p14="http://schemas.microsoft.com/office/powerpoint/2010/main" val="29815900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8914" y="753115"/>
            <a:ext cx="10353762" cy="970450"/>
          </a:xfrm>
        </p:spPr>
        <p:txBody>
          <a:bodyPr>
            <a:normAutofit fontScale="90000"/>
          </a:bodyPr>
          <a:lstStyle/>
          <a:p>
            <a:r>
              <a:rPr lang="ru-RU" dirty="0"/>
              <a:t>Памятные места, связанные с Великой Отечественной войной</a:t>
            </a:r>
            <a:br>
              <a:rPr lang="ru-RU" dirty="0"/>
            </a:br>
            <a:r>
              <a:rPr lang="ru-RU" dirty="0"/>
              <a:t/>
            </a:r>
            <a:br>
              <a:rPr lang="ru-RU" dirty="0"/>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8666" y="1331912"/>
            <a:ext cx="6555968" cy="40592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398666" y="5484721"/>
            <a:ext cx="11574259" cy="1200329"/>
          </a:xfrm>
          <a:prstGeom prst="rect">
            <a:avLst/>
          </a:prstGeom>
        </p:spPr>
        <p:txBody>
          <a:bodyPr wrap="square">
            <a:spAutoFit/>
          </a:bodyPr>
          <a:lstStyle/>
          <a:p>
            <a:pPr algn="ctr"/>
            <a:r>
              <a:rPr lang="ru-RU" dirty="0">
                <a:effectLst>
                  <a:outerShdw blurRad="38100" dist="38100" dir="2700000" algn="tl">
                    <a:srgbClr val="000000">
                      <a:alpha val="43137"/>
                    </a:srgbClr>
                  </a:outerShdw>
                </a:effectLst>
              </a:rPr>
              <a:t>Установлен на улице Октябрьская (напротив Аллеи Героев). Первый камень в основание памятника был заложен 23 сентября 1973 года. Открытие памятника состоялось 9 мая 1974 года. Строительство велось силами предприятий города. Памятник представляет собой танк Т-34, установленный на железобетонном постаменте. </a:t>
            </a:r>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4712" y="1880392"/>
            <a:ext cx="4543425" cy="29622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Прямоугольник 6"/>
          <p:cNvSpPr/>
          <p:nvPr/>
        </p:nvSpPr>
        <p:spPr>
          <a:xfrm>
            <a:off x="7497736" y="1374699"/>
            <a:ext cx="3997376" cy="369332"/>
          </a:xfrm>
          <a:prstGeom prst="rect">
            <a:avLst/>
          </a:prstGeom>
        </p:spPr>
        <p:txBody>
          <a:bodyPr wrap="none">
            <a:spAutoFit/>
          </a:bodyPr>
          <a:lstStyle/>
          <a:p>
            <a:r>
              <a:rPr lang="ru-RU" dirty="0">
                <a:effectLst>
                  <a:outerShdw blurRad="38100" dist="38100" dir="2700000" algn="tl">
                    <a:srgbClr val="000000">
                      <a:alpha val="43137"/>
                    </a:srgbClr>
                  </a:outerShdw>
                </a:effectLst>
              </a:rPr>
              <a:t>Танк Т-34 памятник освободителям </a:t>
            </a:r>
          </a:p>
        </p:txBody>
      </p:sp>
    </p:spTree>
    <p:extLst>
      <p:ext uri="{BB962C8B-B14F-4D97-AF65-F5344CB8AC3E}">
        <p14:creationId xmlns:p14="http://schemas.microsoft.com/office/powerpoint/2010/main" val="929950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6632" y="395287"/>
            <a:ext cx="10353762" cy="970450"/>
          </a:xfrm>
        </p:spPr>
        <p:txBody>
          <a:bodyPr/>
          <a:lstStyle/>
          <a:p>
            <a:r>
              <a:rPr lang="ru-RU" dirty="0" smtClean="0">
                <a:ln w="0"/>
                <a:solidFill>
                  <a:schemeClr val="tx1"/>
                </a:solidFill>
                <a:effectLst>
                  <a:outerShdw blurRad="38100" dist="19050" dir="2700000" algn="tl" rotWithShape="0">
                    <a:schemeClr val="dk1">
                      <a:alpha val="40000"/>
                    </a:schemeClr>
                  </a:outerShdw>
                </a:effectLst>
              </a:rPr>
              <a:t>Памятник неизвестному солдату</a:t>
            </a:r>
            <a:endParaRPr lang="ru-RU" dirty="0">
              <a:ln w="0"/>
              <a:solidFill>
                <a:schemeClr val="tx1"/>
              </a:solidFill>
              <a:effectLst>
                <a:outerShdw blurRad="38100" dist="19050" dir="2700000" algn="tl" rotWithShape="0">
                  <a:schemeClr val="dk1">
                    <a:alpha val="40000"/>
                  </a:schemeClr>
                </a:outerShdw>
              </a:effectLst>
            </a:endParaRPr>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l="13019" t="130" r="21937" b="1408"/>
          <a:stretch/>
        </p:blipFill>
        <p:spPr>
          <a:xfrm>
            <a:off x="600075" y="1580049"/>
            <a:ext cx="4102689" cy="49683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Прямоугольник 4"/>
          <p:cNvSpPr/>
          <p:nvPr/>
        </p:nvSpPr>
        <p:spPr>
          <a:xfrm>
            <a:off x="5128694" y="1863609"/>
            <a:ext cx="6096000" cy="4401205"/>
          </a:xfrm>
          <a:prstGeom prst="rect">
            <a:avLst/>
          </a:prstGeom>
        </p:spPr>
        <p:txBody>
          <a:bodyPr>
            <a:spAutoFit/>
          </a:bodyPr>
          <a:lstStyle/>
          <a:p>
            <a:pPr algn="ctr"/>
            <a:r>
              <a:rPr lang="ru-RU" sz="2000" dirty="0" smtClean="0"/>
              <a:t>Памятник </a:t>
            </a:r>
            <a:r>
              <a:rPr lang="ru-RU" sz="2000" dirty="0"/>
              <a:t>установлен в 1978 г. в связи с перезахоронением из 117 могил более 300 воинов, погибших при освобождении Унечи 21-23 сентября 1943 г., в том числе солдат 30-й мотострелковой бригады Брянского Фронта. При входе на бывшее воинское кладбище была уста­новлена бетонная высотой 5 м скульптура скорбящего вои­на с автоматом. На бетонном высотой 1,5 м постаменте - две мраморные пли­ты. На первой над­пись: "Здесь, на братском кладбище, похоронены советские воины, погибшие в годы Великой Отечественной вой­ны" (следуют имена 52-х погребенных). На второй "Вечная слава павшим героям".</a:t>
            </a:r>
          </a:p>
        </p:txBody>
      </p:sp>
    </p:spTree>
    <p:extLst>
      <p:ext uri="{BB962C8B-B14F-4D97-AF65-F5344CB8AC3E}">
        <p14:creationId xmlns:p14="http://schemas.microsoft.com/office/powerpoint/2010/main" val="2706644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3782" y="152400"/>
            <a:ext cx="10353762" cy="970450"/>
          </a:xfrm>
        </p:spPr>
        <p:txBody>
          <a:bodyPr/>
          <a:lstStyle/>
          <a:p>
            <a:r>
              <a:rPr lang="ru-RU" dirty="0">
                <a:ln w="0"/>
                <a:solidFill>
                  <a:schemeClr val="tx1"/>
                </a:solidFill>
                <a:effectLst>
                  <a:outerShdw blurRad="38100" dist="19050" dir="2700000" algn="tl" rotWithShape="0">
                    <a:schemeClr val="dk1">
                      <a:alpha val="40000"/>
                    </a:schemeClr>
                  </a:outerShdw>
                </a:effectLst>
              </a:rPr>
              <a:t>Скорбящая Мать</a:t>
            </a:r>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3782" y="1122850"/>
            <a:ext cx="4090621" cy="5454163"/>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p:spPr>
      </p:pic>
      <p:sp>
        <p:nvSpPr>
          <p:cNvPr id="7" name="Прямоугольник 6"/>
          <p:cNvSpPr/>
          <p:nvPr/>
        </p:nvSpPr>
        <p:spPr>
          <a:xfrm>
            <a:off x="5205412" y="1145562"/>
            <a:ext cx="6624638" cy="5355312"/>
          </a:xfrm>
          <a:prstGeom prst="rect">
            <a:avLst/>
          </a:prstGeom>
        </p:spPr>
        <p:txBody>
          <a:bodyPr wrap="square">
            <a:spAutoFit/>
          </a:bodyPr>
          <a:lstStyle/>
          <a:p>
            <a:pPr algn="ctr"/>
            <a:r>
              <a:rPr lang="ru-RU" dirty="0"/>
              <a:t>Памятник установлен в Парке Памяти, расположенном на берегу живописного озера, в 1995 г. к 50-летию Победы советского народа над немецко-фашистскими захватчиками в ВОВ 1941-1945 гг. Проект памятника погибшим землякам-воинам был выбран 25 февраля 1995 г. на конкурсной основе комиссией, созданной распоряжением администрации района. Победителем конкурса стал авторский проект архитектора Валентина Федоровича Сидорова, работающего а Брянских художественно-производственных мастерских. Скульптором данного проекта был приглашен Виктор Павлович Кочетков, автор скульптуры «Скорбящая мать</a:t>
            </a:r>
            <a:r>
              <a:rPr lang="ru-RU" dirty="0" smtClean="0"/>
              <a:t>».</a:t>
            </a:r>
          </a:p>
          <a:p>
            <a:pPr algn="ctr"/>
            <a:r>
              <a:rPr lang="ru-RU" dirty="0"/>
              <a:t>Памятник представляет собой сборную железобетонную вертикальную стелу высотой 14м х 65см в виде звонницы с колоколом, у основания которой установлена скульптура женщины с иконой в руках — матери, скорбящей по погибшему сыну. Стела звонницы со скульптурой скорбящей матери установлена на железобетонном монолитном постаменте, на котором выбиты даты начала и окончания войны</a:t>
            </a:r>
          </a:p>
        </p:txBody>
      </p:sp>
    </p:spTree>
    <p:extLst>
      <p:ext uri="{BB962C8B-B14F-4D97-AF65-F5344CB8AC3E}">
        <p14:creationId xmlns:p14="http://schemas.microsoft.com/office/powerpoint/2010/main" val="366447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3795" y="0"/>
            <a:ext cx="10353762" cy="970450"/>
          </a:xfrm>
        </p:spPr>
        <p:txBody>
          <a:bodyPr/>
          <a:lstStyle/>
          <a:p>
            <a:r>
              <a:rPr lang="ru-RU" dirty="0">
                <a:ln w="0"/>
                <a:solidFill>
                  <a:schemeClr val="tx1"/>
                </a:solidFill>
                <a:effectLst>
                  <a:outerShdw blurRad="38100" dist="19050" dir="2700000" algn="tl" rotWithShape="0">
                    <a:schemeClr val="dk1">
                      <a:alpha val="40000"/>
                    </a:schemeClr>
                  </a:outerShdw>
                </a:effectLst>
              </a:rPr>
              <a:t>Место расстрела советских граждан</a:t>
            </a:r>
          </a:p>
        </p:txBody>
      </p:sp>
      <p:sp>
        <p:nvSpPr>
          <p:cNvPr id="3" name="Объект 2"/>
          <p:cNvSpPr>
            <a:spLocks noGrp="1"/>
          </p:cNvSpPr>
          <p:nvPr>
            <p:ph idx="1"/>
          </p:nvPr>
        </p:nvSpPr>
        <p:spPr>
          <a:xfrm>
            <a:off x="6090676" y="1184763"/>
            <a:ext cx="5452544" cy="5501788"/>
          </a:xfrm>
        </p:spPr>
        <p:txBody>
          <a:bodyPr>
            <a:normAutofit fontScale="85000" lnSpcReduction="10000"/>
          </a:bodyPr>
          <a:lstStyle/>
          <a:p>
            <a:pPr marL="36900" indent="0" algn="ctr">
              <a:buNone/>
            </a:pPr>
            <a:r>
              <a:rPr lang="ru-RU" dirty="0">
                <a:ln w="0"/>
                <a:solidFill>
                  <a:schemeClr val="tx1"/>
                </a:solidFill>
                <a:effectLst>
                  <a:outerShdw blurRad="38100" dist="19050" dir="2700000" algn="tl" rotWithShape="0">
                    <a:schemeClr val="dk1">
                      <a:alpha val="40000"/>
                    </a:schemeClr>
                  </a:outerShdw>
                </a:effectLst>
              </a:rPr>
              <a:t>В первые месяцы оккупации 1941 года немцы установили жесткий оккупационный режим. В первом кирпичном двухэтажном доме за клубом имени 1 Мая открыли немецкую эсэсовскую железнодорожную комендатуру, где допрашивали и пытали советских патриотов, а затем увозили их на расстрел в район водокачки. В октябре 1941 года гестапо арестовано около 600 мирных граждан</a:t>
            </a:r>
            <a:r>
              <a:rPr lang="ru-RU" dirty="0" smtClean="0">
                <a:ln w="0"/>
                <a:solidFill>
                  <a:schemeClr val="tx1"/>
                </a:solidFill>
                <a:effectLst>
                  <a:outerShdw blurRad="38100" dist="19050" dir="2700000" algn="tl" rotWithShape="0">
                    <a:schemeClr val="dk1">
                      <a:alpha val="40000"/>
                    </a:schemeClr>
                  </a:outerShdw>
                </a:effectLst>
              </a:rPr>
              <a:t>. </a:t>
            </a:r>
            <a:r>
              <a:rPr lang="ru-RU" dirty="0">
                <a:ln w="0"/>
                <a:solidFill>
                  <a:schemeClr val="tx1"/>
                </a:solidFill>
                <a:effectLst>
                  <a:outerShdw blurRad="38100" dist="19050" dir="2700000" algn="tl" rotWithShape="0">
                    <a:schemeClr val="dk1">
                      <a:alpha val="40000"/>
                    </a:schemeClr>
                  </a:outerShdw>
                </a:effectLst>
              </a:rPr>
              <a:t>Известны имена 62 погибших. В 1943 году прах расстрелянных был перенесен на городское кладбище и захоронен в братской могиле. На месте расстрела остались 3 одиночные могилы.</a:t>
            </a:r>
          </a:p>
          <a:p>
            <a:pPr marL="36900" indent="0" algn="ctr">
              <a:buNone/>
            </a:pPr>
            <a:r>
              <a:rPr lang="ru-RU" dirty="0">
                <a:ln w="0"/>
                <a:solidFill>
                  <a:schemeClr val="tx1"/>
                </a:solidFill>
                <a:effectLst>
                  <a:outerShdw blurRad="38100" dist="19050" dir="2700000" algn="tl" rotWithShape="0">
                    <a:schemeClr val="dk1">
                      <a:alpha val="40000"/>
                    </a:schemeClr>
                  </a:outerShdw>
                </a:effectLst>
              </a:rPr>
              <a:t>      Первый памятник на месте трагедии представлял собой усеченную пирамиду на небольшом постаменте с мемориальной табличкой и надписью: "Граждане города Унечи, погибшие от рук немецко-фашистских захватчиков в Великой Отечественной войне 1941-1945 годах". Современный памятник установлен в 1974 году (проект художника В. Баранова).</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4348" y="970450"/>
            <a:ext cx="3646277" cy="54694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435168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рифель">
  <a:themeElements>
    <a:clrScheme name="Грифель">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Грифель">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ифель">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Грифель</Template>
  <TotalTime>263</TotalTime>
  <Words>1691</Words>
  <Application>Microsoft Office PowerPoint</Application>
  <PresentationFormat>Широкоэкранный</PresentationFormat>
  <Paragraphs>54</Paragraphs>
  <Slides>23</Slides>
  <Notes>0</Notes>
  <HiddenSlides>0</HiddenSlides>
  <MMClips>1</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23</vt:i4>
      </vt:variant>
    </vt:vector>
  </HeadingPairs>
  <TitlesOfParts>
    <vt:vector size="27" baseType="lpstr">
      <vt:lpstr>Calisto MT</vt:lpstr>
      <vt:lpstr>Trebuchet MS</vt:lpstr>
      <vt:lpstr>Wingdings 2</vt:lpstr>
      <vt:lpstr>Грифель</vt:lpstr>
      <vt:lpstr>Наша Солнечная Унеча</vt:lpstr>
      <vt:lpstr>Презентация PowerPoint</vt:lpstr>
      <vt:lpstr>Из  Истории</vt:lpstr>
      <vt:lpstr>Презентация PowerPoint</vt:lpstr>
      <vt:lpstr>Презентация PowerPoint</vt:lpstr>
      <vt:lpstr>Памятные места, связанные с Великой Отечественной войной  </vt:lpstr>
      <vt:lpstr>Памятник неизвестному солдату</vt:lpstr>
      <vt:lpstr>Скорбящая Мать</vt:lpstr>
      <vt:lpstr>Место расстрела советских граждан</vt:lpstr>
      <vt:lpstr>Презентация PowerPoint</vt:lpstr>
      <vt:lpstr>Аллея Героев</vt:lpstr>
      <vt:lpstr>Презентация PowerPoint</vt:lpstr>
      <vt:lpstr>Достопримечательности района</vt:lpstr>
      <vt:lpstr>Водонапорная башня </vt:lpstr>
      <vt:lpstr> Здание клуба им. 1 Мая</vt:lpstr>
      <vt:lpstr> Памятник к 100-летию</vt:lpstr>
      <vt:lpstr>Памятники архитектуры </vt:lpstr>
      <vt:lpstr>Художественная школа</vt:lpstr>
      <vt:lpstr>Презентация PowerPoint</vt:lpstr>
      <vt:lpstr>Картинная галерея</vt:lpstr>
      <vt:lpstr>Краеведческий музей</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Моя Солнечная Унеча</dc:title>
  <dc:creator>mne.pox.i.ejik</dc:creator>
  <cp:lastModifiedBy>анна</cp:lastModifiedBy>
  <cp:revision>19</cp:revision>
  <dcterms:created xsi:type="dcterms:W3CDTF">2017-03-14T16:13:29Z</dcterms:created>
  <dcterms:modified xsi:type="dcterms:W3CDTF">2023-11-14T09:32:45Z</dcterms:modified>
</cp:coreProperties>
</file>