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9" r:id="rId2"/>
    <p:sldId id="272" r:id="rId3"/>
    <p:sldId id="258" r:id="rId4"/>
    <p:sldId id="274" r:id="rId5"/>
    <p:sldId id="257" r:id="rId6"/>
    <p:sldId id="260" r:id="rId7"/>
    <p:sldId id="261" r:id="rId8"/>
    <p:sldId id="262" r:id="rId9"/>
    <p:sldId id="264" r:id="rId10"/>
    <p:sldId id="265" r:id="rId11"/>
    <p:sldId id="266" r:id="rId12"/>
    <p:sldId id="275" r:id="rId13"/>
    <p:sldId id="276" r:id="rId14"/>
    <p:sldId id="267" r:id="rId15"/>
    <p:sldId id="277" r:id="rId16"/>
    <p:sldId id="278" r:id="rId17"/>
    <p:sldId id="273" r:id="rId18"/>
    <p:sldId id="270" r:id="rId19"/>
    <p:sldId id="263" r:id="rId20"/>
    <p:sldId id="271"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170B"/>
    <a:srgbClr val="4A206A"/>
    <a:srgbClr val="441D61"/>
    <a:srgbClr val="741D0E"/>
    <a:srgbClr val="041448"/>
    <a:srgbClr val="004C22"/>
    <a:srgbClr val="007635"/>
    <a:srgbClr val="56150A"/>
    <a:srgbClr val="451B01"/>
    <a:srgbClr val="632B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167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30.11.2022</a:t>
            </a:fld>
            <a:endParaRPr lang="ru-RU" dirty="0"/>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dirty="0"/>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30.11.2022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30.11.2022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30.11.2022</a:t>
            </a:fld>
            <a:endParaRPr lang="ru-RU" dirty="0"/>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dirty="0"/>
          </a:p>
        </p:txBody>
      </p:sp>
      <p:sp>
        <p:nvSpPr>
          <p:cNvPr id="10" name="Нижний колонтитул 9"/>
          <p:cNvSpPr>
            <a:spLocks noGrp="1"/>
          </p:cNvSpPr>
          <p:nvPr>
            <p:ph type="ftr" sz="quarter" idx="16"/>
          </p:nvPr>
        </p:nvSpPr>
        <p:spPr/>
        <p:txBody>
          <a:bodyPr rtlCol="0"/>
          <a:lstStyle/>
          <a:p>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30.11.2022</a:t>
            </a:fld>
            <a:endParaRPr lang="ru-RU" dirty="0"/>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dirty="0"/>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30.11.2022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30.11.2022</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30.11.2022</a:t>
            </a:fld>
            <a:endParaRPr lang="ru-RU" dirty="0"/>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dirty="0"/>
          </a:p>
        </p:txBody>
      </p:sp>
      <p:sp>
        <p:nvSpPr>
          <p:cNvPr id="8" name="Нижний колонтитул 7"/>
          <p:cNvSpPr>
            <a:spLocks noGrp="1"/>
          </p:cNvSpPr>
          <p:nvPr>
            <p:ph type="ftr" sz="quarter" idx="12"/>
          </p:nvPr>
        </p:nvSpPr>
        <p:spPr/>
        <p:txBody>
          <a:bodyPr rtlCol="0"/>
          <a:lstStyle/>
          <a:p>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30.11.2022</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30.11.2022</a:t>
            </a:fld>
            <a:endParaRPr lang="ru-RU" dirty="0"/>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dirty="0"/>
          </a:p>
        </p:txBody>
      </p:sp>
      <p:sp>
        <p:nvSpPr>
          <p:cNvPr id="23" name="Нижний колонтитул 22"/>
          <p:cNvSpPr>
            <a:spLocks noGrp="1"/>
          </p:cNvSpPr>
          <p:nvPr>
            <p:ph type="ftr" sz="quarter" idx="16"/>
          </p:nvPr>
        </p:nvSpPr>
        <p:spPr/>
        <p:txBody>
          <a:bodyPr rtlCol="0"/>
          <a:lstStyle/>
          <a:p>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dirty="0"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30.11.2022</a:t>
            </a:fld>
            <a:endParaRPr lang="ru-RU" dirty="0"/>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dirty="0"/>
          </a:p>
        </p:txBody>
      </p:sp>
      <p:sp>
        <p:nvSpPr>
          <p:cNvPr id="21" name="Нижний колонтитул 20"/>
          <p:cNvSpPr>
            <a:spLocks noGrp="1"/>
          </p:cNvSpPr>
          <p:nvPr>
            <p:ph type="ftr" sz="quarter" idx="12"/>
          </p:nvPr>
        </p:nvSpPr>
        <p:spPr/>
        <p:txBody>
          <a:bodyPr rtlCol="0"/>
          <a:lstStyle/>
          <a:p>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3600000" scaled="0"/>
          <a:tileRect/>
        </a:gradFill>
        <a:effectLst/>
      </p:bgPr>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30.11.2022</a:t>
            </a:fld>
            <a:endParaRPr lang="ru-RU" dirty="0"/>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dirty="0"/>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hyperlink" Target="http://interneturok.ru/ru/school/english/3-klass/leksika/vneshnost-i-chasti-tela" TargetMode="External"/><Relationship Id="rId13" Type="http://schemas.openxmlformats.org/officeDocument/2006/relationships/hyperlink" Target="http://www.disney.fr/films/sites/default/files/Toy_story/characters/Aliens.jpg" TargetMode="External"/><Relationship Id="rId3" Type="http://schemas.openxmlformats.org/officeDocument/2006/relationships/hyperlink" Target="http://allforchildren.ru/paint/showimages/alien/alien008gif.htm" TargetMode="External"/><Relationship Id="rId7" Type="http://schemas.openxmlformats.org/officeDocument/2006/relationships/hyperlink" Target="http://allforchildren.ru/paint/showimages/alien/alien060gif.htm" TargetMode="External"/><Relationship Id="rId12" Type="http://schemas.openxmlformats.org/officeDocument/2006/relationships/hyperlink" Target="http://img-fotki.yandex.ru/get/6213/72397637.285/0_7f786_2d3d1050_XL" TargetMode="Externa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http://allforchildren.ru/paint/alien_s/alien056.gif" TargetMode="External"/><Relationship Id="rId11" Type="http://schemas.openxmlformats.org/officeDocument/2006/relationships/hyperlink" Target="http://www.quizz.biz/uploads/quizz/329161/2_ysdp8.jpg" TargetMode="External"/><Relationship Id="rId5" Type="http://schemas.openxmlformats.org/officeDocument/2006/relationships/hyperlink" Target="http://allforchildren.ru/paint/alien_s/alien016.gif" TargetMode="External"/><Relationship Id="rId10" Type="http://schemas.openxmlformats.org/officeDocument/2006/relationships/hyperlink" Target="http://dlm6.meta.ua/pic/0/45/59/_06XbgPCYU.jpg" TargetMode="External"/><Relationship Id="rId4" Type="http://schemas.openxmlformats.org/officeDocument/2006/relationships/hyperlink" Target="http://allforchildren.ru/paint/alien_s/alien003.gif" TargetMode="External"/><Relationship Id="rId9" Type="http://schemas.openxmlformats.org/officeDocument/2006/relationships/hyperlink" Target="http://www.little-tales.ru/wp-content/uploads/2009/10/1tmv.jpg" TargetMode="External"/><Relationship Id="rId14" Type="http://schemas.openxmlformats.org/officeDocument/2006/relationships/audio" Target="../media/audio10.wav"/></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hyperlink" Target="https://clck.ru/9Stgp" TargetMode="External"/><Relationship Id="rId3" Type="http://schemas.openxmlformats.org/officeDocument/2006/relationships/hyperlink" Target="https://clck.ru/9StgJ" TargetMode="External"/><Relationship Id="rId7" Type="http://schemas.openxmlformats.org/officeDocument/2006/relationships/hyperlink" Target="https://clck.ru/9Stgk" TargetMode="External"/><Relationship Id="rId12" Type="http://schemas.openxmlformats.org/officeDocument/2006/relationships/hyperlink" Target="https://clck.ru/9StiN" TargetMode="External"/><Relationship Id="rId2" Type="http://schemas.openxmlformats.org/officeDocument/2006/relationships/hyperlink" Target="https://clck.ru/9Stg4" TargetMode="External"/><Relationship Id="rId1" Type="http://schemas.openxmlformats.org/officeDocument/2006/relationships/slideLayout" Target="../slideLayouts/slideLayout7.xml"/><Relationship Id="rId6" Type="http://schemas.openxmlformats.org/officeDocument/2006/relationships/hyperlink" Target="https://clck.ru/9Stgc" TargetMode="External"/><Relationship Id="rId11" Type="http://schemas.openxmlformats.org/officeDocument/2006/relationships/hyperlink" Target="https://clck.ru/9Sthj" TargetMode="External"/><Relationship Id="rId5" Type="http://schemas.openxmlformats.org/officeDocument/2006/relationships/hyperlink" Target="https://clck.ru/9StgW" TargetMode="External"/><Relationship Id="rId10" Type="http://schemas.openxmlformats.org/officeDocument/2006/relationships/hyperlink" Target="https://clck.ru/9SthM" TargetMode="External"/><Relationship Id="rId4" Type="http://schemas.openxmlformats.org/officeDocument/2006/relationships/hyperlink" Target="https://clck.ru/9StgN" TargetMode="External"/><Relationship Id="rId9" Type="http://schemas.openxmlformats.org/officeDocument/2006/relationships/hyperlink" Target="http://www.clubdances.ru/dance/52.gi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hyperlink" Target="&#1060;&#1048;&#1047;&#1052;&#1048;&#1053;&#1059;&#1058;&#1050;&#1040;.pptx"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00100" y="2071678"/>
            <a:ext cx="7358114" cy="2246769"/>
          </a:xfrm>
          <a:prstGeom prst="rect">
            <a:avLst/>
          </a:prstGeom>
        </p:spPr>
        <p:txBody>
          <a:bodyPr wrap="square">
            <a:spAutoFit/>
          </a:bodyPr>
          <a:lstStyle/>
          <a:p>
            <a:pPr algn="ctr"/>
            <a:r>
              <a:rPr lang="ru-RU" sz="2800" b="1" dirty="0" smtClean="0">
                <a:solidFill>
                  <a:schemeClr val="accent3">
                    <a:lumMod val="50000"/>
                  </a:schemeClr>
                </a:solidFill>
                <a:latin typeface="Calibri" pitchFamily="34" charset="0"/>
                <a:cs typeface="Times New Roman" pitchFamily="18" charset="0"/>
              </a:rPr>
              <a:t>Презентация к уроку английского языка </a:t>
            </a:r>
          </a:p>
          <a:p>
            <a:pPr algn="ctr"/>
            <a:r>
              <a:rPr lang="ru-RU" sz="2800" b="1" dirty="0" smtClean="0">
                <a:solidFill>
                  <a:schemeClr val="accent3">
                    <a:lumMod val="50000"/>
                  </a:schemeClr>
                </a:solidFill>
                <a:latin typeface="Calibri" pitchFamily="34" charset="0"/>
                <a:cs typeface="Times New Roman" pitchFamily="18" charset="0"/>
              </a:rPr>
              <a:t>в 3-м классе по теме:</a:t>
            </a:r>
          </a:p>
          <a:p>
            <a:pPr algn="ctr"/>
            <a:r>
              <a:rPr lang="ru-RU" sz="2800" b="1" dirty="0" smtClean="0">
                <a:solidFill>
                  <a:schemeClr val="accent3">
                    <a:lumMod val="50000"/>
                  </a:schemeClr>
                </a:solidFill>
                <a:latin typeface="Century Gothic" pitchFamily="34" charset="0"/>
                <a:cs typeface="Times New Roman" pitchFamily="18" charset="0"/>
              </a:rPr>
              <a:t> «Описание внешности»</a:t>
            </a:r>
            <a:endParaRPr lang="en-US" sz="2800" b="1" dirty="0" smtClean="0">
              <a:solidFill>
                <a:schemeClr val="accent3">
                  <a:lumMod val="50000"/>
                </a:schemeClr>
              </a:solidFill>
              <a:latin typeface="Century Gothic" pitchFamily="34" charset="0"/>
              <a:cs typeface="Times New Roman" pitchFamily="18" charset="0"/>
            </a:endParaRPr>
          </a:p>
          <a:p>
            <a:pPr algn="ctr"/>
            <a:r>
              <a:rPr lang="ru-RU" sz="2800" b="1" dirty="0" smtClean="0">
                <a:solidFill>
                  <a:schemeClr val="accent3">
                    <a:lumMod val="50000"/>
                  </a:schemeClr>
                </a:solidFill>
                <a:latin typeface="Calibri" pitchFamily="34" charset="0"/>
                <a:cs typeface="Arial" pitchFamily="34" charset="0"/>
              </a:rPr>
              <a:t>по</a:t>
            </a:r>
            <a:r>
              <a:rPr lang="en-US" sz="2800" b="1" dirty="0" smtClean="0">
                <a:solidFill>
                  <a:schemeClr val="accent3">
                    <a:lumMod val="50000"/>
                  </a:schemeClr>
                </a:solidFill>
                <a:latin typeface="Calibri" pitchFamily="34" charset="0"/>
                <a:cs typeface="Arial" pitchFamily="34" charset="0"/>
              </a:rPr>
              <a:t> </a:t>
            </a:r>
            <a:r>
              <a:rPr lang="ru-RU" sz="2800" b="1" dirty="0" smtClean="0">
                <a:solidFill>
                  <a:schemeClr val="accent3">
                    <a:lumMod val="50000"/>
                  </a:schemeClr>
                </a:solidFill>
                <a:latin typeface="Calibri" pitchFamily="34" charset="0"/>
                <a:cs typeface="Arial" pitchFamily="34" charset="0"/>
              </a:rPr>
              <a:t>УМК </a:t>
            </a:r>
            <a:r>
              <a:rPr lang="ru-RU" sz="2800" b="1" dirty="0" smtClean="0">
                <a:solidFill>
                  <a:schemeClr val="accent3">
                    <a:lumMod val="50000"/>
                  </a:schemeClr>
                </a:solidFill>
                <a:latin typeface="Calibri" pitchFamily="34" charset="0"/>
                <a:cs typeface="Arial" pitchFamily="34" charset="0"/>
              </a:rPr>
              <a:t>Афанасьевой </a:t>
            </a:r>
            <a:r>
              <a:rPr lang="ru-RU" sz="2800" b="1" dirty="0" err="1" smtClean="0">
                <a:solidFill>
                  <a:schemeClr val="accent3">
                    <a:lumMod val="50000"/>
                  </a:schemeClr>
                </a:solidFill>
                <a:latin typeface="Calibri" pitchFamily="34" charset="0"/>
                <a:cs typeface="Arial" pitchFamily="34" charset="0"/>
              </a:rPr>
              <a:t>О.В.и</a:t>
            </a:r>
            <a:r>
              <a:rPr lang="ru-RU" sz="2800" b="1" dirty="0" smtClean="0">
                <a:solidFill>
                  <a:schemeClr val="accent3">
                    <a:lumMod val="50000"/>
                  </a:schemeClr>
                </a:solidFill>
                <a:latin typeface="Calibri" pitchFamily="34" charset="0"/>
                <a:cs typeface="Arial" pitchFamily="34" charset="0"/>
              </a:rPr>
              <a:t> </a:t>
            </a:r>
            <a:r>
              <a:rPr lang="ru-RU" sz="2800" b="1" dirty="0" smtClean="0">
                <a:solidFill>
                  <a:schemeClr val="accent3">
                    <a:lumMod val="50000"/>
                  </a:schemeClr>
                </a:solidFill>
                <a:latin typeface="Calibri" pitchFamily="34" charset="0"/>
                <a:cs typeface="Arial" pitchFamily="34" charset="0"/>
              </a:rPr>
              <a:t>др. </a:t>
            </a:r>
            <a:endParaRPr lang="en-US" sz="2800" b="1" dirty="0" smtClean="0">
              <a:solidFill>
                <a:schemeClr val="accent3">
                  <a:lumMod val="50000"/>
                </a:schemeClr>
              </a:solidFill>
              <a:latin typeface="Calibri" pitchFamily="34" charset="0"/>
              <a:cs typeface="Arial" pitchFamily="34" charset="0"/>
            </a:endParaRPr>
          </a:p>
          <a:p>
            <a:pPr algn="ctr"/>
            <a:r>
              <a:rPr lang="ru-RU" sz="2800" b="1" dirty="0" smtClean="0">
                <a:solidFill>
                  <a:schemeClr val="accent3">
                    <a:lumMod val="50000"/>
                  </a:schemeClr>
                </a:solidFill>
                <a:latin typeface="Calibri" pitchFamily="34" charset="0"/>
                <a:cs typeface="Arial" pitchFamily="34" charset="0"/>
              </a:rPr>
              <a:t>«</a:t>
            </a:r>
            <a:r>
              <a:rPr lang="en-US" sz="2800" b="1" dirty="0" smtClean="0">
                <a:solidFill>
                  <a:schemeClr val="accent3">
                    <a:lumMod val="50000"/>
                  </a:schemeClr>
                </a:solidFill>
                <a:latin typeface="Calibri" pitchFamily="34" charset="0"/>
                <a:cs typeface="Arial" pitchFamily="34" charset="0"/>
              </a:rPr>
              <a:t>Rainbow </a:t>
            </a:r>
            <a:r>
              <a:rPr lang="en-US" sz="2800" b="1" dirty="0" smtClean="0">
                <a:solidFill>
                  <a:schemeClr val="accent3">
                    <a:lumMod val="50000"/>
                  </a:schemeClr>
                </a:solidFill>
                <a:latin typeface="Calibri" pitchFamily="34" charset="0"/>
                <a:cs typeface="Arial" pitchFamily="34" charset="0"/>
              </a:rPr>
              <a:t>English</a:t>
            </a:r>
            <a:r>
              <a:rPr lang="ru-RU" sz="2800" b="1" dirty="0" smtClean="0">
                <a:solidFill>
                  <a:schemeClr val="accent3">
                    <a:lumMod val="50000"/>
                  </a:schemeClr>
                </a:solidFill>
                <a:latin typeface="Calibri" pitchFamily="34" charset="0"/>
                <a:cs typeface="Arial" pitchFamily="34" charset="0"/>
              </a:rPr>
              <a:t>»</a:t>
            </a:r>
            <a:endParaRPr lang="ru-RU" sz="2800" b="1" dirty="0" smtClean="0">
              <a:solidFill>
                <a:schemeClr val="accent3">
                  <a:lumMod val="50000"/>
                </a:schemeClr>
              </a:solidFill>
              <a:latin typeface="Calibri" pitchFamily="34" charset="0"/>
              <a:cs typeface="Times New Roman" pitchFamily="18" charset="0"/>
            </a:endParaRPr>
          </a:p>
        </p:txBody>
      </p:sp>
      <p:sp>
        <p:nvSpPr>
          <p:cNvPr id="4" name="Прямоугольник 3"/>
          <p:cNvSpPr/>
          <p:nvPr/>
        </p:nvSpPr>
        <p:spPr>
          <a:xfrm>
            <a:off x="3357554" y="5286388"/>
            <a:ext cx="4543423" cy="707886"/>
          </a:xfrm>
          <a:prstGeom prst="rect">
            <a:avLst/>
          </a:prstGeom>
        </p:spPr>
        <p:txBody>
          <a:bodyPr wrap="none">
            <a:spAutoFit/>
          </a:bodyPr>
          <a:lstStyle/>
          <a:p>
            <a:r>
              <a:rPr lang="ru-RU" sz="2000" b="1" dirty="0" smtClean="0">
                <a:solidFill>
                  <a:schemeClr val="accent3">
                    <a:lumMod val="50000"/>
                  </a:schemeClr>
                </a:solidFill>
                <a:latin typeface="Constantia" pitchFamily="18" charset="0"/>
                <a:cs typeface="Times New Roman" pitchFamily="18" charset="0"/>
              </a:rPr>
              <a:t>Автор: учитель английского языка</a:t>
            </a:r>
          </a:p>
          <a:p>
            <a:r>
              <a:rPr lang="ru-RU" sz="2000" b="1" dirty="0" err="1" smtClean="0">
                <a:solidFill>
                  <a:schemeClr val="accent3">
                    <a:lumMod val="50000"/>
                  </a:schemeClr>
                </a:solidFill>
                <a:latin typeface="Constantia" pitchFamily="18" charset="0"/>
                <a:cs typeface="Times New Roman" pitchFamily="18" charset="0"/>
              </a:rPr>
              <a:t>Какошкина</a:t>
            </a:r>
            <a:r>
              <a:rPr lang="ru-RU" sz="2000" b="1" dirty="0" smtClean="0">
                <a:solidFill>
                  <a:schemeClr val="accent3">
                    <a:lumMod val="50000"/>
                  </a:schemeClr>
                </a:solidFill>
                <a:latin typeface="Constantia" pitchFamily="18" charset="0"/>
                <a:cs typeface="Times New Roman" pitchFamily="18" charset="0"/>
              </a:rPr>
              <a:t> Инна Михайловна</a:t>
            </a:r>
          </a:p>
        </p:txBody>
      </p:sp>
      <p:pic>
        <p:nvPicPr>
          <p:cNvPr id="5" name="Рисунок 4"/>
          <p:cNvPicPr/>
          <p:nvPr/>
        </p:nvPicPr>
        <p:blipFill>
          <a:blip r:embed="rId2" cstate="print"/>
          <a:srcRect l="15738" t="40312" r="61421" b="18931"/>
          <a:stretch>
            <a:fillRect/>
          </a:stretch>
        </p:blipFill>
        <p:spPr bwMode="auto">
          <a:xfrm>
            <a:off x="323528" y="1700808"/>
            <a:ext cx="1080120" cy="1206466"/>
          </a:xfrm>
          <a:prstGeom prst="rect">
            <a:avLst/>
          </a:prstGeom>
          <a:noFill/>
          <a:ln w="28575">
            <a:solidFill>
              <a:schemeClr val="accent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10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115905" y="571480"/>
            <a:ext cx="4573689" cy="707886"/>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sz="4000" b="1" dirty="0" smtClean="0">
                <a:ln/>
                <a:solidFill>
                  <a:srgbClr val="61170B"/>
                </a:solidFill>
                <a:latin typeface="Century Gothic" pitchFamily="34" charset="0"/>
              </a:rPr>
              <a:t>А знаете ли вы…</a:t>
            </a:r>
            <a:endParaRPr lang="ru-RU" sz="4000" b="1" cap="none" spc="0" dirty="0">
              <a:ln/>
              <a:solidFill>
                <a:srgbClr val="61170B"/>
              </a:solidFill>
              <a:effectLst/>
              <a:latin typeface="Century Gothic" pitchFamily="34" charset="0"/>
            </a:endParaRPr>
          </a:p>
        </p:txBody>
      </p:sp>
      <p:sp>
        <p:nvSpPr>
          <p:cNvPr id="5" name="TextBox 4"/>
          <p:cNvSpPr txBox="1"/>
          <p:nvPr/>
        </p:nvSpPr>
        <p:spPr>
          <a:xfrm>
            <a:off x="1643042" y="4857760"/>
            <a:ext cx="5487400" cy="1077218"/>
          </a:xfrm>
          <a:prstGeom prst="rect">
            <a:avLst/>
          </a:prstGeom>
          <a:noFill/>
        </p:spPr>
        <p:txBody>
          <a:bodyPr wrap="none" rtlCol="0">
            <a:spAutoFit/>
          </a:bodyPr>
          <a:lstStyle/>
          <a:p>
            <a:r>
              <a:rPr lang="en-US" sz="3200" b="1" dirty="0" smtClean="0">
                <a:solidFill>
                  <a:srgbClr val="61170B"/>
                </a:solidFill>
                <a:latin typeface="Century Gothic" pitchFamily="34" charset="0"/>
              </a:rPr>
              <a:t>Your</a:t>
            </a:r>
            <a:r>
              <a:rPr lang="en-US" sz="3200" b="1" dirty="0" smtClean="0">
                <a:solidFill>
                  <a:schemeClr val="accent3">
                    <a:lumMod val="75000"/>
                  </a:schemeClr>
                </a:solidFill>
                <a:latin typeface="Century Gothic" pitchFamily="34" charset="0"/>
              </a:rPr>
              <a:t>  </a:t>
            </a:r>
            <a:r>
              <a:rPr lang="en-US" sz="3200" b="1" dirty="0" smtClean="0">
                <a:solidFill>
                  <a:srgbClr val="041448"/>
                </a:solidFill>
                <a:latin typeface="Century Gothic" pitchFamily="34" charset="0"/>
              </a:rPr>
              <a:t>nose</a:t>
            </a:r>
            <a:r>
              <a:rPr lang="en-US" sz="3200" b="1" dirty="0" smtClean="0">
                <a:solidFill>
                  <a:schemeClr val="accent3">
                    <a:lumMod val="75000"/>
                  </a:schemeClr>
                </a:solidFill>
                <a:latin typeface="Century Gothic" pitchFamily="34" charset="0"/>
              </a:rPr>
              <a:t> </a:t>
            </a:r>
            <a:r>
              <a:rPr lang="en-US" sz="3200" b="1" dirty="0" smtClean="0">
                <a:solidFill>
                  <a:srgbClr val="61170B"/>
                </a:solidFill>
                <a:latin typeface="Century Gothic" pitchFamily="34" charset="0"/>
              </a:rPr>
              <a:t>can remember </a:t>
            </a:r>
          </a:p>
          <a:p>
            <a:pPr algn="ctr"/>
            <a:r>
              <a:rPr lang="en-US" sz="3200" b="1" dirty="0" smtClean="0">
                <a:solidFill>
                  <a:srgbClr val="61170B"/>
                </a:solidFill>
                <a:latin typeface="Century Gothic" pitchFamily="34" charset="0"/>
              </a:rPr>
              <a:t>50 000 different scents.</a:t>
            </a:r>
            <a:endParaRPr lang="en-US" sz="3200" b="1" dirty="0">
              <a:solidFill>
                <a:srgbClr val="61170B"/>
              </a:solidFill>
              <a:latin typeface="Century Gothic" pitchFamily="34" charset="0"/>
            </a:endParaRPr>
          </a:p>
        </p:txBody>
      </p:sp>
      <p:pic>
        <p:nvPicPr>
          <p:cNvPr id="3074" name="Picture 2"/>
          <p:cNvPicPr>
            <a:picLocks noChangeAspect="1" noChangeArrowheads="1"/>
          </p:cNvPicPr>
          <p:nvPr/>
        </p:nvPicPr>
        <p:blipFill>
          <a:blip r:embed="rId2" cstate="print">
            <a:lum bright="20000" contrast="20000"/>
          </a:blip>
          <a:srcRect/>
          <a:stretch>
            <a:fillRect/>
          </a:stretch>
        </p:blipFill>
        <p:spPr bwMode="auto">
          <a:xfrm>
            <a:off x="2500298" y="1785926"/>
            <a:ext cx="3709769" cy="2350502"/>
          </a:xfrm>
          <a:prstGeom prst="rect">
            <a:avLst/>
          </a:prstGeom>
          <a:noFill/>
          <a:ln w="9525">
            <a:solidFill>
              <a:srgbClr val="7030A0"/>
            </a:solidFill>
            <a:miter lim="800000"/>
            <a:headEnd/>
            <a:tailEnd/>
          </a:ln>
          <a:effectLst/>
        </p:spPr>
      </p:pic>
      <p:cxnSp>
        <p:nvCxnSpPr>
          <p:cNvPr id="8" name="Прямая со стрелкой 7"/>
          <p:cNvCxnSpPr/>
          <p:nvPr/>
        </p:nvCxnSpPr>
        <p:spPr>
          <a:xfrm rot="5400000" flipH="1" flipV="1">
            <a:off x="2821769" y="3464719"/>
            <a:ext cx="2000264" cy="1071570"/>
          </a:xfrm>
          <a:prstGeom prst="straightConnector1">
            <a:avLst/>
          </a:prstGeom>
          <a:ln w="28575">
            <a:solidFill>
              <a:srgbClr val="007635"/>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2000"/>
                                        <p:tgtEl>
                                          <p:spTgt spid="8"/>
                                        </p:tgtEl>
                                      </p:cBhvr>
                                    </p:animEffect>
                                  </p:childTnLst>
                                </p:cTn>
                              </p:par>
                            </p:childTnLst>
                          </p:cTn>
                        </p:par>
                        <p:par>
                          <p:cTn id="11" fill="hold">
                            <p:stCondLst>
                              <p:cond delay="2000"/>
                            </p:stCondLst>
                            <p:childTnLst>
                              <p:par>
                                <p:cTn id="12" presetID="35" presetClass="emph" presetSubtype="0" fill="hold" nodeType="afterEffect">
                                  <p:stCondLst>
                                    <p:cond delay="0"/>
                                  </p:stCondLst>
                                  <p:childTnLst>
                                    <p:anim calcmode="discrete" valueType="str">
                                      <p:cBhvr>
                                        <p:cTn id="13" dur="1000" fill="hold"/>
                                        <p:tgtEl>
                                          <p:spTgt spid="8"/>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115905" y="571480"/>
            <a:ext cx="4573689" cy="707886"/>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sz="4000" b="1" dirty="0" smtClean="0">
                <a:ln/>
                <a:solidFill>
                  <a:schemeClr val="accent3">
                    <a:lumMod val="75000"/>
                  </a:schemeClr>
                </a:solidFill>
                <a:latin typeface="Century Gothic" pitchFamily="34" charset="0"/>
              </a:rPr>
              <a:t>А знаете ли вы…</a:t>
            </a:r>
            <a:endParaRPr lang="ru-RU" sz="4000" b="1" cap="none" spc="0" dirty="0">
              <a:ln/>
              <a:solidFill>
                <a:schemeClr val="accent3">
                  <a:lumMod val="75000"/>
                </a:schemeClr>
              </a:solidFill>
              <a:effectLst/>
              <a:latin typeface="Century Gothic" pitchFamily="34" charset="0"/>
            </a:endParaRPr>
          </a:p>
        </p:txBody>
      </p:sp>
      <p:sp>
        <p:nvSpPr>
          <p:cNvPr id="5" name="TextBox 4"/>
          <p:cNvSpPr txBox="1"/>
          <p:nvPr/>
        </p:nvSpPr>
        <p:spPr>
          <a:xfrm>
            <a:off x="2071670" y="4857760"/>
            <a:ext cx="4934364" cy="1077218"/>
          </a:xfrm>
          <a:prstGeom prst="rect">
            <a:avLst/>
          </a:prstGeom>
          <a:noFill/>
        </p:spPr>
        <p:txBody>
          <a:bodyPr wrap="none" rtlCol="0">
            <a:spAutoFit/>
          </a:bodyPr>
          <a:lstStyle/>
          <a:p>
            <a:r>
              <a:rPr lang="en-US" sz="3200" b="1" dirty="0" smtClean="0">
                <a:solidFill>
                  <a:srgbClr val="61170B"/>
                </a:solidFill>
                <a:latin typeface="Century Gothic" pitchFamily="34" charset="0"/>
              </a:rPr>
              <a:t>Babies are always born </a:t>
            </a:r>
          </a:p>
          <a:p>
            <a:pPr algn="ctr"/>
            <a:r>
              <a:rPr lang="en-US" sz="3200" b="1" dirty="0" smtClean="0">
                <a:solidFill>
                  <a:srgbClr val="61170B"/>
                </a:solidFill>
                <a:latin typeface="Century Gothic" pitchFamily="34" charset="0"/>
              </a:rPr>
              <a:t>with blue </a:t>
            </a:r>
            <a:r>
              <a:rPr lang="en-US" sz="3200" b="1" dirty="0" smtClean="0">
                <a:solidFill>
                  <a:srgbClr val="041448"/>
                </a:solidFill>
                <a:latin typeface="Century Gothic" pitchFamily="34" charset="0"/>
              </a:rPr>
              <a:t>eyes.</a:t>
            </a:r>
            <a:endParaRPr lang="en-US" sz="3200" b="1" dirty="0">
              <a:solidFill>
                <a:srgbClr val="041448"/>
              </a:solidFill>
              <a:latin typeface="Century Gothic" pitchFamily="34" charset="0"/>
            </a:endParaRPr>
          </a:p>
        </p:txBody>
      </p:sp>
      <p:pic>
        <p:nvPicPr>
          <p:cNvPr id="4098" name="Picture 2"/>
          <p:cNvPicPr>
            <a:picLocks noChangeAspect="1" noChangeArrowheads="1"/>
          </p:cNvPicPr>
          <p:nvPr/>
        </p:nvPicPr>
        <p:blipFill>
          <a:blip r:embed="rId2" cstate="print"/>
          <a:srcRect r="52813" b="17636"/>
          <a:stretch>
            <a:fillRect/>
          </a:stretch>
        </p:blipFill>
        <p:spPr bwMode="auto">
          <a:xfrm>
            <a:off x="3000364" y="1500174"/>
            <a:ext cx="2641489" cy="3071834"/>
          </a:xfrm>
          <a:prstGeom prst="rect">
            <a:avLst/>
          </a:prstGeom>
          <a:noFill/>
          <a:ln w="9525">
            <a:solidFill>
              <a:srgbClr val="7030A0"/>
            </a:solid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58847"/>
            <a:ext cx="4572000" cy="6740307"/>
          </a:xfrm>
          <a:prstGeom prst="rect">
            <a:avLst/>
          </a:prstGeom>
        </p:spPr>
        <p:txBody>
          <a:bodyPr>
            <a:spAutoFit/>
          </a:bodyPr>
          <a:lstStyle/>
          <a:p>
            <a:r>
              <a:rPr lang="en-US" dirty="0"/>
              <a:t>Text 1</a:t>
            </a:r>
          </a:p>
          <a:p>
            <a:r>
              <a:rPr lang="en-US" dirty="0"/>
              <a:t>Read the text, guess (</a:t>
            </a:r>
            <a:r>
              <a:rPr lang="en-US" dirty="0" err="1"/>
              <a:t>догадайся</a:t>
            </a:r>
            <a:r>
              <a:rPr lang="en-US" dirty="0"/>
              <a:t>) what  it is and find the adjectives. </a:t>
            </a:r>
            <a:r>
              <a:rPr lang="en-US" dirty="0" err="1"/>
              <a:t>Прочитайте</a:t>
            </a:r>
            <a:r>
              <a:rPr lang="en-US" dirty="0"/>
              <a:t> </a:t>
            </a:r>
            <a:r>
              <a:rPr lang="en-US" dirty="0" err="1"/>
              <a:t>текст</a:t>
            </a:r>
            <a:r>
              <a:rPr lang="en-US" dirty="0"/>
              <a:t>, </a:t>
            </a:r>
            <a:r>
              <a:rPr lang="en-US" dirty="0" err="1"/>
              <a:t>определите</a:t>
            </a:r>
            <a:r>
              <a:rPr lang="en-US" dirty="0"/>
              <a:t> </a:t>
            </a:r>
            <a:r>
              <a:rPr lang="en-US" dirty="0" err="1"/>
              <a:t>кто</a:t>
            </a:r>
            <a:r>
              <a:rPr lang="en-US" dirty="0"/>
              <a:t> </a:t>
            </a:r>
            <a:r>
              <a:rPr lang="en-US" dirty="0" err="1"/>
              <a:t>написал</a:t>
            </a:r>
            <a:r>
              <a:rPr lang="en-US" dirty="0"/>
              <a:t> </a:t>
            </a:r>
            <a:r>
              <a:rPr lang="en-US" dirty="0" err="1"/>
              <a:t>вам</a:t>
            </a:r>
            <a:r>
              <a:rPr lang="en-US" dirty="0"/>
              <a:t> </a:t>
            </a:r>
            <a:r>
              <a:rPr lang="en-US" dirty="0" err="1"/>
              <a:t>это</a:t>
            </a:r>
            <a:r>
              <a:rPr lang="en-US" dirty="0"/>
              <a:t> </a:t>
            </a:r>
            <a:r>
              <a:rPr lang="en-US" dirty="0" err="1"/>
              <a:t>письмо</a:t>
            </a:r>
            <a:r>
              <a:rPr lang="en-US" dirty="0"/>
              <a:t>, </a:t>
            </a:r>
            <a:r>
              <a:rPr lang="en-US" dirty="0" err="1"/>
              <a:t>запишите</a:t>
            </a:r>
            <a:r>
              <a:rPr lang="en-US" dirty="0"/>
              <a:t> </a:t>
            </a:r>
            <a:r>
              <a:rPr lang="en-US" dirty="0" err="1"/>
              <a:t>прилагательные</a:t>
            </a:r>
            <a:r>
              <a:rPr lang="en-US" dirty="0"/>
              <a:t> в </a:t>
            </a:r>
            <a:r>
              <a:rPr lang="en-US" dirty="0" err="1"/>
              <a:t>таблицу</a:t>
            </a:r>
            <a:r>
              <a:rPr lang="en-US" dirty="0"/>
              <a:t>.</a:t>
            </a:r>
          </a:p>
          <a:p>
            <a:endParaRPr lang="en-US" dirty="0"/>
          </a:p>
          <a:p>
            <a:r>
              <a:rPr lang="en-US" dirty="0"/>
              <a:t>Hello my children (</a:t>
            </a:r>
            <a:r>
              <a:rPr lang="en-US" dirty="0" err="1"/>
              <a:t>дети</a:t>
            </a:r>
            <a:r>
              <a:rPr lang="en-US" dirty="0"/>
              <a:t>)! I am your new friend. I am from London. I am young. I am 10. My name is …... I can speak English and play computer games very well. I have parents and grandparents. My father is a pilot. He is big and strong. He has a big, old car. It is dark grey. It is very good car. My mother is nice. She is tall, but she is not strong. My mother has two big cats. Their names are Pat and Mat. My grandparents are on the farm. They have three horses, ten chicks, five sheep and a pig. I help my grandparents.</a:t>
            </a:r>
          </a:p>
          <a:p>
            <a:r>
              <a:rPr lang="en-US" dirty="0"/>
              <a:t>car	</a:t>
            </a:r>
          </a:p>
          <a:p>
            <a:r>
              <a:rPr lang="en-US" dirty="0"/>
              <a:t>mother	</a:t>
            </a:r>
          </a:p>
          <a:p>
            <a:r>
              <a:rPr lang="en-US" dirty="0"/>
              <a:t>farther	</a:t>
            </a:r>
          </a:p>
          <a:p>
            <a:r>
              <a:rPr lang="en-US" dirty="0"/>
              <a:t>	</a:t>
            </a:r>
          </a:p>
        </p:txBody>
      </p:sp>
      <p:graphicFrame>
        <p:nvGraphicFramePr>
          <p:cNvPr id="3" name="Таблица 2"/>
          <p:cNvGraphicFramePr>
            <a:graphicFrameLocks noGrp="1"/>
          </p:cNvGraphicFramePr>
          <p:nvPr>
            <p:extLst>
              <p:ext uri="{D42A27DB-BD31-4B8C-83A1-F6EECF244321}">
                <p14:modId xmlns:p14="http://schemas.microsoft.com/office/powerpoint/2010/main" val="2031331664"/>
              </p:ext>
            </p:extLst>
          </p:nvPr>
        </p:nvGraphicFramePr>
        <p:xfrm>
          <a:off x="2242038" y="5662246"/>
          <a:ext cx="4941277" cy="553916"/>
        </p:xfrm>
        <a:graphic>
          <a:graphicData uri="http://schemas.openxmlformats.org/drawingml/2006/table">
            <a:tbl>
              <a:tblPr/>
              <a:tblGrid>
                <a:gridCol w="4941277">
                  <a:extLst>
                    <a:ext uri="{9D8B030D-6E8A-4147-A177-3AD203B41FA5}">
                      <a16:colId xmlns:a16="http://schemas.microsoft.com/office/drawing/2014/main" val="3385358303"/>
                    </a:ext>
                  </a:extLst>
                </a:gridCol>
              </a:tblGrid>
              <a:tr h="553916">
                <a:tc>
                  <a:txBody>
                    <a:bodyPr/>
                    <a:lstStyle/>
                    <a:p>
                      <a:endParaRPr lang="ru-RU"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491285227"/>
                  </a:ext>
                </a:extLst>
              </a:tr>
            </a:tbl>
          </a:graphicData>
        </a:graphic>
      </p:graphicFrame>
      <p:graphicFrame>
        <p:nvGraphicFramePr>
          <p:cNvPr id="4" name="Таблица 3"/>
          <p:cNvGraphicFramePr>
            <a:graphicFrameLocks noGrp="1"/>
          </p:cNvGraphicFramePr>
          <p:nvPr/>
        </p:nvGraphicFramePr>
        <p:xfrm>
          <a:off x="2259623" y="5917223"/>
          <a:ext cx="4941277" cy="580292"/>
        </p:xfrm>
        <a:graphic>
          <a:graphicData uri="http://schemas.openxmlformats.org/drawingml/2006/table">
            <a:tbl>
              <a:tblPr/>
              <a:tblGrid>
                <a:gridCol w="4941277">
                  <a:extLst>
                    <a:ext uri="{9D8B030D-6E8A-4147-A177-3AD203B41FA5}">
                      <a16:colId xmlns:a16="http://schemas.microsoft.com/office/drawing/2014/main" val="1712199528"/>
                    </a:ext>
                  </a:extLst>
                </a:gridCol>
              </a:tblGrid>
              <a:tr h="580292">
                <a:tc>
                  <a:txBody>
                    <a:bodyPr/>
                    <a:lstStyle/>
                    <a:p>
                      <a:endParaRPr lang="ru-RU"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2252910824"/>
                  </a:ext>
                </a:extLst>
              </a:tr>
            </a:tbl>
          </a:graphicData>
        </a:graphic>
      </p:graphicFrame>
    </p:spTree>
    <p:extLst>
      <p:ext uri="{BB962C8B-B14F-4D97-AF65-F5344CB8AC3E}">
        <p14:creationId xmlns:p14="http://schemas.microsoft.com/office/powerpoint/2010/main" val="16684273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58847"/>
            <a:ext cx="4572000" cy="6740307"/>
          </a:xfrm>
          <a:prstGeom prst="rect">
            <a:avLst/>
          </a:prstGeom>
        </p:spPr>
        <p:txBody>
          <a:bodyPr>
            <a:spAutoFit/>
          </a:bodyPr>
          <a:lstStyle/>
          <a:p>
            <a:r>
              <a:rPr lang="en-US" dirty="0"/>
              <a:t>Text 2</a:t>
            </a:r>
          </a:p>
          <a:p>
            <a:r>
              <a:rPr lang="en-US" dirty="0"/>
              <a:t>Read the text guess (</a:t>
            </a:r>
            <a:r>
              <a:rPr lang="en-US" dirty="0" err="1"/>
              <a:t>догадайся</a:t>
            </a:r>
            <a:r>
              <a:rPr lang="en-US" dirty="0"/>
              <a:t>) what  it is and find the adjectives. </a:t>
            </a:r>
            <a:r>
              <a:rPr lang="en-US" dirty="0" err="1"/>
              <a:t>Прочитайте</a:t>
            </a:r>
            <a:r>
              <a:rPr lang="en-US" dirty="0"/>
              <a:t> </a:t>
            </a:r>
            <a:r>
              <a:rPr lang="en-US" dirty="0" err="1"/>
              <a:t>текст</a:t>
            </a:r>
            <a:r>
              <a:rPr lang="en-US" dirty="0"/>
              <a:t>, </a:t>
            </a:r>
            <a:r>
              <a:rPr lang="en-US" dirty="0" err="1"/>
              <a:t>определите</a:t>
            </a:r>
            <a:r>
              <a:rPr lang="en-US" dirty="0"/>
              <a:t> </a:t>
            </a:r>
            <a:r>
              <a:rPr lang="en-US" dirty="0" err="1"/>
              <a:t>кто</a:t>
            </a:r>
            <a:r>
              <a:rPr lang="en-US" dirty="0"/>
              <a:t> </a:t>
            </a:r>
            <a:r>
              <a:rPr lang="en-US" dirty="0" err="1"/>
              <a:t>написал</a:t>
            </a:r>
            <a:r>
              <a:rPr lang="en-US" dirty="0"/>
              <a:t> </a:t>
            </a:r>
            <a:r>
              <a:rPr lang="en-US" dirty="0" err="1"/>
              <a:t>вам</a:t>
            </a:r>
            <a:r>
              <a:rPr lang="en-US" dirty="0"/>
              <a:t> </a:t>
            </a:r>
            <a:r>
              <a:rPr lang="en-US" dirty="0" err="1"/>
              <a:t>это</a:t>
            </a:r>
            <a:r>
              <a:rPr lang="en-US" dirty="0"/>
              <a:t> </a:t>
            </a:r>
            <a:r>
              <a:rPr lang="en-US" dirty="0" err="1"/>
              <a:t>письмо</a:t>
            </a:r>
            <a:r>
              <a:rPr lang="en-US" dirty="0"/>
              <a:t>, </a:t>
            </a:r>
            <a:r>
              <a:rPr lang="en-US" dirty="0" err="1"/>
              <a:t>запишите</a:t>
            </a:r>
            <a:r>
              <a:rPr lang="en-US" dirty="0"/>
              <a:t> </a:t>
            </a:r>
            <a:r>
              <a:rPr lang="en-US" dirty="0" err="1"/>
              <a:t>прилагательные</a:t>
            </a:r>
            <a:r>
              <a:rPr lang="en-US" dirty="0"/>
              <a:t> в </a:t>
            </a:r>
            <a:r>
              <a:rPr lang="en-US" dirty="0" err="1"/>
              <a:t>таблицу</a:t>
            </a:r>
            <a:r>
              <a:rPr lang="en-US" dirty="0"/>
              <a:t>.</a:t>
            </a:r>
          </a:p>
          <a:p>
            <a:r>
              <a:rPr lang="en-US" dirty="0"/>
              <a:t>Hello my children (</a:t>
            </a:r>
            <a:r>
              <a:rPr lang="en-US" dirty="0" err="1"/>
              <a:t>дети</a:t>
            </a:r>
            <a:r>
              <a:rPr lang="en-US" dirty="0"/>
              <a:t>)! I am your new friend. I am from Moscow. I am thick, old and grey. I have many pages (</a:t>
            </a:r>
            <a:r>
              <a:rPr lang="en-US" dirty="0" err="1"/>
              <a:t>страницы</a:t>
            </a:r>
            <a:r>
              <a:rPr lang="en-US" dirty="0"/>
              <a:t>) and stories. This is an interesting (</a:t>
            </a:r>
            <a:r>
              <a:rPr lang="en-US" dirty="0" err="1"/>
              <a:t>интересный</a:t>
            </a:r>
            <a:r>
              <a:rPr lang="en-US" dirty="0"/>
              <a:t>) story. Emily is a young girl. She is from Leeds. She is tall and nice. She is 12. She likes to feed her little black dog in the morning and in the evening. In the afternoon they go to the park together. Her cute dog can run and jump. Emily has an old white cat. Its name is Sue. The cat can sing very well. Emily likes her pets. Many stories you can read in this………</a:t>
            </a:r>
          </a:p>
          <a:p>
            <a:r>
              <a:rPr lang="en-US" dirty="0"/>
              <a:t>Emily	</a:t>
            </a:r>
          </a:p>
          <a:p>
            <a:r>
              <a:rPr lang="en-US" dirty="0"/>
              <a:t>dog	</a:t>
            </a:r>
          </a:p>
          <a:p>
            <a:r>
              <a:rPr lang="en-US" dirty="0"/>
              <a:t>cat	</a:t>
            </a:r>
          </a:p>
          <a:p>
            <a:r>
              <a:rPr lang="en-US" dirty="0"/>
              <a:t>	</a:t>
            </a:r>
          </a:p>
        </p:txBody>
      </p:sp>
      <p:graphicFrame>
        <p:nvGraphicFramePr>
          <p:cNvPr id="3" name="Таблица 2"/>
          <p:cNvGraphicFramePr>
            <a:graphicFrameLocks noGrp="1"/>
          </p:cNvGraphicFramePr>
          <p:nvPr>
            <p:extLst>
              <p:ext uri="{D42A27DB-BD31-4B8C-83A1-F6EECF244321}">
                <p14:modId xmlns:p14="http://schemas.microsoft.com/office/powerpoint/2010/main" val="443522003"/>
              </p:ext>
            </p:extLst>
          </p:nvPr>
        </p:nvGraphicFramePr>
        <p:xfrm>
          <a:off x="2267745" y="5661248"/>
          <a:ext cx="4950741" cy="475783"/>
        </p:xfrm>
        <a:graphic>
          <a:graphicData uri="http://schemas.openxmlformats.org/drawingml/2006/table">
            <a:tbl>
              <a:tblPr/>
              <a:tblGrid>
                <a:gridCol w="4950741">
                  <a:extLst>
                    <a:ext uri="{9D8B030D-6E8A-4147-A177-3AD203B41FA5}">
                      <a16:colId xmlns:a16="http://schemas.microsoft.com/office/drawing/2014/main" val="215904317"/>
                    </a:ext>
                  </a:extLst>
                </a:gridCol>
              </a:tblGrid>
              <a:tr h="475783">
                <a:tc>
                  <a:txBody>
                    <a:bodyPr/>
                    <a:lstStyle/>
                    <a:p>
                      <a:endParaRPr lang="ru-RU"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3801853772"/>
                  </a:ext>
                </a:extLst>
              </a:tr>
            </a:tbl>
          </a:graphicData>
        </a:graphic>
      </p:graphicFrame>
      <p:graphicFrame>
        <p:nvGraphicFramePr>
          <p:cNvPr id="4" name="Таблица 3"/>
          <p:cNvGraphicFramePr>
            <a:graphicFrameLocks noGrp="1"/>
          </p:cNvGraphicFramePr>
          <p:nvPr>
            <p:extLst>
              <p:ext uri="{D42A27DB-BD31-4B8C-83A1-F6EECF244321}">
                <p14:modId xmlns:p14="http://schemas.microsoft.com/office/powerpoint/2010/main" val="64937943"/>
              </p:ext>
            </p:extLst>
          </p:nvPr>
        </p:nvGraphicFramePr>
        <p:xfrm>
          <a:off x="2277208" y="5908431"/>
          <a:ext cx="4959088" cy="536331"/>
        </p:xfrm>
        <a:graphic>
          <a:graphicData uri="http://schemas.openxmlformats.org/drawingml/2006/table">
            <a:tbl>
              <a:tblPr/>
              <a:tblGrid>
                <a:gridCol w="4959088">
                  <a:extLst>
                    <a:ext uri="{9D8B030D-6E8A-4147-A177-3AD203B41FA5}">
                      <a16:colId xmlns:a16="http://schemas.microsoft.com/office/drawing/2014/main" val="3581385720"/>
                    </a:ext>
                  </a:extLst>
                </a:gridCol>
              </a:tblGrid>
              <a:tr h="536331">
                <a:tc>
                  <a:txBody>
                    <a:bodyPr/>
                    <a:lstStyle/>
                    <a:p>
                      <a:endParaRPr lang="ru-RU"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648207205"/>
                  </a:ext>
                </a:extLst>
              </a:tr>
            </a:tbl>
          </a:graphicData>
        </a:graphic>
      </p:graphicFrame>
    </p:spTree>
    <p:extLst>
      <p:ext uri="{BB962C8B-B14F-4D97-AF65-F5344CB8AC3E}">
        <p14:creationId xmlns:p14="http://schemas.microsoft.com/office/powerpoint/2010/main" val="29965024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6" name="Picture 12"/>
          <p:cNvPicPr>
            <a:picLocks noChangeAspect="1" noChangeArrowheads="1"/>
          </p:cNvPicPr>
          <p:nvPr/>
        </p:nvPicPr>
        <p:blipFill>
          <a:blip r:embed="rId2" cstate="print"/>
          <a:srcRect/>
          <a:stretch>
            <a:fillRect/>
          </a:stretch>
        </p:blipFill>
        <p:spPr bwMode="auto">
          <a:xfrm>
            <a:off x="-304800" y="-428652"/>
            <a:ext cx="9753600" cy="7515252"/>
          </a:xfrm>
          <a:prstGeom prst="rect">
            <a:avLst/>
          </a:prstGeom>
          <a:noFill/>
          <a:ln w="9525">
            <a:noFill/>
            <a:miter lim="800000"/>
            <a:headEnd/>
            <a:tailEnd/>
          </a:ln>
          <a:effectLst/>
        </p:spPr>
      </p:pic>
      <p:sp>
        <p:nvSpPr>
          <p:cNvPr id="2" name="TextBox 1"/>
          <p:cNvSpPr txBox="1"/>
          <p:nvPr/>
        </p:nvSpPr>
        <p:spPr>
          <a:xfrm>
            <a:off x="571472" y="0"/>
            <a:ext cx="8331127" cy="769441"/>
          </a:xfrm>
          <a:prstGeom prst="rect">
            <a:avLst/>
          </a:prstGeom>
          <a:noFill/>
        </p:spPr>
        <p:txBody>
          <a:bodyPr wrap="none" rtlCol="0">
            <a:spAutoFit/>
          </a:bodyPr>
          <a:lstStyle/>
          <a:p>
            <a:r>
              <a:rPr lang="en-US" sz="4400" b="1" smtClean="0">
                <a:solidFill>
                  <a:schemeClr val="accent1">
                    <a:lumMod val="20000"/>
                    <a:lumOff val="80000"/>
                  </a:schemeClr>
                </a:solidFill>
                <a:latin typeface="Century Gothic" pitchFamily="34" charset="0"/>
              </a:rPr>
              <a:t>Characters of the </a:t>
            </a:r>
            <a:r>
              <a:rPr lang="en-US" sz="4400" b="1" dirty="0" err="1" smtClean="0">
                <a:solidFill>
                  <a:schemeClr val="accent1">
                    <a:lumMod val="20000"/>
                    <a:lumOff val="80000"/>
                  </a:schemeClr>
                </a:solidFill>
                <a:latin typeface="Century Gothic" pitchFamily="34" charset="0"/>
              </a:rPr>
              <a:t>Tiny’s</a:t>
            </a:r>
            <a:r>
              <a:rPr lang="en-US" sz="4400" b="1" dirty="0" smtClean="0">
                <a:solidFill>
                  <a:schemeClr val="accent1">
                    <a:lumMod val="20000"/>
                    <a:lumOff val="80000"/>
                  </a:schemeClr>
                </a:solidFill>
                <a:latin typeface="Century Gothic" pitchFamily="34" charset="0"/>
              </a:rPr>
              <a:t> tale. </a:t>
            </a:r>
            <a:endParaRPr lang="en-US" sz="4400" b="1" dirty="0">
              <a:solidFill>
                <a:schemeClr val="accent1">
                  <a:lumMod val="20000"/>
                  <a:lumOff val="80000"/>
                </a:schemeClr>
              </a:solidFill>
              <a:latin typeface="Century Gothic" pitchFamily="34" charset="0"/>
            </a:endParaRPr>
          </a:p>
        </p:txBody>
      </p:sp>
      <p:pic>
        <p:nvPicPr>
          <p:cNvPr id="1026" name="Picture 2" descr="C:\Documents and Settings\Admin\Мои документы\Мои рисунки\2015-03 (мар)\Tim11.jpg"/>
          <p:cNvPicPr>
            <a:picLocks noChangeAspect="1" noChangeArrowheads="1"/>
          </p:cNvPicPr>
          <p:nvPr/>
        </p:nvPicPr>
        <p:blipFill>
          <a:blip r:embed="rId3" cstate="print"/>
          <a:srcRect/>
          <a:stretch>
            <a:fillRect/>
          </a:stretch>
        </p:blipFill>
        <p:spPr bwMode="auto">
          <a:xfrm>
            <a:off x="6286512" y="857232"/>
            <a:ext cx="1930260" cy="2325646"/>
          </a:xfrm>
          <a:prstGeom prst="rect">
            <a:avLst/>
          </a:prstGeom>
          <a:noFill/>
          <a:ln w="57150">
            <a:solidFill>
              <a:schemeClr val="accent1"/>
            </a:solidFill>
          </a:ln>
        </p:spPr>
      </p:pic>
      <p:pic>
        <p:nvPicPr>
          <p:cNvPr id="1027" name="Picture 3" descr="C:\Documents and Settings\Admin\Мои документы\Мои рисунки\2015-03 (мар)\Lory010.jpg"/>
          <p:cNvPicPr>
            <a:picLocks noChangeAspect="1" noChangeArrowheads="1"/>
          </p:cNvPicPr>
          <p:nvPr/>
        </p:nvPicPr>
        <p:blipFill>
          <a:blip r:embed="rId4" cstate="print"/>
          <a:srcRect/>
          <a:stretch>
            <a:fillRect/>
          </a:stretch>
        </p:blipFill>
        <p:spPr bwMode="auto">
          <a:xfrm>
            <a:off x="6283722" y="3500438"/>
            <a:ext cx="2039332" cy="3000396"/>
          </a:xfrm>
          <a:prstGeom prst="rect">
            <a:avLst/>
          </a:prstGeom>
          <a:noFill/>
          <a:ln w="57150">
            <a:solidFill>
              <a:schemeClr val="accent1"/>
            </a:solidFill>
          </a:ln>
        </p:spPr>
      </p:pic>
      <p:pic>
        <p:nvPicPr>
          <p:cNvPr id="1028" name="Picture 4" descr="C:\Documents and Settings\Admin\Мои документы\Мои рисунки\2015-03 (мар)\Alex09.jpg"/>
          <p:cNvPicPr>
            <a:picLocks noChangeAspect="1" noChangeArrowheads="1"/>
          </p:cNvPicPr>
          <p:nvPr/>
        </p:nvPicPr>
        <p:blipFill>
          <a:blip r:embed="rId5" cstate="print"/>
          <a:srcRect/>
          <a:stretch>
            <a:fillRect/>
          </a:stretch>
        </p:blipFill>
        <p:spPr bwMode="auto">
          <a:xfrm>
            <a:off x="3357554" y="857232"/>
            <a:ext cx="2213356" cy="2357454"/>
          </a:xfrm>
          <a:prstGeom prst="rect">
            <a:avLst/>
          </a:prstGeom>
          <a:noFill/>
          <a:ln w="57150">
            <a:solidFill>
              <a:schemeClr val="accent1"/>
            </a:solidFill>
          </a:ln>
        </p:spPr>
      </p:pic>
      <p:pic>
        <p:nvPicPr>
          <p:cNvPr id="1030" name="Picture 6" descr="C:\Documents and Settings\Admin\Мои документы\Мои рисунки\2015-03 (мар)\Jim 01.jpg"/>
          <p:cNvPicPr>
            <a:picLocks noChangeAspect="1" noChangeArrowheads="1"/>
          </p:cNvPicPr>
          <p:nvPr/>
        </p:nvPicPr>
        <p:blipFill>
          <a:blip r:embed="rId6" cstate="print"/>
          <a:srcRect/>
          <a:stretch>
            <a:fillRect/>
          </a:stretch>
        </p:blipFill>
        <p:spPr bwMode="auto">
          <a:xfrm>
            <a:off x="588078" y="857232"/>
            <a:ext cx="2055096" cy="2325363"/>
          </a:xfrm>
          <a:prstGeom prst="rect">
            <a:avLst/>
          </a:prstGeom>
          <a:noFill/>
          <a:ln w="57150">
            <a:solidFill>
              <a:schemeClr val="accent1"/>
            </a:solidFill>
          </a:ln>
        </p:spPr>
      </p:pic>
      <p:pic>
        <p:nvPicPr>
          <p:cNvPr id="1031" name="Picture 7" descr="C:\Documents and Settings\Admin\Мои документы\Мои рисунки\2015-03 (мар)\сканирование0002.jpg"/>
          <p:cNvPicPr>
            <a:picLocks noChangeAspect="1" noChangeArrowheads="1"/>
          </p:cNvPicPr>
          <p:nvPr/>
        </p:nvPicPr>
        <p:blipFill>
          <a:blip r:embed="rId7" cstate="print"/>
          <a:srcRect/>
          <a:stretch>
            <a:fillRect/>
          </a:stretch>
        </p:blipFill>
        <p:spPr bwMode="auto">
          <a:xfrm>
            <a:off x="3428992" y="3571876"/>
            <a:ext cx="2162704" cy="2714644"/>
          </a:xfrm>
          <a:prstGeom prst="rect">
            <a:avLst/>
          </a:prstGeom>
          <a:noFill/>
          <a:ln w="57150">
            <a:solidFill>
              <a:schemeClr val="accent1"/>
            </a:solidFill>
          </a:ln>
        </p:spPr>
      </p:pic>
      <p:pic>
        <p:nvPicPr>
          <p:cNvPr id="1032" name="Picture 8" descr="C:\Documents and Settings\Admin\Мои документы\Мои рисунки\2015-03 (мар)\Amy07.jpg"/>
          <p:cNvPicPr>
            <a:picLocks noChangeAspect="1" noChangeArrowheads="1"/>
          </p:cNvPicPr>
          <p:nvPr/>
        </p:nvPicPr>
        <p:blipFill>
          <a:blip r:embed="rId8" cstate="print"/>
          <a:srcRect/>
          <a:stretch>
            <a:fillRect/>
          </a:stretch>
        </p:blipFill>
        <p:spPr bwMode="auto">
          <a:xfrm>
            <a:off x="714348" y="3500438"/>
            <a:ext cx="1928826" cy="3024682"/>
          </a:xfrm>
          <a:prstGeom prst="rect">
            <a:avLst/>
          </a:prstGeom>
          <a:noFill/>
          <a:ln w="57150">
            <a:solidFill>
              <a:schemeClr val="accent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mph" presetSubtype="0" fill="hold" nodeType="clickEffect">
                                  <p:stCondLst>
                                    <p:cond delay="0"/>
                                  </p:stCondLst>
                                  <p:childTnLst>
                                    <p:anim calcmode="discrete" valueType="str">
                                      <p:cBhvr>
                                        <p:cTn id="6" dur="500" fill="hold"/>
                                        <p:tgtEl>
                                          <p:spTgt spid="1030"/>
                                        </p:tgtEl>
                                        <p:attrNameLst>
                                          <p:attrName>style.visibility</p:attrName>
                                        </p:attrNameLst>
                                      </p:cBhvr>
                                      <p:tavLst>
                                        <p:tav tm="0">
                                          <p:val>
                                            <p:strVal val="hidden"/>
                                          </p:val>
                                        </p:tav>
                                        <p:tav tm="50000">
                                          <p:val>
                                            <p:strVal val="visible"/>
                                          </p:val>
                                        </p:tav>
                                      </p:tavLst>
                                    </p:anim>
                                  </p:childTnLst>
                                </p:cTn>
                              </p:par>
                            </p:childTnLst>
                          </p:cTn>
                        </p:par>
                      </p:childTnLst>
                    </p:cTn>
                  </p:par>
                  <p:par>
                    <p:cTn id="7" fill="hold">
                      <p:stCondLst>
                        <p:cond delay="indefinite"/>
                      </p:stCondLst>
                      <p:childTnLst>
                        <p:par>
                          <p:cTn id="8" fill="hold">
                            <p:stCondLst>
                              <p:cond delay="0"/>
                            </p:stCondLst>
                            <p:childTnLst>
                              <p:par>
                                <p:cTn id="9" presetID="35" presetClass="emph" presetSubtype="0" fill="hold" nodeType="clickEffect">
                                  <p:stCondLst>
                                    <p:cond delay="0"/>
                                  </p:stCondLst>
                                  <p:childTnLst>
                                    <p:anim calcmode="discrete" valueType="str">
                                      <p:cBhvr>
                                        <p:cTn id="10" dur="500" fill="hold"/>
                                        <p:tgtEl>
                                          <p:spTgt spid="1028"/>
                                        </p:tgtEl>
                                        <p:attrNameLst>
                                          <p:attrName>style.visibility</p:attrName>
                                        </p:attrNameLst>
                                      </p:cBhvr>
                                      <p:tavLst>
                                        <p:tav tm="0">
                                          <p:val>
                                            <p:strVal val="hidden"/>
                                          </p:val>
                                        </p:tav>
                                        <p:tav tm="50000">
                                          <p:val>
                                            <p:strVal val="visible"/>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mph" presetSubtype="0" fill="hold" nodeType="clickEffect">
                                  <p:stCondLst>
                                    <p:cond delay="0"/>
                                  </p:stCondLst>
                                  <p:childTnLst>
                                    <p:anim calcmode="discrete" valueType="str">
                                      <p:cBhvr>
                                        <p:cTn id="14" dur="500" fill="hold"/>
                                        <p:tgtEl>
                                          <p:spTgt spid="1026"/>
                                        </p:tgtEl>
                                        <p:attrNameLst>
                                          <p:attrName>style.visibility</p:attrName>
                                        </p:attrNameLst>
                                      </p:cBhvr>
                                      <p:tavLst>
                                        <p:tav tm="0">
                                          <p:val>
                                            <p:strVal val="hidden"/>
                                          </p:val>
                                        </p:tav>
                                        <p:tav tm="50000">
                                          <p:val>
                                            <p:strVal val="visible"/>
                                          </p:val>
                                        </p:tav>
                                      </p:tavLst>
                                    </p:anim>
                                  </p:childTnLst>
                                </p:cTn>
                              </p:par>
                            </p:childTnLst>
                          </p:cTn>
                        </p:par>
                      </p:childTnLst>
                    </p:cTn>
                  </p:par>
                  <p:par>
                    <p:cTn id="15" fill="hold">
                      <p:stCondLst>
                        <p:cond delay="indefinite"/>
                      </p:stCondLst>
                      <p:childTnLst>
                        <p:par>
                          <p:cTn id="16" fill="hold">
                            <p:stCondLst>
                              <p:cond delay="0"/>
                            </p:stCondLst>
                            <p:childTnLst>
                              <p:par>
                                <p:cTn id="17" presetID="35" presetClass="emph" presetSubtype="0" fill="hold" nodeType="clickEffect">
                                  <p:stCondLst>
                                    <p:cond delay="0"/>
                                  </p:stCondLst>
                                  <p:childTnLst>
                                    <p:anim calcmode="discrete" valueType="str">
                                      <p:cBhvr>
                                        <p:cTn id="18" dur="500" fill="hold"/>
                                        <p:tgtEl>
                                          <p:spTgt spid="1032"/>
                                        </p:tgtEl>
                                        <p:attrNameLst>
                                          <p:attrName>style.visibility</p:attrName>
                                        </p:attrNameLst>
                                      </p:cBhvr>
                                      <p:tavLst>
                                        <p:tav tm="0">
                                          <p:val>
                                            <p:strVal val="hidden"/>
                                          </p:val>
                                        </p:tav>
                                        <p:tav tm="50000">
                                          <p:val>
                                            <p:strVal val="visible"/>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mph" presetSubtype="0" fill="hold" nodeType="clickEffect">
                                  <p:stCondLst>
                                    <p:cond delay="0"/>
                                  </p:stCondLst>
                                  <p:childTnLst>
                                    <p:anim calcmode="discrete" valueType="str">
                                      <p:cBhvr>
                                        <p:cTn id="22" dur="500" fill="hold"/>
                                        <p:tgtEl>
                                          <p:spTgt spid="1031"/>
                                        </p:tgtEl>
                                        <p:attrNameLst>
                                          <p:attrName>style.visibility</p:attrName>
                                        </p:attrNameLst>
                                      </p:cBhvr>
                                      <p:tavLst>
                                        <p:tav tm="0">
                                          <p:val>
                                            <p:strVal val="hidden"/>
                                          </p:val>
                                        </p:tav>
                                        <p:tav tm="50000">
                                          <p:val>
                                            <p:strVal val="visible"/>
                                          </p:val>
                                        </p:tav>
                                      </p:tavLst>
                                    </p:anim>
                                  </p:childTnLst>
                                </p:cTn>
                              </p:par>
                            </p:childTnLst>
                          </p:cTn>
                        </p:par>
                      </p:childTnLst>
                    </p:cTn>
                  </p:par>
                  <p:par>
                    <p:cTn id="23" fill="hold">
                      <p:stCondLst>
                        <p:cond delay="indefinite"/>
                      </p:stCondLst>
                      <p:childTnLst>
                        <p:par>
                          <p:cTn id="24" fill="hold">
                            <p:stCondLst>
                              <p:cond delay="0"/>
                            </p:stCondLst>
                            <p:childTnLst>
                              <p:par>
                                <p:cTn id="25" presetID="35" presetClass="emph" presetSubtype="0" fill="hold" nodeType="clickEffect">
                                  <p:stCondLst>
                                    <p:cond delay="0"/>
                                  </p:stCondLst>
                                  <p:childTnLst>
                                    <p:anim calcmode="discrete" valueType="str">
                                      <p:cBhvr>
                                        <p:cTn id="26" dur="500" fill="hold"/>
                                        <p:tgtEl>
                                          <p:spTgt spid="1027"/>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51520" y="404664"/>
            <a:ext cx="8802964" cy="3883886"/>
          </a:xfrm>
          <a:prstGeom prst="rect">
            <a:avLst/>
          </a:prstGeom>
        </p:spPr>
      </p:pic>
      <p:sp>
        <p:nvSpPr>
          <p:cNvPr id="3" name="Прямоугольник 2"/>
          <p:cNvSpPr/>
          <p:nvPr/>
        </p:nvSpPr>
        <p:spPr>
          <a:xfrm>
            <a:off x="3995936" y="1643127"/>
            <a:ext cx="4464496" cy="3571747"/>
          </a:xfrm>
          <a:prstGeom prst="rect">
            <a:avLst/>
          </a:prstGeom>
        </p:spPr>
        <p:txBody>
          <a:bodyPr wrap="square">
            <a:spAutoFit/>
          </a:bodyPr>
          <a:lstStyle/>
          <a:p>
            <a:pPr marL="457200" algn="ctr">
              <a:lnSpc>
                <a:spcPct val="115000"/>
              </a:lnSpc>
              <a:spcAft>
                <a:spcPts val="0"/>
              </a:spcAft>
            </a:pPr>
            <a:r>
              <a:rPr lang="en-US" sz="1400" b="1" dirty="0">
                <a:latin typeface="Times New Roman" panose="02020603050405020304" pitchFamily="18" charset="0"/>
                <a:ea typeface="Times New Roman" panose="02020603050405020304" pitchFamily="18" charset="0"/>
              </a:rPr>
              <a:t>Complete the sentences</a:t>
            </a:r>
            <a:endParaRPr lang="ru-RU" sz="1200" dirty="0">
              <a:latin typeface="Times New Roman" panose="02020603050405020304" pitchFamily="18" charset="0"/>
              <a:ea typeface="Times New Roman" panose="02020603050405020304" pitchFamily="18" charset="0"/>
            </a:endParaRPr>
          </a:p>
          <a:p>
            <a:pPr>
              <a:spcAft>
                <a:spcPts val="0"/>
              </a:spcAft>
            </a:pPr>
            <a:r>
              <a:rPr lang="en-US" sz="1400" dirty="0">
                <a:latin typeface="Times New Roman" panose="02020603050405020304" pitchFamily="18" charset="0"/>
                <a:ea typeface="Times New Roman" panose="02020603050405020304" pitchFamily="18" charset="0"/>
              </a:rPr>
              <a:t> </a:t>
            </a:r>
            <a:endParaRPr lang="ru-RU" sz="1200" dirty="0">
              <a:latin typeface="Times New Roman" panose="02020603050405020304" pitchFamily="18" charset="0"/>
              <a:ea typeface="Times New Roman" panose="02020603050405020304" pitchFamily="18" charset="0"/>
            </a:endParaRPr>
          </a:p>
          <a:p>
            <a:pPr marL="450215">
              <a:lnSpc>
                <a:spcPct val="200000"/>
              </a:lnSpc>
              <a:spcAft>
                <a:spcPts val="0"/>
              </a:spcAft>
              <a:tabLst>
                <a:tab pos="450215" algn="l"/>
              </a:tabLst>
            </a:pPr>
            <a:r>
              <a:rPr lang="en-US" sz="1400" dirty="0">
                <a:latin typeface="Times New Roman" panose="02020603050405020304" pitchFamily="18" charset="0"/>
                <a:ea typeface="Times New Roman" panose="02020603050405020304" pitchFamily="18" charset="0"/>
              </a:rPr>
              <a:t>He is little and kind. He is ______________ .</a:t>
            </a:r>
            <a:endParaRPr lang="ru-RU" sz="1200" dirty="0">
              <a:latin typeface="Times New Roman" panose="02020603050405020304" pitchFamily="18" charset="0"/>
              <a:ea typeface="Times New Roman" panose="02020603050405020304" pitchFamily="18" charset="0"/>
            </a:endParaRPr>
          </a:p>
          <a:p>
            <a:pPr marL="450215">
              <a:lnSpc>
                <a:spcPct val="200000"/>
              </a:lnSpc>
              <a:spcAft>
                <a:spcPts val="0"/>
              </a:spcAft>
              <a:tabLst>
                <a:tab pos="450215" algn="l"/>
              </a:tabLst>
            </a:pPr>
            <a:r>
              <a:rPr lang="en-US" sz="1400" dirty="0">
                <a:latin typeface="Times New Roman" panose="02020603050405020304" pitchFamily="18" charset="0"/>
                <a:ea typeface="Times New Roman" panose="02020603050405020304" pitchFamily="18" charset="0"/>
              </a:rPr>
              <a:t>He has ____________       ______________   head. </a:t>
            </a:r>
            <a:endParaRPr lang="ru-RU" sz="1200" dirty="0">
              <a:latin typeface="Times New Roman" panose="02020603050405020304" pitchFamily="18" charset="0"/>
              <a:ea typeface="Times New Roman" panose="02020603050405020304" pitchFamily="18" charset="0"/>
            </a:endParaRPr>
          </a:p>
          <a:p>
            <a:pPr marL="450215">
              <a:lnSpc>
                <a:spcPct val="200000"/>
              </a:lnSpc>
              <a:spcAft>
                <a:spcPts val="0"/>
              </a:spcAft>
              <a:tabLst>
                <a:tab pos="450215" algn="l"/>
              </a:tabLst>
            </a:pPr>
            <a:r>
              <a:rPr lang="en-US" sz="1400" dirty="0">
                <a:latin typeface="Times New Roman" panose="02020603050405020304" pitchFamily="18" charset="0"/>
                <a:ea typeface="Times New Roman" panose="02020603050405020304" pitchFamily="18" charset="0"/>
              </a:rPr>
              <a:t>His __________   eyes are   ____________ .</a:t>
            </a:r>
            <a:endParaRPr lang="ru-RU" sz="1200" dirty="0">
              <a:latin typeface="Times New Roman" panose="02020603050405020304" pitchFamily="18" charset="0"/>
              <a:ea typeface="Times New Roman" panose="02020603050405020304" pitchFamily="18" charset="0"/>
            </a:endParaRPr>
          </a:p>
          <a:p>
            <a:pPr marL="450215">
              <a:lnSpc>
                <a:spcPct val="200000"/>
              </a:lnSpc>
              <a:spcAft>
                <a:spcPts val="0"/>
              </a:spcAft>
              <a:tabLst>
                <a:tab pos="450215" algn="l"/>
              </a:tabLst>
            </a:pPr>
            <a:r>
              <a:rPr lang="en-US" sz="1400" dirty="0">
                <a:latin typeface="Times New Roman" panose="02020603050405020304" pitchFamily="18" charset="0"/>
                <a:ea typeface="Times New Roman" panose="02020603050405020304" pitchFamily="18" charset="0"/>
              </a:rPr>
              <a:t>His funny heads have    ___________   ears. </a:t>
            </a:r>
            <a:endParaRPr lang="ru-RU" sz="1200" dirty="0">
              <a:latin typeface="Times New Roman" panose="02020603050405020304" pitchFamily="18" charset="0"/>
              <a:ea typeface="Times New Roman" panose="02020603050405020304" pitchFamily="18" charset="0"/>
            </a:endParaRPr>
          </a:p>
          <a:p>
            <a:pPr marL="450215">
              <a:lnSpc>
                <a:spcPct val="200000"/>
              </a:lnSpc>
              <a:spcAft>
                <a:spcPts val="0"/>
              </a:spcAft>
              <a:tabLst>
                <a:tab pos="450215" algn="l"/>
              </a:tabLst>
            </a:pPr>
            <a:r>
              <a:rPr lang="en-US" sz="1400" dirty="0">
                <a:latin typeface="Times New Roman" panose="02020603050405020304" pitchFamily="18" charset="0"/>
                <a:ea typeface="Times New Roman" panose="02020603050405020304" pitchFamily="18" charset="0"/>
              </a:rPr>
              <a:t>He   ____________ teeth.</a:t>
            </a:r>
            <a:endParaRPr lang="ru-RU" sz="1200" dirty="0">
              <a:latin typeface="Times New Roman" panose="02020603050405020304" pitchFamily="18" charset="0"/>
              <a:ea typeface="Times New Roman" panose="02020603050405020304" pitchFamily="18" charset="0"/>
            </a:endParaRPr>
          </a:p>
          <a:p>
            <a:pPr marL="450215">
              <a:lnSpc>
                <a:spcPct val="200000"/>
              </a:lnSpc>
              <a:spcAft>
                <a:spcPts val="0"/>
              </a:spcAft>
              <a:tabLst>
                <a:tab pos="450215" algn="l"/>
              </a:tabLst>
            </a:pPr>
            <a:r>
              <a:rPr lang="en-US" sz="1400" dirty="0">
                <a:latin typeface="Times New Roman" panose="02020603050405020304" pitchFamily="18" charset="0"/>
                <a:ea typeface="Times New Roman" panose="02020603050405020304" pitchFamily="18" charset="0"/>
              </a:rPr>
              <a:t>He has   __________   hands and   __________  legs. </a:t>
            </a:r>
            <a:endParaRPr lang="ru-RU" sz="1200" dirty="0">
              <a:latin typeface="Times New Roman" panose="02020603050405020304" pitchFamily="18" charset="0"/>
              <a:ea typeface="Times New Roman" panose="02020603050405020304" pitchFamily="18" charset="0"/>
            </a:endParaRPr>
          </a:p>
          <a:p>
            <a:pPr marL="450215">
              <a:lnSpc>
                <a:spcPct val="200000"/>
              </a:lnSpc>
              <a:spcAft>
                <a:spcPts val="0"/>
              </a:spcAft>
              <a:tabLst>
                <a:tab pos="450215" algn="l"/>
              </a:tabLst>
            </a:pPr>
            <a:r>
              <a:rPr lang="en-US" sz="1400" dirty="0">
                <a:latin typeface="Times New Roman" panose="02020603050405020304" pitchFamily="18" charset="0"/>
                <a:ea typeface="Times New Roman" panose="02020603050405020304" pitchFamily="18" charset="0"/>
              </a:rPr>
              <a:t>His tails are  ____________ .</a:t>
            </a:r>
            <a:endParaRPr lang="ru-RU"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5489711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115616" y="1777361"/>
            <a:ext cx="8442924" cy="3303277"/>
          </a:xfrm>
          <a:prstGeom prst="rect">
            <a:avLst/>
          </a:prstGeom>
        </p:spPr>
      </p:pic>
    </p:spTree>
    <p:extLst>
      <p:ext uri="{BB962C8B-B14F-4D97-AF65-F5344CB8AC3E}">
        <p14:creationId xmlns:p14="http://schemas.microsoft.com/office/powerpoint/2010/main" val="41052120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cstate="print"/>
          <a:srcRect t="54615" r="67021"/>
          <a:stretch>
            <a:fillRect/>
          </a:stretch>
        </p:blipFill>
        <p:spPr bwMode="auto">
          <a:xfrm>
            <a:off x="5929322" y="4857760"/>
            <a:ext cx="1316678" cy="1214446"/>
          </a:xfrm>
          <a:prstGeom prst="rect">
            <a:avLst/>
          </a:prstGeom>
          <a:noFill/>
          <a:ln w="9525">
            <a:noFill/>
            <a:miter lim="800000"/>
            <a:headEnd/>
            <a:tailEnd/>
          </a:ln>
        </p:spPr>
      </p:pic>
      <p:pic>
        <p:nvPicPr>
          <p:cNvPr id="3" name="Рисунок 2"/>
          <p:cNvPicPr/>
          <p:nvPr/>
        </p:nvPicPr>
        <p:blipFill>
          <a:blip r:embed="rId3" cstate="print"/>
          <a:srcRect l="35638" t="55385" r="32979"/>
          <a:stretch>
            <a:fillRect/>
          </a:stretch>
        </p:blipFill>
        <p:spPr bwMode="auto">
          <a:xfrm>
            <a:off x="5857884" y="3214686"/>
            <a:ext cx="1351286" cy="1357322"/>
          </a:xfrm>
          <a:prstGeom prst="rect">
            <a:avLst/>
          </a:prstGeom>
          <a:noFill/>
          <a:ln w="9525">
            <a:noFill/>
            <a:miter lim="800000"/>
            <a:headEnd/>
            <a:tailEnd/>
          </a:ln>
        </p:spPr>
      </p:pic>
      <p:pic>
        <p:nvPicPr>
          <p:cNvPr id="4" name="Рисунок 3"/>
          <p:cNvPicPr/>
          <p:nvPr/>
        </p:nvPicPr>
        <p:blipFill>
          <a:blip r:embed="rId4" cstate="print"/>
          <a:srcRect/>
          <a:stretch>
            <a:fillRect/>
          </a:stretch>
        </p:blipFill>
        <p:spPr bwMode="auto">
          <a:xfrm>
            <a:off x="5715008" y="1714488"/>
            <a:ext cx="1500198" cy="1219205"/>
          </a:xfrm>
          <a:prstGeom prst="rect">
            <a:avLst/>
          </a:prstGeom>
          <a:noFill/>
          <a:ln w="9525">
            <a:noFill/>
            <a:miter lim="800000"/>
            <a:headEnd/>
            <a:tailEnd/>
          </a:ln>
        </p:spPr>
      </p:pic>
      <p:pic>
        <p:nvPicPr>
          <p:cNvPr id="5" name="Рисунок 4"/>
          <p:cNvPicPr/>
          <p:nvPr/>
        </p:nvPicPr>
        <p:blipFill>
          <a:blip r:embed="rId5" cstate="print"/>
          <a:srcRect l="39844" t="25312" r="37890" b="30625"/>
          <a:stretch>
            <a:fillRect/>
          </a:stretch>
        </p:blipFill>
        <p:spPr bwMode="auto">
          <a:xfrm>
            <a:off x="1214414" y="2000240"/>
            <a:ext cx="3357586" cy="3929090"/>
          </a:xfrm>
          <a:prstGeom prst="rect">
            <a:avLst/>
          </a:prstGeom>
          <a:noFill/>
          <a:ln w="9525">
            <a:noFill/>
            <a:miter lim="800000"/>
            <a:headEnd/>
            <a:tailEnd/>
          </a:ln>
          <a:effectLst/>
        </p:spPr>
      </p:pic>
      <p:sp>
        <p:nvSpPr>
          <p:cNvPr id="6" name="TextBox 5"/>
          <p:cNvSpPr txBox="1"/>
          <p:nvPr/>
        </p:nvSpPr>
        <p:spPr>
          <a:xfrm>
            <a:off x="1500166" y="571480"/>
            <a:ext cx="6710363" cy="1077218"/>
          </a:xfrm>
          <a:prstGeom prst="rect">
            <a:avLst/>
          </a:prstGeom>
          <a:noFill/>
        </p:spPr>
        <p:txBody>
          <a:bodyPr wrap="none" rtlCol="0">
            <a:spAutoFit/>
          </a:bodyPr>
          <a:lstStyle/>
          <a:p>
            <a:pPr algn="ctr"/>
            <a:r>
              <a:rPr lang="ru-RU" sz="3200" b="1" dirty="0" smtClean="0">
                <a:solidFill>
                  <a:srgbClr val="61170B"/>
                </a:solidFill>
              </a:rPr>
              <a:t>Поделись своим настроением,  </a:t>
            </a:r>
          </a:p>
          <a:p>
            <a:pPr algn="ctr"/>
            <a:r>
              <a:rPr lang="ru-RU" sz="3200" b="1" dirty="0" smtClean="0">
                <a:solidFill>
                  <a:srgbClr val="61170B"/>
                </a:solidFill>
              </a:rPr>
              <a:t>дорисуй лицо человечка</a:t>
            </a:r>
            <a:r>
              <a:rPr lang="en-US" sz="3200" b="1" dirty="0" smtClean="0">
                <a:solidFill>
                  <a:srgbClr val="61170B"/>
                </a:solidFill>
              </a:rPr>
              <a:t>:</a:t>
            </a:r>
            <a:endParaRPr lang="en-US" sz="3200" b="1" dirty="0">
              <a:solidFill>
                <a:srgbClr val="61170B"/>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2976" y="642918"/>
            <a:ext cx="7072362" cy="3416320"/>
          </a:xfrm>
          <a:prstGeom prst="rect">
            <a:avLst/>
          </a:prstGeom>
          <a:noFill/>
        </p:spPr>
        <p:txBody>
          <a:bodyPr wrap="square" rtlCol="0">
            <a:spAutoFit/>
          </a:bodyPr>
          <a:lstStyle/>
          <a:p>
            <a:pPr algn="ctr"/>
            <a:r>
              <a:rPr lang="en-US" sz="3600" b="1" dirty="0" smtClean="0">
                <a:solidFill>
                  <a:srgbClr val="741D0E"/>
                </a:solidFill>
                <a:latin typeface="Century Gothic" pitchFamily="34" charset="0"/>
              </a:rPr>
              <a:t>Home task</a:t>
            </a:r>
            <a:endParaRPr lang="ru-RU" sz="3600" b="1" dirty="0" smtClean="0">
              <a:solidFill>
                <a:srgbClr val="741D0E"/>
              </a:solidFill>
              <a:latin typeface="Century Gothic" pitchFamily="34" charset="0"/>
            </a:endParaRPr>
          </a:p>
          <a:p>
            <a:pPr algn="ctr"/>
            <a:endParaRPr lang="en-US" sz="3600" b="1" dirty="0" smtClean="0">
              <a:solidFill>
                <a:srgbClr val="741D0E"/>
              </a:solidFill>
              <a:latin typeface="Century Gothic" pitchFamily="34" charset="0"/>
            </a:endParaRPr>
          </a:p>
          <a:p>
            <a:pPr algn="ctr"/>
            <a:r>
              <a:rPr lang="ru-RU" sz="3600" b="1" dirty="0" smtClean="0">
                <a:solidFill>
                  <a:srgbClr val="741D0E"/>
                </a:solidFill>
                <a:latin typeface="Century Gothic" pitchFamily="34" charset="0"/>
              </a:rPr>
              <a:t>Нарисовать и описать героя любимой сказки.</a:t>
            </a:r>
            <a:endParaRPr lang="en-US" sz="3600" b="1" dirty="0" smtClean="0">
              <a:solidFill>
                <a:srgbClr val="741D0E"/>
              </a:solidFill>
              <a:latin typeface="Century Gothic" pitchFamily="34" charset="0"/>
            </a:endParaRPr>
          </a:p>
          <a:p>
            <a:pPr algn="ctr"/>
            <a:endParaRPr lang="en-US" sz="3600" b="1" dirty="0" smtClean="0">
              <a:solidFill>
                <a:srgbClr val="741D0E"/>
              </a:solidFill>
              <a:latin typeface="Constantia" pitchFamily="18" charset="0"/>
            </a:endParaRPr>
          </a:p>
          <a:p>
            <a:pPr algn="ctr"/>
            <a:endParaRPr lang="en-US" sz="3600" b="1" dirty="0">
              <a:solidFill>
                <a:srgbClr val="741D0E"/>
              </a:solidFill>
              <a:latin typeface="Constantia" pitchFamily="18" charset="0"/>
            </a:endParaRPr>
          </a:p>
        </p:txBody>
      </p:sp>
      <p:pic>
        <p:nvPicPr>
          <p:cNvPr id="3" name="Рисунок 2"/>
          <p:cNvPicPr/>
          <p:nvPr/>
        </p:nvPicPr>
        <p:blipFill>
          <a:blip r:embed="rId2" cstate="print"/>
          <a:srcRect l="15738" t="40312" r="61421" b="18931"/>
          <a:stretch>
            <a:fillRect/>
          </a:stretch>
        </p:blipFill>
        <p:spPr bwMode="auto">
          <a:xfrm>
            <a:off x="500034" y="214290"/>
            <a:ext cx="1000131" cy="1071570"/>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71670" y="285728"/>
            <a:ext cx="5072735" cy="646331"/>
          </a:xfrm>
          <a:prstGeom prst="rect">
            <a:avLst/>
          </a:prstGeom>
          <a:noFill/>
        </p:spPr>
        <p:txBody>
          <a:bodyPr wrap="none" rtlCol="0">
            <a:spAutoFit/>
          </a:bodyPr>
          <a:lstStyle/>
          <a:p>
            <a:r>
              <a:rPr lang="ru-RU" b="1" dirty="0" smtClean="0">
                <a:latin typeface="Times New Roman" pitchFamily="18" charset="0"/>
                <a:cs typeface="Times New Roman" pitchFamily="18" charset="0"/>
              </a:rPr>
              <a:t>Ссылки на использованные интернет-ресурсы</a:t>
            </a:r>
            <a:endParaRPr lang="ru-RU" dirty="0" smtClean="0">
              <a:latin typeface="Times New Roman" pitchFamily="18" charset="0"/>
              <a:cs typeface="Times New Roman" pitchFamily="18" charset="0"/>
            </a:endParaRPr>
          </a:p>
          <a:p>
            <a:endParaRPr lang="en-US" dirty="0"/>
          </a:p>
        </p:txBody>
      </p:sp>
      <p:sp>
        <p:nvSpPr>
          <p:cNvPr id="6" name="TextBox 5"/>
          <p:cNvSpPr txBox="1"/>
          <p:nvPr/>
        </p:nvSpPr>
        <p:spPr>
          <a:xfrm>
            <a:off x="214282" y="928670"/>
            <a:ext cx="8643998" cy="4278094"/>
          </a:xfrm>
          <a:prstGeom prst="rect">
            <a:avLst/>
          </a:prstGeom>
          <a:noFill/>
        </p:spPr>
        <p:txBody>
          <a:bodyPr wrap="square" rtlCol="0">
            <a:spAutoFit/>
          </a:bodyPr>
          <a:lstStyle/>
          <a:p>
            <a:r>
              <a:rPr lang="ru-RU" sz="1600" dirty="0" smtClean="0">
                <a:latin typeface="Times New Roman" pitchFamily="18" charset="0"/>
                <a:cs typeface="Times New Roman" pitchFamily="18" charset="0"/>
              </a:rPr>
              <a:t>Изображения со слайда № 4 взяты из УМК </a:t>
            </a:r>
            <a:r>
              <a:rPr lang="en-US" sz="1600" dirty="0" smtClean="0">
                <a:latin typeface="Times New Roman" pitchFamily="18" charset="0"/>
                <a:cs typeface="Times New Roman" pitchFamily="18" charset="0"/>
              </a:rPr>
              <a:t>Enjoy English</a:t>
            </a:r>
            <a:r>
              <a:rPr lang="ru-RU" sz="1600" dirty="0" smtClean="0">
                <a:latin typeface="Times New Roman" pitchFamily="18" charset="0"/>
                <a:cs typeface="Times New Roman" pitchFamily="18" charset="0"/>
              </a:rPr>
              <a:t> – 3 класс.</a:t>
            </a:r>
          </a:p>
          <a:p>
            <a:r>
              <a:rPr lang="ru-RU" sz="1600" dirty="0" smtClean="0">
                <a:latin typeface="Times New Roman" pitchFamily="18" charset="0"/>
                <a:cs typeface="Times New Roman" pitchFamily="18" charset="0"/>
              </a:rPr>
              <a:t>Изображения со слайда № 10:</a:t>
            </a:r>
          </a:p>
          <a:p>
            <a:r>
              <a:rPr lang="en-US" sz="1600" dirty="0" smtClean="0">
                <a:latin typeface="Times New Roman" pitchFamily="18" charset="0"/>
                <a:cs typeface="Times New Roman" pitchFamily="18" charset="0"/>
              </a:rPr>
              <a:t>Jim: </a:t>
            </a:r>
            <a:r>
              <a:rPr lang="en-US" sz="1600" u="sng" dirty="0" smtClean="0">
                <a:latin typeface="Times New Roman" pitchFamily="18" charset="0"/>
                <a:cs typeface="Times New Roman" pitchFamily="18" charset="0"/>
                <a:hlinkClick r:id="rId3"/>
              </a:rPr>
              <a:t>http://allforchildren.ru/paint/showimages/alien/alien008gif.htm</a:t>
            </a:r>
            <a:endParaRPr lang="en-US" sz="1600" u="sng"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Donna: </a:t>
            </a:r>
            <a:r>
              <a:rPr lang="en-US" sz="1600" u="sng" dirty="0" smtClean="0">
                <a:latin typeface="Times New Roman" pitchFamily="18" charset="0"/>
                <a:cs typeface="Times New Roman" pitchFamily="18" charset="0"/>
                <a:hlinkClick r:id="rId4"/>
              </a:rPr>
              <a:t>http://allforchildren.ru/paint/alien_s/alien003.gif</a:t>
            </a:r>
            <a:endParaRPr lang="en-US" sz="1600" u="sng"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Alex: </a:t>
            </a:r>
            <a:r>
              <a:rPr lang="en-US" sz="1600" u="sng" dirty="0" smtClean="0">
                <a:latin typeface="Times New Roman" pitchFamily="18" charset="0"/>
                <a:cs typeface="Times New Roman" pitchFamily="18" charset="0"/>
                <a:hlinkClick r:id="rId5"/>
              </a:rPr>
              <a:t>http://allforchildren.ru/paint/alien_s/alien016.gif</a:t>
            </a:r>
            <a:endParaRPr lang="ru-RU"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Amy: </a:t>
            </a:r>
            <a:r>
              <a:rPr lang="en-US" sz="1600" u="sng" dirty="0" smtClean="0">
                <a:latin typeface="Times New Roman" pitchFamily="18" charset="0"/>
                <a:cs typeface="Times New Roman" pitchFamily="18" charset="0"/>
                <a:hlinkClick r:id="rId6"/>
              </a:rPr>
              <a:t>http://allforchildren.ru/paint/alien_s/alien056.gif</a:t>
            </a:r>
            <a:endParaRPr lang="ru-RU" sz="1600" u="sng"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Adam: </a:t>
            </a:r>
            <a:r>
              <a:rPr lang="en-US" sz="1600" u="sng" dirty="0" smtClean="0">
                <a:latin typeface="Times New Roman" pitchFamily="18" charset="0"/>
                <a:cs typeface="Times New Roman" pitchFamily="18" charset="0"/>
                <a:hlinkClick r:id="rId7"/>
              </a:rPr>
              <a:t>http://allforchildren.ru/paint/showimages/alien/alien060gif.htm</a:t>
            </a:r>
            <a:endParaRPr lang="ru-RU"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Tim, Leo – </a:t>
            </a:r>
            <a:r>
              <a:rPr lang="ru-RU" sz="1600" dirty="0" smtClean="0">
                <a:latin typeface="Times New Roman" pitchFamily="18" charset="0"/>
                <a:cs typeface="Times New Roman" pitchFamily="18" charset="0"/>
              </a:rPr>
              <a:t>авторские рисунки.</a:t>
            </a:r>
            <a:endParaRPr lang="en-US" sz="1600" dirty="0" smtClean="0">
              <a:latin typeface="Times New Roman" pitchFamily="18" charset="0"/>
              <a:cs typeface="Times New Roman" pitchFamily="18" charset="0"/>
            </a:endParaRPr>
          </a:p>
          <a:p>
            <a:r>
              <a:rPr lang="ru-RU" sz="1600" dirty="0" err="1" smtClean="0">
                <a:latin typeface="Times New Roman" pitchFamily="18" charset="0"/>
                <a:cs typeface="Times New Roman" pitchFamily="18" charset="0"/>
              </a:rPr>
              <a:t>Общепознавательная</a:t>
            </a:r>
            <a:r>
              <a:rPr lang="ru-RU" sz="1600" dirty="0" smtClean="0">
                <a:latin typeface="Times New Roman" pitchFamily="18" charset="0"/>
                <a:cs typeface="Times New Roman" pitchFamily="18" charset="0"/>
              </a:rPr>
              <a:t> информация слайдов № 6-8:</a:t>
            </a:r>
            <a:r>
              <a:rPr lang="en-US" sz="1600" dirty="0" smtClean="0">
                <a:latin typeface="Times New Roman" pitchFamily="18" charset="0"/>
                <a:cs typeface="Times New Roman" pitchFamily="18" charset="0"/>
                <a:hlinkClick r:id="rId8"/>
              </a:rPr>
              <a:t>http://interneturok.ru/ru/school/english/3-klass/leksika/vneshnost-i-chasti-tela</a:t>
            </a:r>
            <a:endParaRPr lang="en-US"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Изображение слайда 6</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hlinkClick r:id="rId9"/>
              </a:rPr>
              <a:t>http://www.little-tales.ru/wp-content/uploads/2009/10/1tmv.jpg</a:t>
            </a:r>
            <a:endParaRPr lang="en-US"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Изображение слайда </a:t>
            </a:r>
            <a:r>
              <a:rPr lang="en-US" sz="1600" dirty="0" smtClean="0">
                <a:latin typeface="Times New Roman" pitchFamily="18" charset="0"/>
                <a:cs typeface="Times New Roman" pitchFamily="18" charset="0"/>
              </a:rPr>
              <a:t>7:</a:t>
            </a:r>
            <a:r>
              <a:rPr lang="ru-RU"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hlinkClick r:id="rId10"/>
              </a:rPr>
              <a:t>http://dlm6.meta.ua/pic/0/45/59/_06XbgPCYU.jpg</a:t>
            </a:r>
            <a:endParaRPr lang="en-US"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Изображение слайда </a:t>
            </a:r>
            <a:r>
              <a:rPr lang="en-US" sz="1600" dirty="0" smtClean="0">
                <a:latin typeface="Times New Roman" pitchFamily="18" charset="0"/>
                <a:cs typeface="Times New Roman" pitchFamily="18" charset="0"/>
              </a:rPr>
              <a:t>8:</a:t>
            </a:r>
            <a:r>
              <a:rPr lang="ru-RU"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hlinkClick r:id="rId11"/>
              </a:rPr>
              <a:t>http://www.quizz.biz/uploads/quizz/329161/2_ysdp8.jpg</a:t>
            </a:r>
            <a:endParaRPr lang="en-US"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Изображение слайда </a:t>
            </a:r>
            <a:r>
              <a:rPr lang="en-US" sz="1600" dirty="0" smtClean="0">
                <a:latin typeface="Times New Roman" pitchFamily="18" charset="0"/>
                <a:cs typeface="Times New Roman" pitchFamily="18" charset="0"/>
              </a:rPr>
              <a:t>9:</a:t>
            </a:r>
            <a:r>
              <a:rPr lang="ru-RU"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hlinkClick r:id="rId12"/>
              </a:rPr>
              <a:t>http://img-fotki.yandex.ru/get/6213/72397637.285/0_7f786_2d3d1050_XL</a:t>
            </a:r>
            <a:endParaRPr lang="en-US"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Изображение слайда 12</a:t>
            </a:r>
            <a:r>
              <a:rPr lang="en-US"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hlinkClick r:id="rId13"/>
              </a:rPr>
              <a:t>http://www.disney.fr/films/sites/default/files/Toy_story/characters/Aliens.jpg</a:t>
            </a:r>
            <a:endParaRPr lang="en-US" sz="1600" dirty="0" smtClean="0">
              <a:latin typeface="Times New Roman" pitchFamily="18" charset="0"/>
              <a:cs typeface="Times New Roman" pitchFamily="18" charset="0"/>
            </a:endParaRPr>
          </a:p>
          <a:p>
            <a:endParaRPr lang="en-US" sz="1600" dirty="0" smtClean="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997957834"/>
      </p:ext>
    </p:extLst>
  </p:cSld>
  <p:clrMapOvr>
    <a:masterClrMapping/>
  </p:clrMapOvr>
  <mc:AlternateContent xmlns:mc="http://schemas.openxmlformats.org/markup-compatibility/2006" xmlns:p14="http://schemas.microsoft.com/office/powerpoint/2010/main">
    <mc:Choice Requires="p14">
      <p:transition spd="slow" p14:dur="1600">
        <p14:conveyor dir="l"/>
        <p:sndAc>
          <p:stSnd>
            <p:snd r:embed="rId2" name="click.wav"/>
          </p:stSnd>
        </p:sndAc>
      </p:transition>
    </mc:Choice>
    <mc:Fallback xmlns="">
      <p:transition spd="slow">
        <p:fade/>
        <p:sndAc>
          <p:stSnd>
            <p:snd r:embed="rId14" name="click.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56334" y="714356"/>
            <a:ext cx="5269391" cy="1231106"/>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5400" b="1" dirty="0" smtClean="0">
                <a:ln/>
                <a:solidFill>
                  <a:srgbClr val="741D0E"/>
                </a:solidFill>
                <a:effectLst>
                  <a:outerShdw blurRad="38100" dist="38100" dir="2700000" algn="tl">
                    <a:srgbClr val="000000">
                      <a:alpha val="43137"/>
                    </a:srgbClr>
                  </a:outerShdw>
                </a:effectLst>
                <a:latin typeface="Century Gothic" pitchFamily="34" charset="0"/>
              </a:rPr>
              <a:t>Good morning!</a:t>
            </a:r>
          </a:p>
          <a:p>
            <a:pPr algn="ctr"/>
            <a:endParaRPr lang="en-US" sz="2000" b="1" cap="none" spc="0" dirty="0" smtClean="0">
              <a:ln/>
              <a:solidFill>
                <a:srgbClr val="741D0E"/>
              </a:solidFill>
              <a:effectLst>
                <a:outerShdw blurRad="38100" dist="38100" dir="2700000" algn="tl">
                  <a:srgbClr val="000000">
                    <a:alpha val="43137"/>
                  </a:srgbClr>
                </a:outerShdw>
              </a:effectLst>
              <a:latin typeface="Century Gothic" pitchFamily="34" charset="0"/>
            </a:endParaRPr>
          </a:p>
        </p:txBody>
      </p:sp>
      <p:pic>
        <p:nvPicPr>
          <p:cNvPr id="1029" name="Picture 5" descr="C:\Documents and Settings\Admin\Мои документы\УРОК\1555168ou8g7ty0mc.gif"/>
          <p:cNvPicPr>
            <a:picLocks noChangeAspect="1" noChangeArrowheads="1" noCrop="1"/>
          </p:cNvPicPr>
          <p:nvPr/>
        </p:nvPicPr>
        <p:blipFill>
          <a:blip r:embed="rId2" cstate="print"/>
          <a:srcRect/>
          <a:stretch>
            <a:fillRect/>
          </a:stretch>
        </p:blipFill>
        <p:spPr bwMode="auto">
          <a:xfrm>
            <a:off x="3714744" y="3047989"/>
            <a:ext cx="1928826" cy="257176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158" y="285728"/>
            <a:ext cx="8438529" cy="3416320"/>
          </a:xfrm>
          <a:prstGeom prst="rect">
            <a:avLst/>
          </a:prstGeom>
          <a:noFill/>
        </p:spPr>
        <p:txBody>
          <a:bodyPr wrap="none" rtlCol="0">
            <a:spAutoFit/>
          </a:bodyPr>
          <a:lstStyle/>
          <a:p>
            <a:r>
              <a:rPr lang="ru-RU" dirty="0" smtClean="0"/>
              <a:t>Анимационные изображения для динамической паузы</a:t>
            </a:r>
          </a:p>
          <a:p>
            <a:r>
              <a:rPr lang="ru-RU" dirty="0" smtClean="0"/>
              <a:t>Мальчик с барабаном:   </a:t>
            </a:r>
            <a:r>
              <a:rPr lang="en-US" dirty="0" smtClean="0">
                <a:hlinkClick r:id="rId2"/>
              </a:rPr>
              <a:t>https://clck.ru/9Stg4</a:t>
            </a:r>
            <a:r>
              <a:rPr lang="ru-RU" dirty="0" smtClean="0"/>
              <a:t> </a:t>
            </a:r>
          </a:p>
          <a:p>
            <a:r>
              <a:rPr lang="ru-RU" dirty="0" smtClean="0"/>
              <a:t>Мужчина с обручем:   </a:t>
            </a:r>
            <a:r>
              <a:rPr lang="en-US" dirty="0" smtClean="0">
                <a:hlinkClick r:id="rId3"/>
              </a:rPr>
              <a:t>https://clck.ru/9StgJ</a:t>
            </a:r>
            <a:r>
              <a:rPr lang="ru-RU" dirty="0" smtClean="0"/>
              <a:t> </a:t>
            </a:r>
          </a:p>
          <a:p>
            <a:r>
              <a:rPr lang="ru-RU" dirty="0" smtClean="0"/>
              <a:t>Ворона с гитарой:     </a:t>
            </a:r>
            <a:r>
              <a:rPr lang="en-US" dirty="0" smtClean="0">
                <a:hlinkClick r:id="rId4"/>
              </a:rPr>
              <a:t>https://clck.ru/9StgN</a:t>
            </a:r>
            <a:r>
              <a:rPr lang="ru-RU" dirty="0" smtClean="0"/>
              <a:t> </a:t>
            </a:r>
          </a:p>
          <a:p>
            <a:r>
              <a:rPr lang="ru-RU" dirty="0" smtClean="0"/>
              <a:t>Зайчик:            </a:t>
            </a:r>
            <a:r>
              <a:rPr lang="en-US" dirty="0" smtClean="0">
                <a:hlinkClick r:id="rId5"/>
              </a:rPr>
              <a:t>https://clck.ru/9StgW</a:t>
            </a:r>
            <a:r>
              <a:rPr lang="ru-RU" dirty="0" smtClean="0"/>
              <a:t> </a:t>
            </a:r>
          </a:p>
          <a:p>
            <a:r>
              <a:rPr lang="ru-RU" dirty="0" smtClean="0"/>
              <a:t>Женщина в шляпке:  </a:t>
            </a:r>
            <a:r>
              <a:rPr lang="en-US" dirty="0" smtClean="0">
                <a:hlinkClick r:id="rId6"/>
              </a:rPr>
              <a:t>https://clck.ru/9Stgc</a:t>
            </a:r>
            <a:r>
              <a:rPr lang="ru-RU" dirty="0" smtClean="0"/>
              <a:t> </a:t>
            </a:r>
          </a:p>
          <a:p>
            <a:r>
              <a:rPr lang="ru-RU" dirty="0" smtClean="0"/>
              <a:t>Лыжник:         </a:t>
            </a:r>
            <a:r>
              <a:rPr lang="en-US" dirty="0" smtClean="0">
                <a:hlinkClick r:id="rId7"/>
              </a:rPr>
              <a:t>https://clck.ru/9Stgk</a:t>
            </a:r>
            <a:r>
              <a:rPr lang="ru-RU" dirty="0" smtClean="0"/>
              <a:t>        </a:t>
            </a:r>
          </a:p>
          <a:p>
            <a:r>
              <a:rPr lang="ru-RU" dirty="0" smtClean="0"/>
              <a:t>Утята:     </a:t>
            </a:r>
            <a:r>
              <a:rPr lang="en-US" dirty="0" smtClean="0">
                <a:hlinkClick r:id="rId8"/>
              </a:rPr>
              <a:t>https://clck.ru/9Stgp</a:t>
            </a:r>
            <a:r>
              <a:rPr lang="ru-RU" dirty="0" smtClean="0"/>
              <a:t> </a:t>
            </a:r>
          </a:p>
          <a:p>
            <a:r>
              <a:rPr lang="ru-RU" dirty="0" smtClean="0"/>
              <a:t>Парень:   </a:t>
            </a:r>
            <a:r>
              <a:rPr lang="en-US" dirty="0" smtClean="0">
                <a:hlinkClick r:id="rId9"/>
              </a:rPr>
              <a:t>http://www.clubdances.ru/dance/52.gif</a:t>
            </a:r>
            <a:r>
              <a:rPr lang="ru-RU" dirty="0" smtClean="0"/>
              <a:t> </a:t>
            </a:r>
          </a:p>
          <a:p>
            <a:r>
              <a:rPr lang="ru-RU" dirty="0" smtClean="0"/>
              <a:t>Аватар:    </a:t>
            </a:r>
            <a:r>
              <a:rPr lang="en-US" dirty="0" smtClean="0">
                <a:hlinkClick r:id="rId10"/>
              </a:rPr>
              <a:t>https://clck.ru/9SthM</a:t>
            </a:r>
            <a:r>
              <a:rPr lang="ru-RU" dirty="0" smtClean="0"/>
              <a:t> </a:t>
            </a:r>
          </a:p>
          <a:p>
            <a:r>
              <a:rPr lang="ru-RU" dirty="0" smtClean="0"/>
              <a:t>Смайлик – аплодисменты: </a:t>
            </a:r>
            <a:r>
              <a:rPr lang="en-US" dirty="0" smtClean="0">
                <a:hlinkClick r:id="rId11"/>
              </a:rPr>
              <a:t>https://clck.ru/9Sthj</a:t>
            </a:r>
            <a:r>
              <a:rPr lang="ru-RU" dirty="0" smtClean="0"/>
              <a:t>  </a:t>
            </a:r>
          </a:p>
          <a:p>
            <a:r>
              <a:rPr lang="ru-RU" dirty="0" smtClean="0"/>
              <a:t>Песня для динамической паузы: </a:t>
            </a:r>
            <a:r>
              <a:rPr lang="en-US" dirty="0" smtClean="0"/>
              <a:t>the wiggles - hot potato</a:t>
            </a:r>
            <a:r>
              <a:rPr lang="ru-RU" dirty="0" smtClean="0"/>
              <a:t> </a:t>
            </a:r>
            <a:r>
              <a:rPr lang="en-US" dirty="0" smtClean="0">
                <a:hlinkClick r:id="rId12"/>
              </a:rPr>
              <a:t>https://clck.ru/9StiN</a:t>
            </a:r>
            <a:r>
              <a:rPr lang="ru-RU" dirty="0" smtClean="0"/>
              <a:t>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1643050"/>
            <a:ext cx="8244565" cy="3785652"/>
          </a:xfrm>
          <a:prstGeom prst="rect">
            <a:avLst/>
          </a:prstGeom>
          <a:noFill/>
        </p:spPr>
        <p:txBody>
          <a:bodyPr wrap="none" rtlCol="0">
            <a:spAutoFit/>
          </a:bodyPr>
          <a:lstStyle/>
          <a:p>
            <a:pPr>
              <a:lnSpc>
                <a:spcPct val="150000"/>
              </a:lnSpc>
            </a:pPr>
            <a:r>
              <a:rPr lang="en-US" sz="3600" b="1" dirty="0" smtClean="0">
                <a:solidFill>
                  <a:srgbClr val="004C22"/>
                </a:solidFill>
                <a:latin typeface="Constantia" pitchFamily="18" charset="0"/>
              </a:rPr>
              <a:t>[e] </a:t>
            </a:r>
            <a:r>
              <a:rPr lang="en-US" sz="3600" b="1" dirty="0" smtClean="0">
                <a:solidFill>
                  <a:srgbClr val="741D0E"/>
                </a:solidFill>
                <a:latin typeface="Constantia" pitchFamily="18" charset="0"/>
              </a:rPr>
              <a:t>- </a:t>
            </a:r>
            <a:r>
              <a:rPr lang="en-US" sz="3600" b="1" dirty="0" smtClean="0">
                <a:solidFill>
                  <a:srgbClr val="56150A"/>
                </a:solidFill>
                <a:latin typeface="Candara" pitchFamily="34" charset="0"/>
              </a:rPr>
              <a:t>help, leg, red, tell, head, neck</a:t>
            </a:r>
          </a:p>
          <a:p>
            <a:pPr>
              <a:lnSpc>
                <a:spcPct val="150000"/>
              </a:lnSpc>
            </a:pPr>
            <a:r>
              <a:rPr lang="en-US" sz="3600" b="1" dirty="0" smtClean="0">
                <a:solidFill>
                  <a:srgbClr val="004C22"/>
                </a:solidFill>
                <a:latin typeface="Constantia" pitchFamily="18" charset="0"/>
              </a:rPr>
              <a:t>[</a:t>
            </a:r>
            <a:r>
              <a:rPr lang="en-US" sz="3600" b="1" dirty="0" err="1" smtClean="0">
                <a:solidFill>
                  <a:srgbClr val="004C22"/>
                </a:solidFill>
                <a:latin typeface="Constantia" pitchFamily="18" charset="0"/>
              </a:rPr>
              <a:t>ai</a:t>
            </a:r>
            <a:r>
              <a:rPr lang="en-US" sz="3600" b="1" dirty="0" smtClean="0">
                <a:solidFill>
                  <a:srgbClr val="004C22"/>
                </a:solidFill>
                <a:latin typeface="Constantia" pitchFamily="18" charset="0"/>
              </a:rPr>
              <a:t>] </a:t>
            </a:r>
            <a:r>
              <a:rPr lang="en-US" sz="3600" b="1" dirty="0" smtClean="0">
                <a:solidFill>
                  <a:srgbClr val="56150A"/>
                </a:solidFill>
                <a:latin typeface="Constantia" pitchFamily="18" charset="0"/>
              </a:rPr>
              <a:t>- </a:t>
            </a:r>
            <a:r>
              <a:rPr lang="en-US" sz="3600" b="1" dirty="0" smtClean="0">
                <a:solidFill>
                  <a:srgbClr val="56150A"/>
                </a:solidFill>
                <a:latin typeface="Candara" pitchFamily="34" charset="0"/>
              </a:rPr>
              <a:t>nice, my, eye, kind, white, bye</a:t>
            </a:r>
          </a:p>
          <a:p>
            <a:pPr>
              <a:lnSpc>
                <a:spcPct val="150000"/>
              </a:lnSpc>
            </a:pPr>
            <a:r>
              <a:rPr lang="en-US" sz="3600" b="1" dirty="0" smtClean="0">
                <a:solidFill>
                  <a:srgbClr val="004C22"/>
                </a:solidFill>
                <a:latin typeface="Constantia" pitchFamily="18" charset="0"/>
              </a:rPr>
              <a:t>[</a:t>
            </a:r>
            <a:r>
              <a:rPr lang="en-US" sz="3600" b="1" dirty="0" err="1" smtClean="0">
                <a:solidFill>
                  <a:srgbClr val="004C22"/>
                </a:solidFill>
                <a:latin typeface="Constantia" pitchFamily="18" charset="0"/>
              </a:rPr>
              <a:t>i</a:t>
            </a:r>
            <a:r>
              <a:rPr lang="en-US" sz="3600" b="1" dirty="0" smtClean="0">
                <a:solidFill>
                  <a:srgbClr val="004C22"/>
                </a:solidFill>
                <a:latin typeface="Constantia" pitchFamily="18" charset="0"/>
              </a:rPr>
              <a:t>:] </a:t>
            </a:r>
            <a:r>
              <a:rPr lang="en-US" sz="3600" b="1" dirty="0" smtClean="0">
                <a:solidFill>
                  <a:srgbClr val="56150A"/>
                </a:solidFill>
                <a:latin typeface="Constantia" pitchFamily="18" charset="0"/>
              </a:rPr>
              <a:t>- </a:t>
            </a:r>
            <a:r>
              <a:rPr lang="en-US" sz="3600" b="1" dirty="0" smtClean="0">
                <a:solidFill>
                  <a:srgbClr val="56150A"/>
                </a:solidFill>
                <a:latin typeface="Candara" pitchFamily="34" charset="0"/>
              </a:rPr>
              <a:t>see, teeth, feet, knee, please, clean</a:t>
            </a:r>
          </a:p>
          <a:p>
            <a:pPr>
              <a:lnSpc>
                <a:spcPct val="150000"/>
              </a:lnSpc>
            </a:pPr>
            <a:r>
              <a:rPr lang="en-US" sz="3600" b="1" dirty="0" smtClean="0">
                <a:solidFill>
                  <a:srgbClr val="004C22"/>
                </a:solidFill>
                <a:latin typeface="Constantia" pitchFamily="18" charset="0"/>
              </a:rPr>
              <a:t>[</a:t>
            </a:r>
            <a:r>
              <a:rPr lang="en-US" sz="3600" b="1" dirty="0" err="1" smtClean="0">
                <a:solidFill>
                  <a:srgbClr val="004C22"/>
                </a:solidFill>
                <a:latin typeface="Constantia" pitchFamily="18" charset="0"/>
              </a:rPr>
              <a:t>əu</a:t>
            </a:r>
            <a:r>
              <a:rPr lang="en-US" sz="3600" b="1" dirty="0" smtClean="0">
                <a:solidFill>
                  <a:srgbClr val="004C22"/>
                </a:solidFill>
                <a:latin typeface="Constantia" pitchFamily="18" charset="0"/>
              </a:rPr>
              <a:t>]</a:t>
            </a:r>
            <a:r>
              <a:rPr lang="en-US" sz="3600" b="1" dirty="0" smtClean="0">
                <a:solidFill>
                  <a:srgbClr val="56150A"/>
                </a:solidFill>
                <a:latin typeface="Constantia" pitchFamily="18" charset="0"/>
              </a:rPr>
              <a:t>-</a:t>
            </a:r>
            <a:r>
              <a:rPr lang="ru-RU" sz="3600" b="1" dirty="0" smtClean="0">
                <a:solidFill>
                  <a:srgbClr val="56150A"/>
                </a:solidFill>
                <a:latin typeface="Constantia" pitchFamily="18" charset="0"/>
              </a:rPr>
              <a:t> </a:t>
            </a:r>
            <a:r>
              <a:rPr lang="en-US" sz="3600" b="1" dirty="0" smtClean="0">
                <a:solidFill>
                  <a:srgbClr val="56150A"/>
                </a:solidFill>
                <a:latin typeface="Candara" pitchFamily="34" charset="0"/>
              </a:rPr>
              <a:t>go, nose, toe, toes, shoulder, photo</a:t>
            </a:r>
          </a:p>
          <a:p>
            <a:endParaRPr lang="en-US" sz="2400" b="1" dirty="0">
              <a:latin typeface="Constantia" pitchFamily="18" charset="0"/>
            </a:endParaRPr>
          </a:p>
        </p:txBody>
      </p:sp>
      <p:sp>
        <p:nvSpPr>
          <p:cNvPr id="4" name="TextBox 3"/>
          <p:cNvSpPr txBox="1"/>
          <p:nvPr/>
        </p:nvSpPr>
        <p:spPr>
          <a:xfrm>
            <a:off x="2285984" y="571480"/>
            <a:ext cx="3366627" cy="707886"/>
          </a:xfrm>
          <a:prstGeom prst="rect">
            <a:avLst/>
          </a:prstGeom>
          <a:noFill/>
        </p:spPr>
        <p:txBody>
          <a:bodyPr wrap="none" rtlCol="0">
            <a:spAutoFit/>
          </a:bodyPr>
          <a:lstStyle/>
          <a:p>
            <a:r>
              <a:rPr lang="en-US" sz="4000" b="1" dirty="0" smtClean="0">
                <a:solidFill>
                  <a:srgbClr val="004C22"/>
                </a:solidFill>
                <a:latin typeface="Century Gothic" pitchFamily="34" charset="0"/>
              </a:rPr>
              <a:t>Phonetic drill</a:t>
            </a:r>
            <a:endParaRPr lang="en-US" sz="4000" b="1" dirty="0">
              <a:solidFill>
                <a:srgbClr val="004C22"/>
              </a:solidFill>
              <a:latin typeface="Century Gothic"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115616" y="332656"/>
            <a:ext cx="6841196" cy="6465159"/>
          </a:xfrm>
          <a:prstGeom prst="rect">
            <a:avLst/>
          </a:prstGeom>
        </p:spPr>
      </p:pic>
    </p:spTree>
    <p:extLst>
      <p:ext uri="{BB962C8B-B14F-4D97-AF65-F5344CB8AC3E}">
        <p14:creationId xmlns:p14="http://schemas.microsoft.com/office/powerpoint/2010/main" val="25060598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86314" y="1142984"/>
            <a:ext cx="3429024" cy="4893647"/>
          </a:xfrm>
          <a:prstGeom prst="rect">
            <a:avLst/>
          </a:prstGeom>
          <a:solidFill>
            <a:schemeClr val="accent4">
              <a:lumMod val="40000"/>
              <a:lumOff val="60000"/>
            </a:schemeClr>
          </a:solidFill>
          <a:ln>
            <a:solidFill>
              <a:schemeClr val="accent3">
                <a:lumMod val="75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marL="137160">
              <a:lnSpc>
                <a:spcPct val="150000"/>
              </a:lnSpc>
            </a:pPr>
            <a:r>
              <a:rPr lang="en-US" sz="2400" b="1" dirty="0" smtClean="0">
                <a:solidFill>
                  <a:srgbClr val="041448"/>
                </a:solidFill>
                <a:latin typeface="Candara" pitchFamily="34" charset="0"/>
              </a:rPr>
              <a:t>HEAD             HAIR</a:t>
            </a:r>
          </a:p>
          <a:p>
            <a:pPr marL="137160" indent="0">
              <a:lnSpc>
                <a:spcPct val="150000"/>
              </a:lnSpc>
              <a:buNone/>
            </a:pPr>
            <a:r>
              <a:rPr lang="en-US" sz="2400" b="1" dirty="0" smtClean="0">
                <a:solidFill>
                  <a:srgbClr val="041448"/>
                </a:solidFill>
                <a:latin typeface="Candara" pitchFamily="34" charset="0"/>
              </a:rPr>
              <a:t>FASE               EARS                           </a:t>
            </a:r>
          </a:p>
          <a:p>
            <a:pPr marL="137160" indent="0">
              <a:lnSpc>
                <a:spcPct val="150000"/>
              </a:lnSpc>
              <a:buNone/>
            </a:pPr>
            <a:r>
              <a:rPr lang="en-US" sz="2400" b="1" dirty="0" smtClean="0">
                <a:solidFill>
                  <a:srgbClr val="041448"/>
                </a:solidFill>
                <a:latin typeface="Candara" pitchFamily="34" charset="0"/>
              </a:rPr>
              <a:t>MOUTH         TEETH</a:t>
            </a:r>
          </a:p>
          <a:p>
            <a:pPr marL="137160" indent="0">
              <a:lnSpc>
                <a:spcPct val="150000"/>
              </a:lnSpc>
              <a:buNone/>
            </a:pPr>
            <a:r>
              <a:rPr lang="en-US" sz="2400" b="1" dirty="0" smtClean="0">
                <a:solidFill>
                  <a:srgbClr val="041448"/>
                </a:solidFill>
                <a:latin typeface="Candara" pitchFamily="34" charset="0"/>
              </a:rPr>
              <a:t>EYES                NOSE            </a:t>
            </a:r>
          </a:p>
          <a:p>
            <a:pPr marL="137160" indent="0">
              <a:lnSpc>
                <a:spcPct val="150000"/>
              </a:lnSpc>
              <a:buNone/>
            </a:pPr>
            <a:r>
              <a:rPr lang="en-US" sz="2400" b="1" dirty="0" smtClean="0">
                <a:solidFill>
                  <a:srgbClr val="041448"/>
                </a:solidFill>
                <a:latin typeface="Candara" pitchFamily="34" charset="0"/>
              </a:rPr>
              <a:t>BODY              ARMS           </a:t>
            </a:r>
          </a:p>
          <a:p>
            <a:pPr marL="137160">
              <a:lnSpc>
                <a:spcPct val="150000"/>
              </a:lnSpc>
            </a:pPr>
            <a:r>
              <a:rPr lang="en-US" sz="2400" b="1" dirty="0" smtClean="0">
                <a:solidFill>
                  <a:srgbClr val="041448"/>
                </a:solidFill>
                <a:latin typeface="Candara" pitchFamily="34" charset="0"/>
              </a:rPr>
              <a:t>HANDS           FINGERS </a:t>
            </a:r>
          </a:p>
          <a:p>
            <a:pPr marL="137160">
              <a:lnSpc>
                <a:spcPct val="150000"/>
              </a:lnSpc>
            </a:pPr>
            <a:r>
              <a:rPr lang="en-US" sz="2400" b="1" dirty="0" smtClean="0">
                <a:solidFill>
                  <a:srgbClr val="041448"/>
                </a:solidFill>
                <a:latin typeface="Candara" pitchFamily="34" charset="0"/>
              </a:rPr>
              <a:t>LEGS                FOOT</a:t>
            </a:r>
          </a:p>
          <a:p>
            <a:pPr marL="137160">
              <a:lnSpc>
                <a:spcPct val="150000"/>
              </a:lnSpc>
            </a:pPr>
            <a:r>
              <a:rPr lang="en-US" sz="2400" b="1" dirty="0" smtClean="0">
                <a:solidFill>
                  <a:srgbClr val="041448"/>
                </a:solidFill>
                <a:latin typeface="Candara" pitchFamily="34" charset="0"/>
              </a:rPr>
              <a:t>FEET                TOES</a:t>
            </a:r>
          </a:p>
          <a:p>
            <a:pPr marL="137160" indent="0">
              <a:buNone/>
            </a:pPr>
            <a:endParaRPr lang="en-US" sz="2400" b="1" dirty="0">
              <a:solidFill>
                <a:srgbClr val="0070C0"/>
              </a:solidFill>
              <a:latin typeface="Constantia" pitchFamily="18" charset="0"/>
            </a:endParaRPr>
          </a:p>
        </p:txBody>
      </p:sp>
      <p:sp>
        <p:nvSpPr>
          <p:cNvPr id="7" name="TextBox 6"/>
          <p:cNvSpPr txBox="1"/>
          <p:nvPr/>
        </p:nvSpPr>
        <p:spPr>
          <a:xfrm>
            <a:off x="785786" y="1071546"/>
            <a:ext cx="3256020" cy="5355312"/>
          </a:xfrm>
          <a:prstGeom prst="rect">
            <a:avLst/>
          </a:prstGeom>
          <a:solidFill>
            <a:schemeClr val="accent6">
              <a:lumMod val="20000"/>
              <a:lumOff val="80000"/>
            </a:schemeClr>
          </a:solidFill>
        </p:spPr>
        <p:style>
          <a:lnRef idx="1">
            <a:schemeClr val="accent5"/>
          </a:lnRef>
          <a:fillRef idx="2">
            <a:schemeClr val="accent5"/>
          </a:fillRef>
          <a:effectRef idx="1">
            <a:schemeClr val="accent5"/>
          </a:effectRef>
          <a:fontRef idx="minor">
            <a:schemeClr val="dk1"/>
          </a:fontRef>
        </p:style>
        <p:txBody>
          <a:bodyPr wrap="none" rtlCol="0">
            <a:spAutoFit/>
          </a:bodyPr>
          <a:lstStyle/>
          <a:p>
            <a:pPr>
              <a:lnSpc>
                <a:spcPct val="150000"/>
              </a:lnSpc>
            </a:pPr>
            <a:r>
              <a:rPr lang="en-US" sz="2400" b="1" dirty="0" smtClean="0">
                <a:solidFill>
                  <a:srgbClr val="451B01"/>
                </a:solidFill>
                <a:latin typeface="Candara" pitchFamily="34" charset="0"/>
              </a:rPr>
              <a:t>BIG                     SMALL</a:t>
            </a:r>
          </a:p>
          <a:p>
            <a:pPr>
              <a:lnSpc>
                <a:spcPct val="150000"/>
              </a:lnSpc>
            </a:pPr>
            <a:r>
              <a:rPr lang="en-US" sz="2400" b="1" dirty="0" smtClean="0">
                <a:solidFill>
                  <a:srgbClr val="451B01"/>
                </a:solidFill>
                <a:latin typeface="Candara" pitchFamily="34" charset="0"/>
              </a:rPr>
              <a:t>LONG                 SHOT</a:t>
            </a:r>
          </a:p>
          <a:p>
            <a:pPr>
              <a:lnSpc>
                <a:spcPct val="150000"/>
              </a:lnSpc>
            </a:pPr>
            <a:r>
              <a:rPr lang="en-US" sz="2400" b="1" dirty="0" smtClean="0">
                <a:solidFill>
                  <a:srgbClr val="451B01"/>
                </a:solidFill>
                <a:latin typeface="Candara" pitchFamily="34" charset="0"/>
              </a:rPr>
              <a:t>FUNNY               MERRY</a:t>
            </a:r>
          </a:p>
          <a:p>
            <a:pPr>
              <a:lnSpc>
                <a:spcPct val="150000"/>
              </a:lnSpc>
            </a:pPr>
            <a:r>
              <a:rPr lang="en-US" sz="2400" b="1" dirty="0" smtClean="0">
                <a:solidFill>
                  <a:srgbClr val="451B01"/>
                </a:solidFill>
                <a:latin typeface="Candara" pitchFamily="34" charset="0"/>
              </a:rPr>
              <a:t>SAD                    ANGRY</a:t>
            </a:r>
          </a:p>
          <a:p>
            <a:pPr>
              <a:lnSpc>
                <a:spcPct val="150000"/>
              </a:lnSpc>
            </a:pPr>
            <a:r>
              <a:rPr lang="en-US" sz="2400" b="1" dirty="0" smtClean="0">
                <a:solidFill>
                  <a:srgbClr val="451B01"/>
                </a:solidFill>
                <a:latin typeface="Candara" pitchFamily="34" charset="0"/>
              </a:rPr>
              <a:t>CLEAN               DIRTY</a:t>
            </a:r>
          </a:p>
          <a:p>
            <a:pPr>
              <a:lnSpc>
                <a:spcPct val="150000"/>
              </a:lnSpc>
            </a:pPr>
            <a:r>
              <a:rPr lang="en-US" sz="2400" b="1" dirty="0" smtClean="0">
                <a:solidFill>
                  <a:srgbClr val="451B01"/>
                </a:solidFill>
                <a:latin typeface="Candara" pitchFamily="34" charset="0"/>
              </a:rPr>
              <a:t>BLACK                WHITE</a:t>
            </a:r>
          </a:p>
          <a:p>
            <a:pPr>
              <a:lnSpc>
                <a:spcPct val="150000"/>
              </a:lnSpc>
            </a:pPr>
            <a:r>
              <a:rPr lang="en-US" sz="2400" b="1" dirty="0" smtClean="0">
                <a:solidFill>
                  <a:srgbClr val="451B01"/>
                </a:solidFill>
                <a:latin typeface="Candara" pitchFamily="34" charset="0"/>
              </a:rPr>
              <a:t>RED                    BLUE</a:t>
            </a:r>
          </a:p>
          <a:p>
            <a:pPr>
              <a:lnSpc>
                <a:spcPct val="150000"/>
              </a:lnSpc>
            </a:pPr>
            <a:r>
              <a:rPr lang="en-US" sz="2400" b="1" dirty="0" smtClean="0">
                <a:solidFill>
                  <a:srgbClr val="451B01"/>
                </a:solidFill>
                <a:latin typeface="Candara" pitchFamily="34" charset="0"/>
              </a:rPr>
              <a:t>GREEN               GREY</a:t>
            </a:r>
          </a:p>
          <a:p>
            <a:pPr>
              <a:lnSpc>
                <a:spcPct val="150000"/>
              </a:lnSpc>
            </a:pPr>
            <a:r>
              <a:rPr lang="en-US" sz="2400" b="1" dirty="0" smtClean="0">
                <a:solidFill>
                  <a:srgbClr val="451B01"/>
                </a:solidFill>
                <a:latin typeface="Candara" pitchFamily="34" charset="0"/>
              </a:rPr>
              <a:t>YELLOW             BROWN</a:t>
            </a:r>
          </a:p>
          <a:p>
            <a:endParaRPr lang="en-US" dirty="0"/>
          </a:p>
        </p:txBody>
      </p:sp>
      <p:sp>
        <p:nvSpPr>
          <p:cNvPr id="4" name="TextBox 3"/>
          <p:cNvSpPr txBox="1"/>
          <p:nvPr/>
        </p:nvSpPr>
        <p:spPr>
          <a:xfrm>
            <a:off x="928662" y="214290"/>
            <a:ext cx="7462299" cy="707886"/>
          </a:xfrm>
          <a:prstGeom prst="rect">
            <a:avLst/>
          </a:prstGeom>
          <a:noFill/>
        </p:spPr>
        <p:txBody>
          <a:bodyPr wrap="none" rtlCol="0">
            <a:spAutoFit/>
          </a:bodyPr>
          <a:lstStyle/>
          <a:p>
            <a:r>
              <a:rPr lang="en-US" sz="4000" b="1" dirty="0" smtClean="0">
                <a:solidFill>
                  <a:srgbClr val="004C22"/>
                </a:solidFill>
                <a:latin typeface="Century Gothic" pitchFamily="34" charset="0"/>
              </a:rPr>
              <a:t>Make up word combinations</a:t>
            </a:r>
            <a:endParaRPr lang="en-US" sz="4000" b="1" dirty="0">
              <a:solidFill>
                <a:srgbClr val="004C22"/>
              </a:solidFill>
              <a:latin typeface="Century Gothic"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p:nvPr/>
        </p:nvPicPr>
        <p:blipFill>
          <a:blip r:embed="rId2" cstate="print"/>
          <a:srcRect l="75766" t="59911" r="8357" b="11804"/>
          <a:stretch>
            <a:fillRect/>
          </a:stretch>
        </p:blipFill>
        <p:spPr bwMode="auto">
          <a:xfrm>
            <a:off x="3500430" y="3286124"/>
            <a:ext cx="2062167" cy="2286016"/>
          </a:xfrm>
          <a:prstGeom prst="rect">
            <a:avLst/>
          </a:prstGeom>
          <a:noFill/>
          <a:ln w="28575">
            <a:solidFill>
              <a:srgbClr val="004D86"/>
            </a:solidFill>
            <a:miter lim="800000"/>
            <a:headEnd/>
            <a:tailEnd/>
          </a:ln>
        </p:spPr>
      </p:pic>
      <p:pic>
        <p:nvPicPr>
          <p:cNvPr id="2" name="Рисунок 1"/>
          <p:cNvPicPr/>
          <p:nvPr/>
        </p:nvPicPr>
        <p:blipFill>
          <a:blip r:embed="rId3" cstate="print"/>
          <a:srcRect l="15738" t="40312" r="61421" b="18931"/>
          <a:stretch>
            <a:fillRect/>
          </a:stretch>
        </p:blipFill>
        <p:spPr bwMode="auto">
          <a:xfrm>
            <a:off x="5857884" y="1643050"/>
            <a:ext cx="2094871" cy="2214578"/>
          </a:xfrm>
          <a:prstGeom prst="rect">
            <a:avLst/>
          </a:prstGeom>
          <a:noFill/>
          <a:ln w="28575">
            <a:solidFill>
              <a:schemeClr val="accent1"/>
            </a:solidFill>
            <a:miter lim="800000"/>
            <a:headEnd/>
            <a:tailEnd/>
          </a:ln>
        </p:spPr>
      </p:pic>
      <p:pic>
        <p:nvPicPr>
          <p:cNvPr id="4" name="Рисунок 3"/>
          <p:cNvPicPr/>
          <p:nvPr/>
        </p:nvPicPr>
        <p:blipFill>
          <a:blip r:embed="rId4" cstate="print"/>
          <a:srcRect l="60446" t="36080" r="17131" b="31403"/>
          <a:stretch>
            <a:fillRect/>
          </a:stretch>
        </p:blipFill>
        <p:spPr bwMode="auto">
          <a:xfrm>
            <a:off x="1071538" y="1500174"/>
            <a:ext cx="2214248" cy="2214578"/>
          </a:xfrm>
          <a:prstGeom prst="rect">
            <a:avLst/>
          </a:prstGeom>
          <a:noFill/>
          <a:ln w="28575">
            <a:solidFill>
              <a:srgbClr val="006600"/>
            </a:solidFill>
            <a:miter lim="800000"/>
            <a:headEnd/>
            <a:tailEnd/>
          </a:ln>
        </p:spPr>
      </p:pic>
      <p:sp>
        <p:nvSpPr>
          <p:cNvPr id="5" name="TextBox 4"/>
          <p:cNvSpPr txBox="1"/>
          <p:nvPr/>
        </p:nvSpPr>
        <p:spPr>
          <a:xfrm>
            <a:off x="3071802" y="428604"/>
            <a:ext cx="3685624" cy="707886"/>
          </a:xfrm>
          <a:prstGeom prst="rect">
            <a:avLst/>
          </a:prstGeom>
          <a:noFill/>
        </p:spPr>
        <p:txBody>
          <a:bodyPr wrap="none" rtlCol="0">
            <a:spAutoFit/>
          </a:bodyPr>
          <a:lstStyle/>
          <a:p>
            <a:r>
              <a:rPr lang="en-US" sz="4000" b="1" dirty="0" smtClean="0">
                <a:solidFill>
                  <a:srgbClr val="004C22"/>
                </a:solidFill>
                <a:latin typeface="Century Gothic" pitchFamily="34" charset="0"/>
              </a:rPr>
              <a:t>Listen and say</a:t>
            </a:r>
            <a:endParaRPr lang="en-US" sz="4000" b="1" dirty="0">
              <a:solidFill>
                <a:srgbClr val="004C22"/>
              </a:solidFill>
              <a:latin typeface="Century Gothic"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1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p:cNvSpPr txBox="1">
            <a:spLocks noChangeArrowheads="1"/>
          </p:cNvSpPr>
          <p:nvPr/>
        </p:nvSpPr>
        <p:spPr bwMode="auto">
          <a:xfrm>
            <a:off x="1142976" y="1643050"/>
            <a:ext cx="184731" cy="584775"/>
          </a:xfrm>
          <a:prstGeom prst="rect">
            <a:avLst/>
          </a:prstGeom>
          <a:noFill/>
          <a:ln w="9525">
            <a:noFill/>
            <a:miter lim="800000"/>
            <a:headEnd/>
            <a:tailEnd/>
          </a:ln>
        </p:spPr>
        <p:txBody>
          <a:bodyPr wrap="none">
            <a:spAutoFit/>
          </a:bodyPr>
          <a:lstStyle/>
          <a:p>
            <a:pPr>
              <a:defRPr/>
            </a:pPr>
            <a:endParaRPr lang="ru-RU" sz="3200" b="1" dirty="0">
              <a:solidFill>
                <a:srgbClr val="002060"/>
              </a:solidFill>
              <a:latin typeface="Constantia" pitchFamily="18" charset="0"/>
            </a:endParaRPr>
          </a:p>
        </p:txBody>
      </p:sp>
      <p:pic>
        <p:nvPicPr>
          <p:cNvPr id="3" name="Picture 95" descr="E:\ВСЕ ПРЕЗЕНТАЦИИ\Анимированные рисунки и рамки\Анимация\67.GIF">
            <a:hlinkClick r:id="rId2" action="ppaction://hlinkpres?slideindex=1&amp;slidetitle="/>
          </p:cNvPr>
          <p:cNvPicPr>
            <a:picLocks noChangeAspect="1" noChangeArrowheads="1" noCrop="1"/>
          </p:cNvPicPr>
          <p:nvPr/>
        </p:nvPicPr>
        <p:blipFill>
          <a:blip r:embed="rId3" cstate="print"/>
          <a:srcRect/>
          <a:stretch>
            <a:fillRect/>
          </a:stretch>
        </p:blipFill>
        <p:spPr bwMode="auto">
          <a:xfrm>
            <a:off x="3214678" y="2000240"/>
            <a:ext cx="2381266" cy="2286016"/>
          </a:xfrm>
          <a:prstGeom prst="rect">
            <a:avLst/>
          </a:prstGeom>
          <a:noFill/>
          <a:ln w="9525">
            <a:noFill/>
            <a:miter lim="800000"/>
            <a:headEnd/>
            <a:tailEnd/>
          </a:ln>
        </p:spPr>
      </p:pic>
      <p:sp>
        <p:nvSpPr>
          <p:cNvPr id="4" name="TextBox 3"/>
          <p:cNvSpPr txBox="1"/>
          <p:nvPr/>
        </p:nvSpPr>
        <p:spPr>
          <a:xfrm>
            <a:off x="2214546" y="500042"/>
            <a:ext cx="4559261" cy="769441"/>
          </a:xfrm>
          <a:prstGeom prst="rect">
            <a:avLst/>
          </a:prstGeom>
          <a:noFill/>
        </p:spPr>
        <p:txBody>
          <a:bodyPr wrap="none" rtlCol="0">
            <a:spAutoFit/>
          </a:bodyPr>
          <a:lstStyle/>
          <a:p>
            <a:r>
              <a:rPr lang="en-US" sz="4400" b="1" dirty="0" smtClean="0">
                <a:solidFill>
                  <a:srgbClr val="741D0E"/>
                </a:solidFill>
                <a:latin typeface="Century Gothic" pitchFamily="34" charset="0"/>
              </a:rPr>
              <a:t>Let’s have a rest</a:t>
            </a:r>
            <a:endParaRPr lang="en-US" sz="4400" b="1" dirty="0">
              <a:solidFill>
                <a:srgbClr val="741D0E"/>
              </a:solidFill>
              <a:latin typeface="Century Gothic"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15905" y="571480"/>
            <a:ext cx="4573689" cy="707886"/>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sz="4000" b="1" dirty="0" smtClean="0">
                <a:ln/>
                <a:solidFill>
                  <a:srgbClr val="61170B"/>
                </a:solidFill>
                <a:latin typeface="Century Gothic" pitchFamily="34" charset="0"/>
              </a:rPr>
              <a:t>А знаете ли вы…</a:t>
            </a:r>
            <a:endParaRPr lang="ru-RU" sz="4000" b="1" cap="none" spc="0" dirty="0">
              <a:ln/>
              <a:solidFill>
                <a:srgbClr val="61170B"/>
              </a:solidFill>
              <a:effectLst/>
              <a:latin typeface="Century Gothic" pitchFamily="34" charset="0"/>
            </a:endParaRPr>
          </a:p>
        </p:txBody>
      </p:sp>
      <p:pic>
        <p:nvPicPr>
          <p:cNvPr id="1026" name="Picture 2"/>
          <p:cNvPicPr>
            <a:picLocks noChangeAspect="1" noChangeArrowheads="1"/>
          </p:cNvPicPr>
          <p:nvPr/>
        </p:nvPicPr>
        <p:blipFill>
          <a:blip r:embed="rId2" cstate="print"/>
          <a:srcRect l="60938" t="62732"/>
          <a:stretch>
            <a:fillRect/>
          </a:stretch>
        </p:blipFill>
        <p:spPr bwMode="auto">
          <a:xfrm>
            <a:off x="3286116" y="1571611"/>
            <a:ext cx="2214578" cy="2852375"/>
          </a:xfrm>
          <a:prstGeom prst="rect">
            <a:avLst/>
          </a:prstGeom>
          <a:noFill/>
          <a:ln w="9525">
            <a:solidFill>
              <a:srgbClr val="7030A0"/>
            </a:solidFill>
            <a:miter lim="800000"/>
            <a:headEnd/>
            <a:tailEnd/>
          </a:ln>
          <a:effectLst/>
        </p:spPr>
      </p:pic>
      <p:sp>
        <p:nvSpPr>
          <p:cNvPr id="4" name="TextBox 3"/>
          <p:cNvSpPr txBox="1"/>
          <p:nvPr/>
        </p:nvSpPr>
        <p:spPr>
          <a:xfrm>
            <a:off x="2000232" y="4786322"/>
            <a:ext cx="5282215" cy="1077218"/>
          </a:xfrm>
          <a:prstGeom prst="rect">
            <a:avLst/>
          </a:prstGeom>
          <a:noFill/>
        </p:spPr>
        <p:txBody>
          <a:bodyPr wrap="none" rtlCol="0">
            <a:spAutoFit/>
          </a:bodyPr>
          <a:lstStyle/>
          <a:p>
            <a:r>
              <a:rPr lang="en-US" sz="3200" b="1" dirty="0" smtClean="0">
                <a:solidFill>
                  <a:srgbClr val="61170B"/>
                </a:solidFill>
                <a:latin typeface="Century Gothic" pitchFamily="34" charset="0"/>
              </a:rPr>
              <a:t>Fourteen bones make up </a:t>
            </a:r>
            <a:endParaRPr lang="ru-RU" sz="3200" b="1" dirty="0" smtClean="0">
              <a:solidFill>
                <a:srgbClr val="61170B"/>
              </a:solidFill>
              <a:latin typeface="Century Gothic" pitchFamily="34" charset="0"/>
            </a:endParaRPr>
          </a:p>
          <a:p>
            <a:pPr algn="ctr"/>
            <a:r>
              <a:rPr lang="en-US" sz="3200" b="1" dirty="0" smtClean="0">
                <a:solidFill>
                  <a:srgbClr val="61170B"/>
                </a:solidFill>
                <a:latin typeface="Century Gothic" pitchFamily="34" charset="0"/>
              </a:rPr>
              <a:t>the human’s </a:t>
            </a:r>
            <a:r>
              <a:rPr lang="en-US" sz="3200" b="1" dirty="0" smtClean="0">
                <a:solidFill>
                  <a:schemeClr val="accent2">
                    <a:lumMod val="50000"/>
                  </a:schemeClr>
                </a:solidFill>
                <a:latin typeface="Century Gothic" pitchFamily="34" charset="0"/>
              </a:rPr>
              <a:t>face.</a:t>
            </a:r>
            <a:endParaRPr lang="en-US" sz="3200" b="1" dirty="0">
              <a:solidFill>
                <a:schemeClr val="accent2">
                  <a:lumMod val="50000"/>
                </a:schemeClr>
              </a:solidFill>
              <a:latin typeface="Century Gothic"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3071802" y="1571612"/>
            <a:ext cx="2491077" cy="3067829"/>
          </a:xfrm>
          <a:prstGeom prst="rect">
            <a:avLst/>
          </a:prstGeom>
          <a:noFill/>
          <a:ln w="9525">
            <a:solidFill>
              <a:srgbClr val="7030A0"/>
            </a:solidFill>
            <a:miter lim="800000"/>
            <a:headEnd/>
            <a:tailEnd/>
          </a:ln>
          <a:effectLst/>
        </p:spPr>
      </p:pic>
      <p:sp>
        <p:nvSpPr>
          <p:cNvPr id="3" name="Прямоугольник 2"/>
          <p:cNvSpPr/>
          <p:nvPr/>
        </p:nvSpPr>
        <p:spPr>
          <a:xfrm>
            <a:off x="2115905" y="571480"/>
            <a:ext cx="4573689" cy="707886"/>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sz="4000" b="1" dirty="0" smtClean="0">
                <a:ln/>
                <a:solidFill>
                  <a:srgbClr val="61170B"/>
                </a:solidFill>
                <a:latin typeface="Century Gothic" pitchFamily="34" charset="0"/>
              </a:rPr>
              <a:t>А знаете ли вы…</a:t>
            </a:r>
            <a:endParaRPr lang="ru-RU" sz="4000" b="1" cap="none" spc="0" dirty="0">
              <a:ln/>
              <a:solidFill>
                <a:srgbClr val="61170B"/>
              </a:solidFill>
              <a:effectLst/>
              <a:latin typeface="Century Gothic" pitchFamily="34" charset="0"/>
            </a:endParaRPr>
          </a:p>
        </p:txBody>
      </p:sp>
      <p:sp>
        <p:nvSpPr>
          <p:cNvPr id="4" name="Овал 3"/>
          <p:cNvSpPr/>
          <p:nvPr/>
        </p:nvSpPr>
        <p:spPr>
          <a:xfrm>
            <a:off x="4714876" y="2143116"/>
            <a:ext cx="714380" cy="71438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142976" y="4929198"/>
            <a:ext cx="7098418" cy="584775"/>
          </a:xfrm>
          <a:prstGeom prst="rect">
            <a:avLst/>
          </a:prstGeom>
          <a:noFill/>
        </p:spPr>
        <p:txBody>
          <a:bodyPr wrap="none" rtlCol="0">
            <a:spAutoFit/>
          </a:bodyPr>
          <a:lstStyle/>
          <a:p>
            <a:r>
              <a:rPr lang="en-US" sz="3200" b="1" dirty="0" smtClean="0">
                <a:solidFill>
                  <a:srgbClr val="61170B"/>
                </a:solidFill>
                <a:latin typeface="Century Gothic" pitchFamily="34" charset="0"/>
              </a:rPr>
              <a:t>There are nine muscles in your </a:t>
            </a:r>
            <a:r>
              <a:rPr lang="en-US" sz="3200" b="1" dirty="0" smtClean="0">
                <a:solidFill>
                  <a:srgbClr val="002060"/>
                </a:solidFill>
                <a:latin typeface="Century Gothic" pitchFamily="34" charset="0"/>
              </a:rPr>
              <a:t>ear.</a:t>
            </a:r>
            <a:endParaRPr lang="en-US" sz="3200" b="1" dirty="0">
              <a:solidFill>
                <a:srgbClr val="002060"/>
              </a:solidFill>
              <a:latin typeface="Century Gothic"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afterEffect">
                                  <p:stCondLst>
                                    <p:cond delay="0"/>
                                  </p:stCondLst>
                                  <p:childTnLst>
                                    <p:anim calcmode="discrete" valueType="str">
                                      <p:cBhvr>
                                        <p:cTn id="6" dur="1000" fill="hold"/>
                                        <p:tgtEl>
                                          <p:spTgt spid="4"/>
                                        </p:tgtEl>
                                        <p:attrNameLst>
                                          <p:attrName>style.visibility</p:attrName>
                                        </p:attrNameLst>
                                      </p:cBhvr>
                                      <p:tavLst>
                                        <p:tav tm="0">
                                          <p:val>
                                            <p:strVal val="hidden"/>
                                          </p:val>
                                        </p:tav>
                                        <p:tav tm="50000">
                                          <p:val>
                                            <p:strVal val="visible"/>
                                          </p:val>
                                        </p:tav>
                                      </p:tavLst>
                                    </p:anim>
                                  </p:childTnLst>
                                </p:cTn>
                              </p:par>
                              <p:par>
                                <p:cTn id="7" presetID="10"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810</TotalTime>
  <Words>731</Words>
  <Application>Microsoft Office PowerPoint</Application>
  <PresentationFormat>Экран (4:3)</PresentationFormat>
  <Paragraphs>101</Paragraphs>
  <Slides>20</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20</vt:i4>
      </vt:variant>
    </vt:vector>
  </HeadingPairs>
  <TitlesOfParts>
    <vt:vector size="30" baseType="lpstr">
      <vt:lpstr>Arial</vt:lpstr>
      <vt:lpstr>Calibri</vt:lpstr>
      <vt:lpstr>Candara</vt:lpstr>
      <vt:lpstr>Century Gothic</vt:lpstr>
      <vt:lpstr>Century Schoolbook</vt:lpstr>
      <vt:lpstr>Constantia</vt:lpstr>
      <vt:lpstr>Times New Roman</vt:lpstr>
      <vt:lpstr>Wingdings</vt:lpstr>
      <vt:lpstr>Wingdings 2</vt:lpstr>
      <vt:lpstr>Эркер</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Пользователь Windows</cp:lastModifiedBy>
  <cp:revision>150</cp:revision>
  <dcterms:modified xsi:type="dcterms:W3CDTF">2022-11-30T14:10:53Z</dcterms:modified>
</cp:coreProperties>
</file>