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83" r:id="rId2"/>
    <p:sldId id="257" r:id="rId3"/>
    <p:sldId id="258" r:id="rId4"/>
    <p:sldId id="287" r:id="rId5"/>
    <p:sldId id="267" r:id="rId6"/>
    <p:sldId id="277" r:id="rId7"/>
    <p:sldId id="278" r:id="rId8"/>
    <p:sldId id="279" r:id="rId9"/>
    <p:sldId id="280" r:id="rId10"/>
    <p:sldId id="281" r:id="rId11"/>
    <p:sldId id="282" r:id="rId12"/>
    <p:sldId id="261" r:id="rId13"/>
    <p:sldId id="288" r:id="rId14"/>
    <p:sldId id="284" r:id="rId15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2924"/>
    <a:srgbClr val="CCFF66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96" y="226"/>
      </p:cViewPr>
      <p:guideLst>
        <p:guide orient="horz" pos="1570"/>
        <p:guide pos="4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ru-RU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B38A1FA8-6463-40A0-9C5F-45A6138DF31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0ABBA-4C7B-4A9C-8F17-718833F00C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65776-DA2D-45FB-AC02-482C8451D9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2FDD8-63F6-44FF-B189-B1B70716B7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1E06C-7497-43F6-A5DB-1C2F58DBD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6BC97-0CCF-459E-9757-8B408D4524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4724B-4DA9-43DC-A9A4-88EFE1ED0F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919EC-05DD-4D5B-B151-5B2033D8B7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134F4-4D8F-4DE2-875C-17CEDC7A46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A2579-93F3-4020-9BD8-3FE2F0EE68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265EA-95E3-4D89-A7F2-8E58C47D4E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2268A-A054-4617-BC1B-9F43F34292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A198C-8DDE-4BF2-8CE0-5A3B4C14B6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7EDB3C-AC1E-485D-9DF2-8F7F9FA75A4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2.xls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39750" y="549275"/>
            <a:ext cx="8135938" cy="5903913"/>
          </a:xfrm>
          <a:prstGeom prst="rect">
            <a:avLst/>
          </a:prstGeom>
          <a:solidFill>
            <a:srgbClr val="CCFFFF">
              <a:alpha val="7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275857" y="4076700"/>
            <a:ext cx="62033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u="sng" dirty="0"/>
          </a:p>
          <a:p>
            <a:pPr algn="ctr"/>
            <a:r>
              <a:rPr lang="ru-RU" u="sng" dirty="0"/>
              <a:t>Ученик 1 класса </a:t>
            </a:r>
            <a:r>
              <a:rPr lang="ru-RU" u="sng" dirty="0" smtClean="0"/>
              <a:t>А</a:t>
            </a:r>
            <a:endParaRPr lang="ru-RU" u="sng" dirty="0"/>
          </a:p>
          <a:p>
            <a:pPr algn="ctr"/>
            <a:r>
              <a:rPr lang="ru-RU" u="sng" dirty="0" smtClean="0"/>
              <a:t>Кирсанов </a:t>
            </a:r>
            <a:r>
              <a:rPr lang="ru-RU" u="sng" dirty="0" smtClean="0"/>
              <a:t>Арсений Витальевич</a:t>
            </a:r>
            <a:endParaRPr lang="ru-RU" u="sng" dirty="0" smtClean="0"/>
          </a:p>
          <a:p>
            <a:pPr algn="ctr"/>
            <a:r>
              <a:rPr lang="ru-RU" u="sng" dirty="0" smtClean="0"/>
              <a:t>Классный руководитель: Титова</a:t>
            </a:r>
          </a:p>
          <a:p>
            <a:pPr algn="ctr"/>
            <a:r>
              <a:rPr lang="ru-RU" u="sng" dirty="0" smtClean="0"/>
              <a:t> Ольга Владимировна</a:t>
            </a:r>
            <a:endParaRPr lang="ru-RU" u="sng" dirty="0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969963" y="1916113"/>
            <a:ext cx="5257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Проект на тему «Как хорошо любить читать»</a:t>
            </a:r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 flipV="1">
            <a:off x="755650" y="2276475"/>
            <a:ext cx="7559675" cy="635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250825" y="223838"/>
            <a:ext cx="8569325" cy="6408737"/>
          </a:xfrm>
          <a:prstGeom prst="foldedCorner">
            <a:avLst>
              <a:gd name="adj" fmla="val 12500"/>
            </a:avLst>
          </a:prstGeom>
          <a:solidFill>
            <a:srgbClr val="CCFF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495300" y="620713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95288" y="260350"/>
            <a:ext cx="51768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Анкета. Вопрос 6. Каких вы знаете авторов?</a:t>
            </a:r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539750" y="549275"/>
            <a:ext cx="7848600" cy="1727200"/>
          </a:xfrm>
          <a:prstGeom prst="horizontalScroll">
            <a:avLst>
              <a:gd name="adj" fmla="val 12500"/>
            </a:avLst>
          </a:prstGeom>
          <a:solidFill>
            <a:srgbClr val="3366FF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ru-RU" sz="1300" b="1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611188" y="2133600"/>
            <a:ext cx="7705725" cy="792163"/>
          </a:xfrm>
          <a:prstGeom prst="horizontalScroll">
            <a:avLst>
              <a:gd name="adj" fmla="val 12500"/>
            </a:avLst>
          </a:prstGeom>
          <a:solidFill>
            <a:srgbClr val="FF7C80">
              <a:alpha val="17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ru-RU" sz="12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 Больше не было названо ни одного автора!</a:t>
            </a:r>
          </a:p>
          <a:p>
            <a:pPr algn="ctr">
              <a:buFontTx/>
              <a:buChar char="•"/>
            </a:pPr>
            <a:endParaRPr lang="ru-RU" sz="1200" b="1">
              <a:solidFill>
                <a:srgbClr val="660066"/>
              </a:solidFill>
              <a:latin typeface="Times New Roman" pitchFamily="18" charset="0"/>
              <a:cs typeface="Arial" charset="0"/>
            </a:endParaRPr>
          </a:p>
          <a:p>
            <a:pPr algn="ctr">
              <a:buFontTx/>
              <a:buChar char="•"/>
            </a:pPr>
            <a:r>
              <a:rPr lang="ru-RU" sz="12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 6 человек не дали никакого ответа, 3 указали, что не знают авторов</a:t>
            </a:r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.</a:t>
            </a:r>
          </a:p>
        </p:txBody>
      </p:sp>
      <p:sp>
        <p:nvSpPr>
          <p:cNvPr id="32775" name="WordArt 7"/>
          <p:cNvSpPr>
            <a:spLocks noChangeArrowheads="1" noChangeShapeType="1" noTextEdit="1"/>
          </p:cNvSpPr>
          <p:nvPr/>
        </p:nvSpPr>
        <p:spPr bwMode="auto">
          <a:xfrm>
            <a:off x="1042988" y="2133600"/>
            <a:ext cx="14446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!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76313" y="765175"/>
            <a:ext cx="2457450" cy="1270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39 детей назвали А.С. Пушкина</a:t>
            </a:r>
          </a:p>
          <a:p>
            <a:endParaRPr lang="ru-RU" sz="1100" b="1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14 детей назвали Л. Н. Толстого</a:t>
            </a:r>
          </a:p>
          <a:p>
            <a:pPr>
              <a:buFontTx/>
              <a:buChar char="•"/>
            </a:pPr>
            <a:endParaRPr lang="ru-RU" sz="1100" b="1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4 указали Шарля Перро</a:t>
            </a:r>
          </a:p>
          <a:p>
            <a:pPr>
              <a:buFontTx/>
              <a:buChar char="•"/>
            </a:pPr>
            <a:endParaRPr lang="ru-RU" sz="1100" b="1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3 указали Агнию Барто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3851275" y="836613"/>
            <a:ext cx="4321175" cy="1101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2 человека назвали К. Чуковского</a:t>
            </a:r>
          </a:p>
          <a:p>
            <a:pPr>
              <a:buFontTx/>
              <a:buChar char="•"/>
            </a:pPr>
            <a:endParaRPr lang="ru-RU" sz="1100" b="1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2 человека назвали С. Есенина</a:t>
            </a:r>
          </a:p>
          <a:p>
            <a:pPr>
              <a:buFontTx/>
              <a:buChar char="•"/>
            </a:pPr>
            <a:endParaRPr lang="ru-RU" sz="1100" b="1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по 1 человеку назвали Н. Носова,  Г.Х. Андерсена,</a:t>
            </a:r>
          </a:p>
          <a:p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Е. Благинину, Н.Некрасова, А. Плещеева</a:t>
            </a:r>
          </a:p>
        </p:txBody>
      </p: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179388" y="3068638"/>
          <a:ext cx="4905375" cy="3895725"/>
        </p:xfrm>
        <a:graphic>
          <a:graphicData uri="http://schemas.openxmlformats.org/presentationml/2006/ole">
            <p:oleObj spid="_x0000_s32778" name="Диаграмма" r:id="rId3" imgW="4905392" imgH="3895766" progId="Excel.Sheet.8">
              <p:embed/>
            </p:oleObj>
          </a:graphicData>
        </a:graphic>
      </p:graphicFrame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584200" y="3141663"/>
            <a:ext cx="49244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Анкета. Вопрос 7. Для чего нужно чтение?</a:t>
            </a:r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468313" y="3500438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3322638" y="4127500"/>
            <a:ext cx="182562" cy="106363"/>
          </a:xfrm>
          <a:prstGeom prst="rect">
            <a:avLst/>
          </a:prstGeom>
          <a:solidFill>
            <a:srgbClr val="0000FF">
              <a:alpha val="75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3490913" y="4019550"/>
            <a:ext cx="38131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Для ума. (Чтобы быть умным. Чтобы поумнеть)</a:t>
            </a:r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3322638" y="4649788"/>
            <a:ext cx="182562" cy="104775"/>
          </a:xfrm>
          <a:prstGeom prst="rect">
            <a:avLst/>
          </a:prstGeom>
          <a:solidFill>
            <a:srgbClr val="9999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3490913" y="4581525"/>
            <a:ext cx="17494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Чтобы лучше читать</a:t>
            </a:r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3322638" y="4387850"/>
            <a:ext cx="182562" cy="104775"/>
          </a:xfrm>
          <a:prstGeom prst="rect">
            <a:avLst/>
          </a:prstGeom>
          <a:solidFill>
            <a:srgbClr val="008000">
              <a:alpha val="75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3490913" y="4294188"/>
            <a:ext cx="4373562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Чтобы учиться (Узнавать новое. Развиваться. Думать.)</a:t>
            </a:r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3322638" y="4911725"/>
            <a:ext cx="182562" cy="106363"/>
          </a:xfrm>
          <a:prstGeom prst="rect">
            <a:avLst/>
          </a:prstGeom>
          <a:solidFill>
            <a:srgbClr val="FF6600">
              <a:alpha val="75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3490913" y="4811713"/>
            <a:ext cx="995362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Нет ответа</a:t>
            </a:r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3322638" y="5173663"/>
            <a:ext cx="182562" cy="106362"/>
          </a:xfrm>
          <a:prstGeom prst="rect">
            <a:avLst/>
          </a:prstGeom>
          <a:solidFill>
            <a:srgbClr val="99CC00">
              <a:alpha val="75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90" name="Text Box 22"/>
          <p:cNvSpPr txBox="1">
            <a:spLocks noChangeArrowheads="1"/>
          </p:cNvSpPr>
          <p:nvPr/>
        </p:nvSpPr>
        <p:spPr bwMode="auto">
          <a:xfrm>
            <a:off x="3490913" y="5086350"/>
            <a:ext cx="99218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Интересно</a:t>
            </a:r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3322638" y="5446713"/>
            <a:ext cx="182562" cy="10477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92" name="Text Box 24"/>
          <p:cNvSpPr txBox="1">
            <a:spLocks noChangeArrowheads="1"/>
          </p:cNvSpPr>
          <p:nvPr/>
        </p:nvSpPr>
        <p:spPr bwMode="auto">
          <a:xfrm>
            <a:off x="3490913" y="5373688"/>
            <a:ext cx="3300412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Чтобы пополнять свой словарный запас</a:t>
            </a:r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3322638" y="5729288"/>
            <a:ext cx="182562" cy="104775"/>
          </a:xfrm>
          <a:prstGeom prst="rect">
            <a:avLst/>
          </a:prstGeom>
          <a:solidFill>
            <a:srgbClr val="99C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94" name="Text Box 26"/>
          <p:cNvSpPr txBox="1">
            <a:spLocks noChangeArrowheads="1"/>
          </p:cNvSpPr>
          <p:nvPr/>
        </p:nvSpPr>
        <p:spPr bwMode="auto">
          <a:xfrm>
            <a:off x="3490913" y="5675313"/>
            <a:ext cx="4684712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Если бы не было чтения, люди бы не знали красивых слов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ChangeArrowheads="1"/>
          </p:cNvSpPr>
          <p:nvPr/>
        </p:nvSpPr>
        <p:spPr bwMode="auto">
          <a:xfrm>
            <a:off x="250825" y="223838"/>
            <a:ext cx="8569325" cy="6408737"/>
          </a:xfrm>
          <a:prstGeom prst="foldedCorner">
            <a:avLst>
              <a:gd name="adj" fmla="val 12500"/>
            </a:avLst>
          </a:prstGeom>
          <a:solidFill>
            <a:srgbClr val="CCFF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755650" y="3141663"/>
            <a:ext cx="7559675" cy="3024187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100" b="1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258888" y="3500438"/>
            <a:ext cx="6842125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400" b="1">
                <a:solidFill>
                  <a:schemeClr val="accent2"/>
                </a:solidFill>
              </a:rPr>
              <a:t>К сожалению, только для трети моих одноклассников взрослые читают каждый день.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400" b="1">
                <a:solidFill>
                  <a:schemeClr val="accent2"/>
                </a:solidFill>
              </a:rPr>
              <a:t>Для многих ребят книги – это продолжение мультфильмов.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400" b="1">
                <a:solidFill>
                  <a:schemeClr val="accent2"/>
                </a:solidFill>
              </a:rPr>
              <a:t>Многие ребята на вопрос «Что читаете?» отвечают «Ничего!»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400" b="1">
                <a:solidFill>
                  <a:schemeClr val="accent2"/>
                </a:solidFill>
              </a:rPr>
              <a:t>Первоклассники помнят очень мало авторов.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400" b="1">
                <a:solidFill>
                  <a:schemeClr val="accent2"/>
                </a:solidFill>
              </a:rPr>
              <a:t> При этом все ребята заинтересовались книгами, о которых я им рассказал.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400" b="1">
                <a:solidFill>
                  <a:schemeClr val="accent2"/>
                </a:solidFill>
              </a:rPr>
              <a:t> Это значит, что интерес есть, надо просто часто читать!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90538" y="398463"/>
            <a:ext cx="332581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Итоги проделанной работы</a:t>
            </a: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539750" y="765175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647700" y="908050"/>
            <a:ext cx="7848600" cy="1800225"/>
          </a:xfrm>
          <a:prstGeom prst="horizontalScroll">
            <a:avLst>
              <a:gd name="adj" fmla="val 12500"/>
            </a:avLst>
          </a:prstGeom>
          <a:solidFill>
            <a:srgbClr val="3366FF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u="sng">
                <a:solidFill>
                  <a:schemeClr val="accent2"/>
                </a:solidFill>
              </a:rPr>
              <a:t>Цель моей работы достигнута:</a:t>
            </a:r>
          </a:p>
          <a:p>
            <a:pPr>
              <a:buFontTx/>
              <a:buChar char="•"/>
            </a:pPr>
            <a:r>
              <a:rPr lang="ru-RU" sz="1600">
                <a:solidFill>
                  <a:schemeClr val="accent2"/>
                </a:solidFill>
              </a:rPr>
              <a:t> Я провел анкетирование и увидел взаимоотношения ребят и книги;</a:t>
            </a:r>
          </a:p>
          <a:p>
            <a:r>
              <a:rPr lang="ru-RU" sz="1600">
                <a:solidFill>
                  <a:schemeClr val="accent2"/>
                </a:solidFill>
              </a:rPr>
              <a:t> </a:t>
            </a:r>
          </a:p>
          <a:p>
            <a:pPr>
              <a:buFontTx/>
              <a:buChar char="•"/>
            </a:pPr>
            <a:r>
              <a:rPr lang="ru-RU" sz="1600">
                <a:solidFill>
                  <a:schemeClr val="accent2"/>
                </a:solidFill>
              </a:rPr>
              <a:t> Я постарался внести свой вклад в заинтересованность ребят </a:t>
            </a:r>
          </a:p>
          <a:p>
            <a:r>
              <a:rPr lang="ru-RU" sz="1600">
                <a:solidFill>
                  <a:schemeClr val="accent2"/>
                </a:solidFill>
              </a:rPr>
              <a:t>художественной литературой и сделал доклад о хороших книгах.</a:t>
            </a:r>
            <a:endParaRPr lang="ru-RU" sz="1600" b="1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2303463" y="2565400"/>
            <a:ext cx="4537075" cy="566738"/>
          </a:xfrm>
          <a:prstGeom prst="horizontalScroll">
            <a:avLst>
              <a:gd name="adj" fmla="val 12500"/>
            </a:avLst>
          </a:prstGeom>
          <a:solidFill>
            <a:srgbClr val="3366FF">
              <a:alpha val="75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Выводы</a:t>
            </a:r>
            <a:endParaRPr lang="ru-RU" sz="1200" b="1">
              <a:solidFill>
                <a:srgbClr val="FFFF00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57200" y="398463"/>
            <a:ext cx="64198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Доклад в классе на тему «Такие замечательные книги»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539750" y="765175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2226" name="Picture 2" descr="Картинки по запросу &quot;обложка книга лев толстой детям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356992"/>
            <a:ext cx="20955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 descr="Картинки по запросу &quot;обложка книга волков волшебник изумрудного город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780928"/>
            <a:ext cx="209550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Картинки по запросу &quot;обложка книга драгунский денискины рассказы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836712"/>
            <a:ext cx="192087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 descr="1145976_230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1628800"/>
            <a:ext cx="2193925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Таким образом, гипотеза  не подтвердилась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как мои одноклассники </a:t>
            </a:r>
            <a:r>
              <a:rPr lang="ru-RU" sz="4000" dirty="0" smtClean="0">
                <a:solidFill>
                  <a:srgbClr val="F82924"/>
                </a:solidFill>
                <a:latin typeface="Times New Roman" pitchFamily="18" charset="0"/>
                <a:cs typeface="Times New Roman" pitchFamily="18" charset="0"/>
              </a:rPr>
              <a:t>мало читают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них интерес есть к чтению.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6984776" cy="4032447"/>
          </a:xfrm>
        </p:spPr>
        <p:txBody>
          <a:bodyPr/>
          <a:lstStyle/>
          <a:p>
            <a:pPr algn="ctr">
              <a:buNone/>
            </a:pPr>
            <a:r>
              <a:rPr lang="ru-RU" sz="8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8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287338" y="223838"/>
            <a:ext cx="8569325" cy="6408737"/>
          </a:xfrm>
          <a:prstGeom prst="foldedCorner">
            <a:avLst>
              <a:gd name="adj" fmla="val 12500"/>
            </a:avLst>
          </a:prstGeom>
          <a:solidFill>
            <a:srgbClr val="CCFF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95288" y="404813"/>
            <a:ext cx="37115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Введение. Книги в нашем доме</a:t>
            </a:r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539750" y="771525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>
            <a:off x="1115616" y="1196975"/>
            <a:ext cx="2736304" cy="647700"/>
          </a:xfrm>
          <a:prstGeom prst="rightArrow">
            <a:avLst>
              <a:gd name="adj1" fmla="val 50000"/>
              <a:gd name="adj2" fmla="val 100061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 dirty="0">
                <a:solidFill>
                  <a:schemeClr val="accent2"/>
                </a:solidFill>
                <a:cs typeface="Arial" charset="0"/>
              </a:rPr>
              <a:t>Библиотека </a:t>
            </a:r>
            <a:r>
              <a:rPr lang="ru-RU" sz="1400" b="1" dirty="0" smtClean="0">
                <a:solidFill>
                  <a:schemeClr val="accent2"/>
                </a:solidFill>
                <a:cs typeface="Arial" charset="0"/>
              </a:rPr>
              <a:t>в п. </a:t>
            </a:r>
            <a:r>
              <a:rPr lang="ru-RU" sz="1400" b="1" dirty="0" err="1" smtClean="0">
                <a:solidFill>
                  <a:schemeClr val="accent2"/>
                </a:solidFill>
                <a:cs typeface="Arial" charset="0"/>
              </a:rPr>
              <a:t>Сибирцево</a:t>
            </a:r>
            <a:endParaRPr lang="ru-RU" sz="1400" b="1" dirty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>
            <a:off x="4572000" y="5300663"/>
            <a:ext cx="2592388" cy="719137"/>
          </a:xfrm>
          <a:prstGeom prst="leftArrow">
            <a:avLst>
              <a:gd name="adj1" fmla="val 50000"/>
              <a:gd name="adj2" fmla="val 90121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>
                <a:solidFill>
                  <a:schemeClr val="accent2"/>
                </a:solidFill>
              </a:rPr>
              <a:t>Моя библиотека</a:t>
            </a:r>
          </a:p>
        </p:txBody>
      </p:sp>
      <p:pic>
        <p:nvPicPr>
          <p:cNvPr id="35841" name="Picture 1" descr="C:\Users\1234\Downloads\IMG-20200225-WA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3096344" cy="4176464"/>
          </a:xfrm>
          <a:prstGeom prst="rect">
            <a:avLst/>
          </a:prstGeom>
          <a:noFill/>
        </p:spPr>
      </p:pic>
      <p:pic>
        <p:nvPicPr>
          <p:cNvPr id="35842" name="Picture 2" descr="C:\Users\1234\Downloads\IMG-20200225-WA0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196752"/>
            <a:ext cx="4045456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9" name="AutoShape 43"/>
          <p:cNvSpPr>
            <a:spLocks noChangeArrowheads="1"/>
          </p:cNvSpPr>
          <p:nvPr/>
        </p:nvSpPr>
        <p:spPr bwMode="auto">
          <a:xfrm>
            <a:off x="250825" y="188913"/>
            <a:ext cx="8569325" cy="6408737"/>
          </a:xfrm>
          <a:prstGeom prst="foldedCorner">
            <a:avLst>
              <a:gd name="adj" fmla="val 12500"/>
            </a:avLst>
          </a:prstGeom>
          <a:solidFill>
            <a:srgbClr val="CCFF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468313" y="404813"/>
            <a:ext cx="370998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Введение. Книги в моей жизни.</a:t>
            </a:r>
          </a:p>
        </p:txBody>
      </p:sp>
      <p:sp>
        <p:nvSpPr>
          <p:cNvPr id="4141" name="Line 45"/>
          <p:cNvSpPr>
            <a:spLocks noChangeShapeType="1"/>
          </p:cNvSpPr>
          <p:nvPr/>
        </p:nvSpPr>
        <p:spPr bwMode="auto">
          <a:xfrm>
            <a:off x="520700" y="771525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42" name="AutoShape 46"/>
          <p:cNvSpPr>
            <a:spLocks noChangeArrowheads="1"/>
          </p:cNvSpPr>
          <p:nvPr/>
        </p:nvSpPr>
        <p:spPr bwMode="auto">
          <a:xfrm>
            <a:off x="395288" y="1700809"/>
            <a:ext cx="2808559" cy="720080"/>
          </a:xfrm>
          <a:prstGeom prst="rightArrow">
            <a:avLst>
              <a:gd name="adj1" fmla="val 50000"/>
              <a:gd name="adj2" fmla="val 125061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 dirty="0">
                <a:solidFill>
                  <a:schemeClr val="accent2"/>
                </a:solidFill>
                <a:cs typeface="Arial" charset="0"/>
              </a:rPr>
              <a:t>Я «читаю» свои первые книги</a:t>
            </a:r>
          </a:p>
        </p:txBody>
      </p:sp>
      <p:sp>
        <p:nvSpPr>
          <p:cNvPr id="4143" name="AutoShape 47"/>
          <p:cNvSpPr>
            <a:spLocks noChangeArrowheads="1"/>
          </p:cNvSpPr>
          <p:nvPr/>
        </p:nvSpPr>
        <p:spPr bwMode="auto">
          <a:xfrm>
            <a:off x="6444208" y="3933057"/>
            <a:ext cx="2232248" cy="792088"/>
          </a:xfrm>
          <a:prstGeom prst="leftArrow">
            <a:avLst>
              <a:gd name="adj1" fmla="val 50000"/>
              <a:gd name="adj2" fmla="val 90121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chemeClr val="accent2"/>
                </a:solidFill>
              </a:rPr>
              <a:t>Мои любимые книги</a:t>
            </a:r>
          </a:p>
        </p:txBody>
      </p:sp>
      <p:pic>
        <p:nvPicPr>
          <p:cNvPr id="11" name="Рисунок 10" descr="C:\Users\1234\Downloads\IMG-20200220-WA0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908720"/>
            <a:ext cx="18002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1234\Downloads\IMG-20200220-WA0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052736"/>
            <a:ext cx="1728192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1234\Downloads\IMG-20200220-WA00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484784"/>
            <a:ext cx="1783684" cy="212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1234\Downloads\IMG-20200225-WA001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284984"/>
            <a:ext cx="2520280" cy="3166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1234\Downloads\IMG-20200225-WA000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3284984"/>
            <a:ext cx="1467918" cy="18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1234\Downloads\IMG-20200225-WA000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4725144"/>
            <a:ext cx="1638834" cy="18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1234\Downloads\IMG-20200225-WA000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4941168"/>
            <a:ext cx="134827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1234\Downloads\IMG-20200225-WA0011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60032" y="3356992"/>
            <a:ext cx="1527739" cy="182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1234\Downloads\IMG-20200225-WA0012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48264" y="4941168"/>
            <a:ext cx="1100449" cy="135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5400" b="1" dirty="0"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152400" y="1371600"/>
            <a:ext cx="7162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больше знать – надо много читать.</a:t>
            </a: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>
            <a:off x="323528" y="449263"/>
            <a:ext cx="8569325" cy="6004073"/>
          </a:xfrm>
          <a:prstGeom prst="foldedCorner">
            <a:avLst>
              <a:gd name="adj" fmla="val 12500"/>
            </a:avLst>
          </a:prstGeom>
          <a:solidFill>
            <a:schemeClr val="accent1">
              <a:alpha val="42999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940152" y="2862685"/>
            <a:ext cx="2992760" cy="3672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250825" y="223838"/>
            <a:ext cx="8569325" cy="6408737"/>
          </a:xfrm>
          <a:prstGeom prst="foldedCorner">
            <a:avLst>
              <a:gd name="adj" fmla="val 12500"/>
            </a:avLst>
          </a:prstGeom>
          <a:solidFill>
            <a:srgbClr val="CCFF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792163" y="3500438"/>
            <a:ext cx="7559675" cy="2160587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100" b="1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258888" y="3789363"/>
            <a:ext cx="63373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chemeClr val="accent2"/>
                </a:solidFill>
              </a:rPr>
              <a:t>Проведение анкетирования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chemeClr val="accent2"/>
                </a:solidFill>
              </a:rPr>
              <a:t>Анализ анкет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chemeClr val="accent2"/>
                </a:solidFill>
              </a:rPr>
              <a:t>Выступление в классе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chemeClr val="accent2"/>
                </a:solidFill>
              </a:rPr>
              <a:t>Подведение итогов проделанной работы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39750" y="398463"/>
            <a:ext cx="32099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Постановка целей проекта</a:t>
            </a: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539750" y="765175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>
            <a:off x="611560" y="908051"/>
            <a:ext cx="7884740" cy="1800870"/>
          </a:xfrm>
          <a:prstGeom prst="horizontalScroll">
            <a:avLst>
              <a:gd name="adj" fmla="val 12500"/>
            </a:avLst>
          </a:prstGeom>
          <a:solidFill>
            <a:srgbClr val="3366FF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 u="sng" dirty="0">
                <a:solidFill>
                  <a:schemeClr val="accent2"/>
                </a:solidFill>
              </a:rPr>
              <a:t>Цель моей работы:</a:t>
            </a:r>
          </a:p>
          <a:p>
            <a:pPr>
              <a:buFontTx/>
              <a:buChar char="•"/>
            </a:pPr>
            <a:r>
              <a:rPr lang="ru-RU" dirty="0">
                <a:solidFill>
                  <a:schemeClr val="accent2"/>
                </a:solidFill>
              </a:rPr>
              <a:t> Изучить отношение сверстников к чтению; </a:t>
            </a:r>
          </a:p>
          <a:p>
            <a:pPr>
              <a:buFontTx/>
              <a:buChar char="•"/>
            </a:pPr>
            <a:r>
              <a:rPr lang="ru-RU" dirty="0">
                <a:solidFill>
                  <a:schemeClr val="accent2"/>
                </a:solidFill>
              </a:rPr>
              <a:t> Внести свой вклад в заинтересованность ребят художественной</a:t>
            </a:r>
          </a:p>
          <a:p>
            <a:r>
              <a:rPr lang="ru-RU" dirty="0">
                <a:solidFill>
                  <a:schemeClr val="accent2"/>
                </a:solidFill>
              </a:rPr>
              <a:t>литературой</a:t>
            </a:r>
            <a:r>
              <a:rPr lang="ru-RU" dirty="0" smtClean="0">
                <a:solidFill>
                  <a:schemeClr val="accent2"/>
                </a:solidFill>
              </a:rPr>
              <a:t>.</a:t>
            </a:r>
          </a:p>
          <a:p>
            <a:endParaRPr lang="ru-RU" dirty="0" smtClean="0">
              <a:solidFill>
                <a:schemeClr val="accent2"/>
              </a:solidFill>
            </a:endParaRPr>
          </a:p>
          <a:p>
            <a:endParaRPr lang="ru-RU" dirty="0" smtClean="0">
              <a:solidFill>
                <a:schemeClr val="accent2"/>
              </a:solidFill>
            </a:endParaRPr>
          </a:p>
          <a:p>
            <a:endParaRPr lang="ru-RU" sz="1300" b="1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2303463" y="2933700"/>
            <a:ext cx="4537075" cy="566738"/>
          </a:xfrm>
          <a:prstGeom prst="horizontalScroll">
            <a:avLst>
              <a:gd name="adj" fmla="val 12500"/>
            </a:avLst>
          </a:prstGeom>
          <a:solidFill>
            <a:srgbClr val="3366FF">
              <a:alpha val="75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Пути достижения целей</a:t>
            </a:r>
            <a:endParaRPr lang="ru-RU" sz="1200" b="1">
              <a:solidFill>
                <a:srgbClr val="FFFF00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>
            <a:off x="323850" y="260350"/>
            <a:ext cx="8569325" cy="6408738"/>
          </a:xfrm>
          <a:prstGeom prst="foldedCorner">
            <a:avLst>
              <a:gd name="adj" fmla="val 12500"/>
            </a:avLst>
          </a:prstGeom>
          <a:solidFill>
            <a:srgbClr val="CCFF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 sz="1600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endParaRPr lang="ru-RU" sz="1600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1. Назовите своих любимых книжных героев ________________________________________</a:t>
            </a:r>
          </a:p>
          <a:p>
            <a:pPr marL="342900" indent="-342900"/>
            <a:endParaRPr lang="ru-RU" sz="1600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2. Часто ли читают для вас ваши родители (бабушки, дедушки)?</a:t>
            </a: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Подчеркните нужное: а. каждый день или почти каждый день</a:t>
            </a: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                                        б. иногда</a:t>
            </a: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                                        в. редко</a:t>
            </a:r>
          </a:p>
          <a:p>
            <a:pPr marL="342900" indent="-342900"/>
            <a:endParaRPr lang="ru-RU" sz="1600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3. Часто ли ваши родители читают для себя (взрослые книги)?</a:t>
            </a: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Подчеркните нужное: а. каждый день или почти каждый день</a:t>
            </a: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                                        б. иногда</a:t>
            </a: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                                        в. редко </a:t>
            </a:r>
          </a:p>
          <a:p>
            <a:pPr marL="342900" indent="-342900"/>
            <a:endParaRPr lang="ru-RU" sz="1600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4. Какую книгу вы  сейчас читаете? _________________________________________________</a:t>
            </a:r>
          </a:p>
          <a:p>
            <a:pPr marL="342900" indent="-342900"/>
            <a:endParaRPr lang="ru-RU" sz="1600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5. А какую книгу читали недавно? __________________________________________________</a:t>
            </a:r>
          </a:p>
          <a:p>
            <a:pPr marL="342900" indent="-342900"/>
            <a:endParaRPr lang="ru-RU" sz="1600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endParaRPr lang="ru-RU" sz="1600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6. Каких вы знаете авторов? _______________________________________________________</a:t>
            </a:r>
          </a:p>
          <a:p>
            <a:pPr marL="342900" indent="-342900"/>
            <a:endParaRPr lang="ru-RU" sz="1600" dirty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  <a:p>
            <a:pPr marL="342900" indent="-342900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7. Для чего нужно чтение? _________________________________________________________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490538" y="280988"/>
            <a:ext cx="35052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Анкета для первоклассников</a:t>
            </a: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539750" y="620713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1547813" y="5949950"/>
            <a:ext cx="5688012" cy="431800"/>
          </a:xfrm>
          <a:prstGeom prst="horizontalScroll">
            <a:avLst>
              <a:gd name="adj" fmla="val 12500"/>
            </a:avLst>
          </a:prstGeom>
          <a:solidFill>
            <a:srgbClr val="3366FF">
              <a:alpha val="75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Анкету заполнили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56 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первоклассников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323850" y="260350"/>
            <a:ext cx="8569325" cy="6408738"/>
          </a:xfrm>
          <a:prstGeom prst="foldedCorner">
            <a:avLst>
              <a:gd name="adj" fmla="val 12500"/>
            </a:avLst>
          </a:prstGeom>
          <a:solidFill>
            <a:srgbClr val="CCFF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>
              <a:cs typeface="Arial" charset="0"/>
            </a:endParaRP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755650" y="836613"/>
            <a:ext cx="3124200" cy="608012"/>
          </a:xfrm>
          <a:prstGeom prst="horizontalScroll">
            <a:avLst>
              <a:gd name="adj" fmla="val 12500"/>
            </a:avLst>
          </a:prstGeom>
          <a:solidFill>
            <a:srgbClr val="3366FF">
              <a:alpha val="75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Самые любимые </a:t>
            </a:r>
          </a:p>
          <a:p>
            <a:pPr algn="ctr"/>
            <a:r>
              <a:rPr lang="ru-RU" sz="1200" b="1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(по количеству ответов)</a:t>
            </a: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3995738" y="836613"/>
            <a:ext cx="4537075" cy="566737"/>
          </a:xfrm>
          <a:prstGeom prst="horizontalScroll">
            <a:avLst>
              <a:gd name="adj" fmla="val 12500"/>
            </a:avLst>
          </a:prstGeom>
          <a:solidFill>
            <a:srgbClr val="3366FF">
              <a:alpha val="75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Другие герои</a:t>
            </a:r>
          </a:p>
          <a:p>
            <a:pPr algn="ctr"/>
            <a:r>
              <a:rPr lang="ru-RU" sz="1200" b="1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(количество ответов)</a:t>
            </a: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4356100" y="1485900"/>
            <a:ext cx="1344613" cy="504825"/>
          </a:xfrm>
          <a:prstGeom prst="rightArrow">
            <a:avLst>
              <a:gd name="adj1" fmla="val 50000"/>
              <a:gd name="adj2" fmla="val 6658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000" b="1">
                <a:solidFill>
                  <a:schemeClr val="accent2"/>
                </a:solidFill>
                <a:cs typeface="Arial" charset="0"/>
              </a:rPr>
              <a:t>Карлсон</a:t>
            </a:r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4356100" y="2636838"/>
            <a:ext cx="1344613" cy="504825"/>
          </a:xfrm>
          <a:prstGeom prst="rightArrow">
            <a:avLst>
              <a:gd name="adj1" fmla="val 50000"/>
              <a:gd name="adj2" fmla="val 6658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000" b="1">
                <a:solidFill>
                  <a:schemeClr val="accent2"/>
                </a:solidFill>
                <a:cs typeface="Arial" charset="0"/>
              </a:rPr>
              <a:t>Маша и Медведь</a:t>
            </a:r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>
            <a:off x="4356100" y="2060575"/>
            <a:ext cx="1344613" cy="504825"/>
          </a:xfrm>
          <a:prstGeom prst="rightArrow">
            <a:avLst>
              <a:gd name="adj1" fmla="val 50000"/>
              <a:gd name="adj2" fmla="val 6658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000" b="1">
                <a:solidFill>
                  <a:schemeClr val="accent2"/>
                </a:solidFill>
                <a:cs typeface="Arial" charset="0"/>
              </a:rPr>
              <a:t>Царевна Лягушка</a:t>
            </a:r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6516688" y="2636838"/>
            <a:ext cx="1344612" cy="504825"/>
          </a:xfrm>
          <a:prstGeom prst="rightArrow">
            <a:avLst>
              <a:gd name="adj1" fmla="val 50000"/>
              <a:gd name="adj2" fmla="val 6658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900" b="1">
                <a:solidFill>
                  <a:schemeClr val="accent2"/>
                </a:solidFill>
                <a:cs typeface="Arial" charset="0"/>
              </a:rPr>
              <a:t>Василиса Премудрая</a:t>
            </a:r>
          </a:p>
        </p:txBody>
      </p:sp>
      <p:sp>
        <p:nvSpPr>
          <p:cNvPr id="29705" name="AutoShape 9"/>
          <p:cNvSpPr>
            <a:spLocks noChangeArrowheads="1"/>
          </p:cNvSpPr>
          <p:nvPr/>
        </p:nvSpPr>
        <p:spPr bwMode="auto">
          <a:xfrm>
            <a:off x="6515100" y="1485900"/>
            <a:ext cx="1344613" cy="504825"/>
          </a:xfrm>
          <a:prstGeom prst="rightArrow">
            <a:avLst>
              <a:gd name="adj1" fmla="val 50000"/>
              <a:gd name="adj2" fmla="val 6658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000" b="1">
                <a:solidFill>
                  <a:schemeClr val="accent2"/>
                </a:solidFill>
                <a:cs typeface="Arial" charset="0"/>
              </a:rPr>
              <a:t>Кот Матроскин</a:t>
            </a:r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auto">
          <a:xfrm>
            <a:off x="6516688" y="2060575"/>
            <a:ext cx="1344612" cy="504825"/>
          </a:xfrm>
          <a:prstGeom prst="rightArrow">
            <a:avLst>
              <a:gd name="adj1" fmla="val 50000"/>
              <a:gd name="adj2" fmla="val 6658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000" b="1">
                <a:solidFill>
                  <a:schemeClr val="accent2"/>
                </a:solidFill>
                <a:cs typeface="Arial" charset="0"/>
              </a:rPr>
              <a:t>Красная Шапочка</a:t>
            </a:r>
          </a:p>
        </p:txBody>
      </p:sp>
      <p:sp>
        <p:nvSpPr>
          <p:cNvPr id="29707" name="AutoShape 11"/>
          <p:cNvSpPr>
            <a:spLocks noChangeArrowheads="1"/>
          </p:cNvSpPr>
          <p:nvPr/>
        </p:nvSpPr>
        <p:spPr bwMode="auto">
          <a:xfrm>
            <a:off x="1763713" y="3213100"/>
            <a:ext cx="5688012" cy="431800"/>
          </a:xfrm>
          <a:prstGeom prst="horizontalScroll">
            <a:avLst>
              <a:gd name="adj" fmla="val 12500"/>
            </a:avLst>
          </a:prstGeom>
          <a:solidFill>
            <a:srgbClr val="3366FF">
              <a:alpha val="75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Arial" charset="0"/>
              </a:rPr>
              <a:t>Прочие (по 2 ответа)</a:t>
            </a: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>
            <a:off x="1763713" y="4581525"/>
            <a:ext cx="5688012" cy="431800"/>
          </a:xfrm>
          <a:prstGeom prst="horizontalScroll">
            <a:avLst>
              <a:gd name="adj" fmla="val 12500"/>
            </a:avLst>
          </a:prstGeom>
          <a:solidFill>
            <a:srgbClr val="FF7C80">
              <a:alpha val="17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Герои мультфильмов, названные любимыми книжными героями</a:t>
            </a:r>
          </a:p>
        </p:txBody>
      </p:sp>
      <p:sp>
        <p:nvSpPr>
          <p:cNvPr id="29709" name="WordArt 13"/>
          <p:cNvSpPr>
            <a:spLocks noChangeArrowheads="1" noChangeShapeType="1" noTextEdit="1"/>
          </p:cNvSpPr>
          <p:nvPr/>
        </p:nvSpPr>
        <p:spPr bwMode="auto">
          <a:xfrm>
            <a:off x="1042988" y="4508500"/>
            <a:ext cx="333375" cy="148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!</a:t>
            </a:r>
          </a:p>
        </p:txBody>
      </p:sp>
      <p:sp>
        <p:nvSpPr>
          <p:cNvPr id="29710" name="AutoShape 14"/>
          <p:cNvSpPr>
            <a:spLocks noChangeArrowheads="1"/>
          </p:cNvSpPr>
          <p:nvPr/>
        </p:nvSpPr>
        <p:spPr bwMode="auto">
          <a:xfrm>
            <a:off x="971550" y="1484313"/>
            <a:ext cx="1344613" cy="504825"/>
          </a:xfrm>
          <a:prstGeom prst="rightArrow">
            <a:avLst>
              <a:gd name="adj1" fmla="val 50000"/>
              <a:gd name="adj2" fmla="val 6658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000" b="1">
                <a:solidFill>
                  <a:schemeClr val="accent2"/>
                </a:solidFill>
                <a:cs typeface="Arial" charset="0"/>
              </a:rPr>
              <a:t>Белоснежка</a:t>
            </a:r>
          </a:p>
        </p:txBody>
      </p:sp>
      <p:sp>
        <p:nvSpPr>
          <p:cNvPr id="29711" name="AutoShape 15"/>
          <p:cNvSpPr>
            <a:spLocks noChangeArrowheads="1"/>
          </p:cNvSpPr>
          <p:nvPr/>
        </p:nvSpPr>
        <p:spPr bwMode="auto">
          <a:xfrm>
            <a:off x="971550" y="2636838"/>
            <a:ext cx="1344613" cy="504825"/>
          </a:xfrm>
          <a:prstGeom prst="rightArrow">
            <a:avLst>
              <a:gd name="adj1" fmla="val 50000"/>
              <a:gd name="adj2" fmla="val 6658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000" b="1">
                <a:solidFill>
                  <a:schemeClr val="accent2"/>
                </a:solidFill>
                <a:cs typeface="Arial" charset="0"/>
              </a:rPr>
              <a:t>Золушка</a:t>
            </a:r>
          </a:p>
        </p:txBody>
      </p:sp>
      <p:sp>
        <p:nvSpPr>
          <p:cNvPr id="29712" name="AutoShape 16"/>
          <p:cNvSpPr>
            <a:spLocks noChangeArrowheads="1"/>
          </p:cNvSpPr>
          <p:nvPr/>
        </p:nvSpPr>
        <p:spPr bwMode="auto">
          <a:xfrm>
            <a:off x="971550" y="2060575"/>
            <a:ext cx="1344613" cy="504825"/>
          </a:xfrm>
          <a:prstGeom prst="rightArrow">
            <a:avLst>
              <a:gd name="adj1" fmla="val 50000"/>
              <a:gd name="adj2" fmla="val 6658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000" b="1">
                <a:solidFill>
                  <a:schemeClr val="accent2"/>
                </a:solidFill>
                <a:cs typeface="Arial" charset="0"/>
              </a:rPr>
              <a:t>Колобок</a:t>
            </a:r>
          </a:p>
        </p:txBody>
      </p:sp>
      <p:sp>
        <p:nvSpPr>
          <p:cNvPr id="29713" name="AutoShape 17"/>
          <p:cNvSpPr>
            <a:spLocks noChangeArrowheads="1"/>
          </p:cNvSpPr>
          <p:nvPr/>
        </p:nvSpPr>
        <p:spPr bwMode="auto">
          <a:xfrm>
            <a:off x="2484438" y="1557338"/>
            <a:ext cx="504825" cy="360362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8</a:t>
            </a:r>
          </a:p>
        </p:txBody>
      </p:sp>
      <p:sp>
        <p:nvSpPr>
          <p:cNvPr id="29714" name="AutoShape 18"/>
          <p:cNvSpPr>
            <a:spLocks noChangeArrowheads="1"/>
          </p:cNvSpPr>
          <p:nvPr/>
        </p:nvSpPr>
        <p:spPr bwMode="auto">
          <a:xfrm>
            <a:off x="2484438" y="2133600"/>
            <a:ext cx="504825" cy="360363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6</a:t>
            </a:r>
          </a:p>
        </p:txBody>
      </p:sp>
      <p:sp>
        <p:nvSpPr>
          <p:cNvPr id="29715" name="AutoShape 19"/>
          <p:cNvSpPr>
            <a:spLocks noChangeArrowheads="1"/>
          </p:cNvSpPr>
          <p:nvPr/>
        </p:nvSpPr>
        <p:spPr bwMode="auto">
          <a:xfrm>
            <a:off x="2484438" y="2708275"/>
            <a:ext cx="504825" cy="360363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5</a:t>
            </a:r>
          </a:p>
        </p:txBody>
      </p:sp>
      <p:sp>
        <p:nvSpPr>
          <p:cNvPr id="29716" name="AutoShape 20"/>
          <p:cNvSpPr>
            <a:spLocks noChangeArrowheads="1"/>
          </p:cNvSpPr>
          <p:nvPr/>
        </p:nvSpPr>
        <p:spPr bwMode="auto">
          <a:xfrm>
            <a:off x="5795963" y="1557338"/>
            <a:ext cx="504825" cy="360362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4</a:t>
            </a:r>
          </a:p>
        </p:txBody>
      </p:sp>
      <p:sp>
        <p:nvSpPr>
          <p:cNvPr id="29717" name="AutoShape 21"/>
          <p:cNvSpPr>
            <a:spLocks noChangeArrowheads="1"/>
          </p:cNvSpPr>
          <p:nvPr/>
        </p:nvSpPr>
        <p:spPr bwMode="auto">
          <a:xfrm>
            <a:off x="5795963" y="2132013"/>
            <a:ext cx="504825" cy="360362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4</a:t>
            </a:r>
          </a:p>
        </p:txBody>
      </p:sp>
      <p:sp>
        <p:nvSpPr>
          <p:cNvPr id="29718" name="AutoShape 22"/>
          <p:cNvSpPr>
            <a:spLocks noChangeArrowheads="1"/>
          </p:cNvSpPr>
          <p:nvPr/>
        </p:nvSpPr>
        <p:spPr bwMode="auto">
          <a:xfrm>
            <a:off x="5795963" y="2708275"/>
            <a:ext cx="504825" cy="360363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4</a:t>
            </a:r>
          </a:p>
        </p:txBody>
      </p:sp>
      <p:sp>
        <p:nvSpPr>
          <p:cNvPr id="29719" name="AutoShape 23"/>
          <p:cNvSpPr>
            <a:spLocks noChangeArrowheads="1"/>
          </p:cNvSpPr>
          <p:nvPr/>
        </p:nvSpPr>
        <p:spPr bwMode="auto">
          <a:xfrm>
            <a:off x="7956550" y="1557338"/>
            <a:ext cx="504825" cy="360362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3</a:t>
            </a:r>
          </a:p>
        </p:txBody>
      </p:sp>
      <p:sp>
        <p:nvSpPr>
          <p:cNvPr id="29720" name="AutoShape 24"/>
          <p:cNvSpPr>
            <a:spLocks noChangeArrowheads="1"/>
          </p:cNvSpPr>
          <p:nvPr/>
        </p:nvSpPr>
        <p:spPr bwMode="auto">
          <a:xfrm>
            <a:off x="7956550" y="2132013"/>
            <a:ext cx="504825" cy="360362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3</a:t>
            </a:r>
          </a:p>
        </p:txBody>
      </p:sp>
      <p:sp>
        <p:nvSpPr>
          <p:cNvPr id="29721" name="AutoShape 25"/>
          <p:cNvSpPr>
            <a:spLocks noChangeArrowheads="1"/>
          </p:cNvSpPr>
          <p:nvPr/>
        </p:nvSpPr>
        <p:spPr bwMode="auto">
          <a:xfrm>
            <a:off x="7956550" y="2708275"/>
            <a:ext cx="504825" cy="360363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3</a:t>
            </a:r>
          </a:p>
        </p:txBody>
      </p:sp>
      <p:sp>
        <p:nvSpPr>
          <p:cNvPr id="29722" name="AutoShape 26"/>
          <p:cNvSpPr>
            <a:spLocks noChangeArrowheads="1"/>
          </p:cNvSpPr>
          <p:nvPr/>
        </p:nvSpPr>
        <p:spPr bwMode="auto">
          <a:xfrm>
            <a:off x="1439863" y="3789363"/>
            <a:ext cx="6264275" cy="649287"/>
          </a:xfrm>
          <a:prstGeom prst="bevel">
            <a:avLst>
              <a:gd name="adj" fmla="val 12500"/>
            </a:avLst>
          </a:prstGeom>
          <a:solidFill>
            <a:srgbClr val="99CCFF">
              <a:alpha val="75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Буратино, Незнайка, Кот в сапогах, Принцесса на горошине, Тараканище, </a:t>
            </a:r>
          </a:p>
          <a:p>
            <a:pPr algn="ctr"/>
            <a:r>
              <a:rPr lang="ru-RU" sz="11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Иван Царевич, Сивка-бурка, Крокодил Гена, Снежная королева, Винни Пух</a:t>
            </a:r>
          </a:p>
        </p:txBody>
      </p:sp>
      <p:sp>
        <p:nvSpPr>
          <p:cNvPr id="29723" name="AutoShape 27"/>
          <p:cNvSpPr>
            <a:spLocks noChangeArrowheads="1"/>
          </p:cNvSpPr>
          <p:nvPr/>
        </p:nvSpPr>
        <p:spPr bwMode="auto">
          <a:xfrm>
            <a:off x="1547813" y="5084763"/>
            <a:ext cx="6265862" cy="1223962"/>
          </a:xfrm>
          <a:prstGeom prst="bevel">
            <a:avLst>
              <a:gd name="adj" fmla="val 12500"/>
            </a:avLst>
          </a:prstGeom>
          <a:solidFill>
            <a:srgbClr val="FFCC99">
              <a:alpha val="2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>
              <a:solidFill>
                <a:srgbClr val="000099"/>
              </a:solidFill>
              <a:cs typeface="Arial" charset="0"/>
            </a:endParaRPr>
          </a:p>
          <a:p>
            <a:pPr algn="ctr"/>
            <a:r>
              <a:rPr lang="ru-RU" sz="1400" b="1">
                <a:solidFill>
                  <a:srgbClr val="000099"/>
                </a:solidFill>
                <a:cs typeface="Arial" charset="0"/>
              </a:rPr>
              <a:t>Том и Джерри (4 ответа), Ну, погоди (3 ответа), </a:t>
            </a:r>
          </a:p>
          <a:p>
            <a:pPr algn="ctr"/>
            <a:r>
              <a:rPr lang="ru-RU" sz="1400" b="1">
                <a:solidFill>
                  <a:srgbClr val="000099"/>
                </a:solidFill>
                <a:cs typeface="Arial" charset="0"/>
              </a:rPr>
              <a:t>Винкс (3 ответа), Человек-паук (2 ответа),</a:t>
            </a:r>
          </a:p>
          <a:p>
            <a:pPr algn="ctr"/>
            <a:r>
              <a:rPr lang="ru-RU" sz="1400" b="1">
                <a:solidFill>
                  <a:srgbClr val="000099"/>
                </a:solidFill>
                <a:cs typeface="Arial" charset="0"/>
              </a:rPr>
              <a:t>Бетмен, Черепашки Ниндзя, Каспер, Молния Маквин, </a:t>
            </a:r>
          </a:p>
          <a:p>
            <a:pPr algn="ctr"/>
            <a:r>
              <a:rPr lang="ru-RU" sz="1400" b="1">
                <a:solidFill>
                  <a:srgbClr val="000099"/>
                </a:solidFill>
                <a:cs typeface="Arial" charset="0"/>
              </a:rPr>
              <a:t>Халк, Валли, 101 далматинец…</a:t>
            </a:r>
          </a:p>
          <a:p>
            <a:pPr algn="ctr"/>
            <a:endParaRPr lang="ru-RU" sz="1400" b="1">
              <a:solidFill>
                <a:srgbClr val="000099"/>
              </a:solidFill>
              <a:cs typeface="Arial" charset="0"/>
            </a:endParaRPr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539750" y="280988"/>
            <a:ext cx="51212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Анкета. Вопрос 1. Любимые книжные герои</a:t>
            </a:r>
          </a:p>
        </p:txBody>
      </p:sp>
      <p:sp>
        <p:nvSpPr>
          <p:cNvPr id="29725" name="Line 29"/>
          <p:cNvSpPr>
            <a:spLocks noChangeShapeType="1"/>
          </p:cNvSpPr>
          <p:nvPr/>
        </p:nvSpPr>
        <p:spPr bwMode="auto">
          <a:xfrm>
            <a:off x="611188" y="620713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179388" y="188913"/>
            <a:ext cx="8569325" cy="6408737"/>
          </a:xfrm>
          <a:prstGeom prst="foldedCorner">
            <a:avLst>
              <a:gd name="adj" fmla="val 12500"/>
            </a:avLst>
          </a:prstGeom>
          <a:solidFill>
            <a:srgbClr val="CCFF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468313" y="620713"/>
          <a:ext cx="4038600" cy="3206750"/>
        </p:xfrm>
        <a:graphic>
          <a:graphicData uri="http://schemas.openxmlformats.org/presentationml/2006/ole">
            <p:oleObj spid="_x0000_s30723" name="Диаграмма" r:id="rId3" imgW="4905392" imgH="3895766" progId="Excel.Sheet.8">
              <p:embed/>
            </p:oleObj>
          </a:graphicData>
        </a:graphic>
      </p:graphicFrame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0" y="981075"/>
            <a:ext cx="4956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Часто ли читают для вас родители?</a:t>
            </a: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611188" y="765175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755650" y="3355975"/>
            <a:ext cx="215900" cy="144463"/>
          </a:xfrm>
          <a:prstGeom prst="rect">
            <a:avLst/>
          </a:prstGeom>
          <a:solidFill>
            <a:srgbClr val="99CC00">
              <a:alpha val="75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971550" y="3284538"/>
            <a:ext cx="303053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Каждый день или почти каждый день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4187825" y="981075"/>
            <a:ext cx="4956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Часто ли родители читают для себя?</a:t>
            </a:r>
          </a:p>
        </p:txBody>
      </p:sp>
      <p:graphicFrame>
        <p:nvGraphicFramePr>
          <p:cNvPr id="30729" name="Object 9"/>
          <p:cNvGraphicFramePr>
            <a:graphicFrameLocks noChangeAspect="1"/>
          </p:cNvGraphicFramePr>
          <p:nvPr>
            <p:ph sz="half" idx="2"/>
          </p:nvPr>
        </p:nvGraphicFramePr>
        <p:xfrm>
          <a:off x="4643438" y="620713"/>
          <a:ext cx="4038600" cy="3206750"/>
        </p:xfrm>
        <a:graphic>
          <a:graphicData uri="http://schemas.openxmlformats.org/presentationml/2006/ole">
            <p:oleObj spid="_x0000_s30729" name="Диаграмма" r:id="rId4" imgW="4905392" imgH="3895766" progId="Excel.Sheet.8">
              <p:embed/>
            </p:oleObj>
          </a:graphicData>
        </a:graphic>
      </p:graphicFrame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581025" y="404813"/>
            <a:ext cx="72310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Анкета. Вопросы 2-3. Как часто читают родители детям и себе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4068763" y="3355975"/>
            <a:ext cx="215900" cy="144463"/>
          </a:xfrm>
          <a:prstGeom prst="rect">
            <a:avLst/>
          </a:prstGeom>
          <a:solidFill>
            <a:srgbClr val="FF0000">
              <a:alpha val="75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4284663" y="3284538"/>
            <a:ext cx="636587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Редко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755650" y="3644900"/>
            <a:ext cx="215900" cy="144463"/>
          </a:xfrm>
          <a:prstGeom prst="rect">
            <a:avLst/>
          </a:prstGeom>
          <a:solidFill>
            <a:srgbClr val="FFFF99">
              <a:alpha val="75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971550" y="3573463"/>
            <a:ext cx="7239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Иногда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4068763" y="3644900"/>
            <a:ext cx="215900" cy="144463"/>
          </a:xfrm>
          <a:prstGeom prst="rect">
            <a:avLst/>
          </a:prstGeom>
          <a:solidFill>
            <a:srgbClr val="FF6600">
              <a:alpha val="75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4284663" y="3573463"/>
            <a:ext cx="995362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Нет ответа</a:t>
            </a:r>
          </a:p>
        </p:txBody>
      </p:sp>
      <p:sp>
        <p:nvSpPr>
          <p:cNvPr id="30737" name="WordArt 17"/>
          <p:cNvSpPr>
            <a:spLocks noChangeArrowheads="1" noChangeShapeType="1" noTextEdit="1"/>
          </p:cNvSpPr>
          <p:nvPr/>
        </p:nvSpPr>
        <p:spPr bwMode="auto">
          <a:xfrm>
            <a:off x="684213" y="4221163"/>
            <a:ext cx="333375" cy="148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!</a:t>
            </a:r>
          </a:p>
        </p:txBody>
      </p:sp>
      <p:sp>
        <p:nvSpPr>
          <p:cNvPr id="30738" name="AutoShape 18"/>
          <p:cNvSpPr>
            <a:spLocks noChangeArrowheads="1"/>
          </p:cNvSpPr>
          <p:nvPr/>
        </p:nvSpPr>
        <p:spPr bwMode="auto">
          <a:xfrm>
            <a:off x="1403350" y="4149725"/>
            <a:ext cx="7200900" cy="1655763"/>
          </a:xfrm>
          <a:prstGeom prst="horizontalScroll">
            <a:avLst>
              <a:gd name="adj" fmla="val 12500"/>
            </a:avLst>
          </a:prstGeom>
          <a:solidFill>
            <a:srgbClr val="FF7C80">
              <a:alpha val="17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 Только одной трети ребят, заполнивших анкету, родители читают постоянно!</a:t>
            </a:r>
          </a:p>
          <a:p>
            <a:pPr>
              <a:buFontTx/>
              <a:buChar char="•"/>
            </a:pPr>
            <a:endParaRPr lang="ru-RU" sz="1300" b="1">
              <a:solidFill>
                <a:srgbClr val="660066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 Почти половине опрошенных родители читают редко!</a:t>
            </a:r>
          </a:p>
          <a:p>
            <a:pPr>
              <a:buFontTx/>
              <a:buChar char="•"/>
            </a:pPr>
            <a:endParaRPr lang="ru-RU" sz="1300" b="1">
              <a:solidFill>
                <a:srgbClr val="660066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 Больше половины родителей читают «иногда» (23) и «редко» (19)!</a:t>
            </a:r>
          </a:p>
          <a:p>
            <a:endParaRPr lang="ru-RU" sz="1300" b="1">
              <a:solidFill>
                <a:srgbClr val="660066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287338" y="223838"/>
            <a:ext cx="8569325" cy="6408737"/>
          </a:xfrm>
          <a:prstGeom prst="foldedCorner">
            <a:avLst>
              <a:gd name="adj" fmla="val 12500"/>
            </a:avLst>
          </a:prstGeom>
          <a:solidFill>
            <a:srgbClr val="CCFF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marL="342900" indent="-342900"/>
            <a:endParaRPr lang="ru-RU" sz="160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611188" y="765175"/>
            <a:ext cx="8064500" cy="0"/>
          </a:xfrm>
          <a:prstGeom prst="lin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81025" y="404813"/>
            <a:ext cx="79517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Анкета. Вопросы 4-5. Что вы читаете сейчас? А что читали недавно?</a:t>
            </a:r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647700" y="836613"/>
            <a:ext cx="7848600" cy="2087562"/>
          </a:xfrm>
          <a:prstGeom prst="horizontalScroll">
            <a:avLst>
              <a:gd name="adj" fmla="val 12500"/>
            </a:avLst>
          </a:prstGeom>
          <a:solidFill>
            <a:srgbClr val="3366FF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13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Всего на эти два вопроса ребята назвали 47 наименований детских книг. Среди них: </a:t>
            </a:r>
          </a:p>
          <a:p>
            <a:pPr>
              <a:buFontTx/>
              <a:buChar char="•"/>
            </a:pPr>
            <a:r>
              <a:rPr lang="ru-RU" sz="13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Русские народные сказки (7 ответов),</a:t>
            </a:r>
          </a:p>
          <a:p>
            <a:pPr>
              <a:buFontTx/>
              <a:buChar char="•"/>
            </a:pPr>
            <a:r>
              <a:rPr lang="ru-RU" sz="13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Белоснежка и семь гномов (4 ответа),</a:t>
            </a:r>
          </a:p>
          <a:p>
            <a:pPr>
              <a:buFontTx/>
              <a:buChar char="•"/>
            </a:pPr>
            <a:r>
              <a:rPr lang="ru-RU" sz="13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Золушка (4 ответа),</a:t>
            </a:r>
          </a:p>
          <a:p>
            <a:pPr>
              <a:buFontTx/>
              <a:buChar char="•"/>
            </a:pPr>
            <a:r>
              <a:rPr lang="ru-RU" sz="13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 Денискины рассказы, Аленький цветочек, Вредные советы,  Буратино, Русалочка,</a:t>
            </a:r>
          </a:p>
          <a:p>
            <a:r>
              <a:rPr lang="ru-RU" sz="1300" b="1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Энциклопедия юных сурков, Трое из Простоквашино, Дюймовочка и др.</a:t>
            </a: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539750" y="2781300"/>
            <a:ext cx="7848600" cy="3527425"/>
          </a:xfrm>
          <a:prstGeom prst="horizontalScroll">
            <a:avLst>
              <a:gd name="adj" fmla="val 12500"/>
            </a:avLst>
          </a:prstGeom>
          <a:solidFill>
            <a:srgbClr val="FF7C80">
              <a:alpha val="17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 В 7 ответах дети называют сказки «для самых маленьких»: Репка, Колобок, Теремок.</a:t>
            </a:r>
          </a:p>
          <a:p>
            <a:endParaRPr lang="ru-RU" sz="1300" b="1">
              <a:solidFill>
                <a:srgbClr val="660066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 В 4 ответах на первый вопрос и 5 ответах на второй вопрос дети указывают не </a:t>
            </a:r>
          </a:p>
          <a:p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художественную литературу, а учебники.</a:t>
            </a:r>
          </a:p>
          <a:p>
            <a:endParaRPr lang="ru-RU" sz="1300" b="1">
              <a:solidFill>
                <a:srgbClr val="660066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 В 7 ответах на первый вопрос и 6 ответах на второй вопрос дети называют книги,</a:t>
            </a:r>
          </a:p>
          <a:p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написанные по современным иностранным мультфильмам: Винкс, Черепашки-ниндзя,</a:t>
            </a:r>
          </a:p>
          <a:p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Человек-паук, Братц, Халк.</a:t>
            </a:r>
          </a:p>
          <a:p>
            <a:endParaRPr lang="ru-RU" sz="1300" b="1">
              <a:solidFill>
                <a:srgbClr val="660066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 17 человек ответили «Ничего» на первый вопрос, 11 человек ответили «Ничего» на </a:t>
            </a:r>
          </a:p>
          <a:p>
            <a:r>
              <a:rPr lang="ru-RU" sz="1300" b="1">
                <a:solidFill>
                  <a:srgbClr val="660066"/>
                </a:solidFill>
                <a:latin typeface="Times New Roman" pitchFamily="18" charset="0"/>
                <a:cs typeface="Arial" charset="0"/>
              </a:rPr>
              <a:t>второй вопрос. Еще семь просто не ответили на первый или второй вопросы.</a:t>
            </a: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395288" y="3933825"/>
            <a:ext cx="333375" cy="148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2073</TotalTime>
  <Words>875</Words>
  <Application>Microsoft Office PowerPoint</Application>
  <PresentationFormat>Экран (4:3)</PresentationFormat>
  <Paragraphs>157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Оформление по умолчанию</vt:lpstr>
      <vt:lpstr>Диаграмма</vt:lpstr>
      <vt:lpstr>Слайд 1</vt:lpstr>
      <vt:lpstr>Слайд 2</vt:lpstr>
      <vt:lpstr>Слайд 3</vt:lpstr>
      <vt:lpstr>Гипотеза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  Таким образом, гипотеза  не подтвердилась,  так как мои одноклассники мало читают, но у них интерес есть к чтению.</vt:lpstr>
      <vt:lpstr>Слайд 14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1234</cp:lastModifiedBy>
  <cp:revision>41</cp:revision>
  <dcterms:created xsi:type="dcterms:W3CDTF">2009-12-16T12:38:52Z</dcterms:created>
  <dcterms:modified xsi:type="dcterms:W3CDTF">2020-03-05T01:45:37Z</dcterms:modified>
</cp:coreProperties>
</file>