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0" r:id="rId2"/>
    <p:sldId id="298" r:id="rId3"/>
    <p:sldId id="303" r:id="rId4"/>
    <p:sldId id="271" r:id="rId5"/>
    <p:sldId id="304" r:id="rId6"/>
    <p:sldId id="305" r:id="rId7"/>
    <p:sldId id="299" r:id="rId8"/>
    <p:sldId id="295" r:id="rId9"/>
    <p:sldId id="300" r:id="rId10"/>
    <p:sldId id="306" r:id="rId11"/>
    <p:sldId id="301" r:id="rId12"/>
    <p:sldId id="302" r:id="rId13"/>
    <p:sldId id="297" r:id="rId14"/>
    <p:sldId id="280" r:id="rId15"/>
    <p:sldId id="268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8008"/>
    <a:srgbClr val="7966E8"/>
    <a:srgbClr val="AE78D6"/>
    <a:srgbClr val="CC00FF"/>
    <a:srgbClr val="0000FF"/>
    <a:srgbClr val="FCFC0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160" autoAdjust="0"/>
  </p:normalViewPr>
  <p:slideViewPr>
    <p:cSldViewPr>
      <p:cViewPr varScale="1">
        <p:scale>
          <a:sx n="79" d="100"/>
          <a:sy n="79" d="100"/>
        </p:scale>
        <p:origin x="-154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86202-4271-4041-A3CF-D818AB9A2E4E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1FE49-6639-44A3-8DEB-D2DAC0093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4566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FE49-6639-44A3-8DEB-D2DAC009325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7025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FE49-6639-44A3-8DEB-D2DAC009325D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127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52E46-B921-4403-B49A-D2ABFB87AC34}" type="datetimeFigureOut">
              <a:rPr lang="ru-RU" smtClean="0"/>
              <a:pPr/>
              <a:t>вт 14.11.23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9067-5918-41C5-AD89-9EA72EC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n w="900" cmpd="sng">
                <a:solidFill>
                  <a:srgbClr val="080808"/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endParaRPr lang="ru-RU" sz="2000" b="1" dirty="0" smtClean="0">
              <a:ln w="900" cmpd="sng">
                <a:solidFill>
                  <a:srgbClr val="080808"/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Tahoma" pitchFamily="34" charset="0"/>
            </a:endParaRPr>
          </a:p>
          <a:p>
            <a:pPr algn="ctr"/>
            <a:r>
              <a:rPr lang="ru-RU" sz="2000" b="1" dirty="0" smtClean="0">
                <a:ln w="900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Муниципальное бюджетное дошкольное образовательное учреждение </a:t>
            </a:r>
            <a:r>
              <a:rPr lang="ru-RU" sz="2000" b="1" dirty="0" smtClean="0">
                <a:ln w="900" cmpd="sng">
                  <a:noFill/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ahoma" pitchFamily="34" charset="0"/>
              </a:rPr>
              <a:t>«</a:t>
            </a:r>
            <a:r>
              <a:rPr lang="ru-RU" sz="2000" b="1" dirty="0" smtClean="0">
                <a:ln w="900" cmpd="sng">
                  <a:noFill/>
                  <a:prstDash val="solid"/>
                </a:ln>
                <a:solidFill>
                  <a:srgbClr val="FFC000"/>
                </a:solidFill>
                <a:cs typeface="Tahoma" pitchFamily="34" charset="0"/>
              </a:rPr>
              <a:t>Детский</a:t>
            </a:r>
            <a:r>
              <a:rPr lang="ru-RU" sz="2000" b="1" dirty="0" smtClean="0">
                <a:ln w="900" cmpd="sng">
                  <a:noFill/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ahoma" pitchFamily="34" charset="0"/>
              </a:rPr>
              <a:t> </a:t>
            </a:r>
            <a:r>
              <a:rPr lang="ru-RU" sz="2000" b="1" dirty="0" smtClean="0">
                <a:ln w="900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сад «Ёлочка» комбинированного вида»</a:t>
            </a:r>
            <a:r>
              <a:rPr lang="ru-RU" sz="4000" b="1" dirty="0" smtClean="0">
                <a:ln w="900" cmpd="sng">
                  <a:solidFill>
                    <a:srgbClr val="080808"/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ahoma" pitchFamily="34" charset="0"/>
              </a:rPr>
              <a:t/>
            </a:r>
            <a:br>
              <a:rPr lang="ru-RU" sz="4000" b="1" dirty="0" smtClean="0">
                <a:ln w="900" cmpd="sng">
                  <a:solidFill>
                    <a:srgbClr val="080808"/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ahoma" pitchFamily="34" charset="0"/>
              </a:rPr>
            </a:b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1600200"/>
            <a:ext cx="83590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/>
              <a:t> </a:t>
            </a:r>
            <a:r>
              <a:rPr lang="ru-RU" sz="3200" b="1" smtClean="0"/>
              <a:t>З</a:t>
            </a:r>
            <a:r>
              <a:rPr lang="ru-RU" sz="3200" b="1" smtClean="0"/>
              <a:t>доровьесберегающие технологии  </a:t>
            </a:r>
            <a:r>
              <a:rPr lang="ru-RU" sz="3200" b="1" dirty="0" smtClean="0"/>
              <a:t>в речевом развитии дошкольников</a:t>
            </a:r>
            <a:endParaRPr lang="ru-RU" sz="3200" b="1" dirty="0"/>
          </a:p>
          <a:p>
            <a:pPr algn="ctr"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DS51\Desktop\Family-fitness-clipart-clipartfes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29000"/>
            <a:ext cx="7848872" cy="311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 Виды здоровьесберегающих  технологий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1540" y="1410355"/>
            <a:ext cx="828092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-пальчиковая и дыхательная гимнастика;</a:t>
            </a:r>
          </a:p>
          <a:p>
            <a:r>
              <a:rPr lang="ru-RU" sz="2200" dirty="0" smtClean="0"/>
              <a:t>-артикуляционная гимнастика;</a:t>
            </a:r>
          </a:p>
          <a:p>
            <a:r>
              <a:rPr lang="ru-RU" sz="2200" dirty="0" smtClean="0"/>
              <a:t>-кинезиологические упражнения;</a:t>
            </a:r>
          </a:p>
          <a:p>
            <a:r>
              <a:rPr lang="ru-RU" sz="2200" dirty="0" smtClean="0"/>
              <a:t>-упражнения, направленные </a:t>
            </a:r>
            <a:r>
              <a:rPr lang="ru-RU" sz="2200" dirty="0"/>
              <a:t>на профилактику нарушения речи;</a:t>
            </a:r>
          </a:p>
          <a:p>
            <a:r>
              <a:rPr lang="ru-RU" sz="2200" dirty="0"/>
              <a:t>- </a:t>
            </a:r>
            <a:r>
              <a:rPr lang="ru-RU" sz="2200" dirty="0" smtClean="0"/>
              <a:t>игры </a:t>
            </a:r>
            <a:r>
              <a:rPr lang="ru-RU" sz="2200" dirty="0"/>
              <a:t>на развитие мелкой моторики рук;</a:t>
            </a:r>
          </a:p>
          <a:p>
            <a:r>
              <a:rPr lang="ru-RU" sz="2200" dirty="0"/>
              <a:t>- ф</a:t>
            </a:r>
            <a:r>
              <a:rPr lang="ru-RU" sz="2200" dirty="0" smtClean="0"/>
              <a:t>изкультурные минутки </a:t>
            </a:r>
            <a:r>
              <a:rPr lang="ru-RU" sz="2200" dirty="0"/>
              <a:t>с использованием художественного слова;</a:t>
            </a:r>
          </a:p>
          <a:p>
            <a:r>
              <a:rPr lang="ru-RU" sz="2200" dirty="0"/>
              <a:t>- </a:t>
            </a:r>
            <a:r>
              <a:rPr lang="ru-RU" sz="2200" dirty="0" smtClean="0"/>
              <a:t>логоритмические игры;</a:t>
            </a:r>
            <a:endParaRPr lang="ru-RU" sz="2200" dirty="0"/>
          </a:p>
          <a:p>
            <a:r>
              <a:rPr lang="ru-RU" sz="2200" dirty="0"/>
              <a:t>- включение </a:t>
            </a:r>
            <a:r>
              <a:rPr lang="ru-RU" sz="2200" dirty="0" smtClean="0"/>
              <a:t>элементов музыкальной </a:t>
            </a:r>
            <a:r>
              <a:rPr lang="ru-RU" sz="2200" dirty="0"/>
              <a:t>– терапии, способствующие снятию мышечного тонуса;</a:t>
            </a:r>
          </a:p>
          <a:p>
            <a:r>
              <a:rPr lang="ru-RU" sz="2200" dirty="0"/>
              <a:t>- исправление неправильных поз (</a:t>
            </a:r>
            <a:r>
              <a:rPr lang="ru-RU" sz="2200" dirty="0" smtClean="0"/>
              <a:t>кинезиология);</a:t>
            </a:r>
            <a:endParaRPr lang="ru-RU" sz="2200" dirty="0"/>
          </a:p>
          <a:p>
            <a:r>
              <a:rPr lang="ru-RU" sz="2200" dirty="0"/>
              <a:t>- запоминание серий двигательных актов;</a:t>
            </a:r>
          </a:p>
          <a:p>
            <a:r>
              <a:rPr lang="ru-RU" sz="2200" dirty="0" smtClean="0"/>
              <a:t>-воспитание </a:t>
            </a:r>
            <a:r>
              <a:rPr lang="ru-RU" sz="2200" dirty="0"/>
              <a:t>быстроты реакции на словесные </a:t>
            </a:r>
            <a:r>
              <a:rPr lang="ru-RU" sz="2200" dirty="0" smtClean="0"/>
              <a:t>инструкции;</a:t>
            </a:r>
          </a:p>
          <a:p>
            <a:r>
              <a:rPr lang="ru-RU" sz="2200" dirty="0" smtClean="0"/>
              <a:t>-су-джок терапия;</a:t>
            </a:r>
          </a:p>
          <a:p>
            <a:r>
              <a:rPr lang="ru-RU" sz="2200" dirty="0" smtClean="0"/>
              <a:t>-песочная терапия.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483333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524000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C000"/>
                </a:solidFill>
              </a:rPr>
              <a:t> 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                                                                             </a:t>
            </a:r>
            <a:endParaRPr lang="ru-RU" sz="2800" b="1" i="1" dirty="0" smtClean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248053">
            <a:off x="5253600" y="2128774"/>
            <a:ext cx="3609177" cy="1202723"/>
          </a:xfrm>
          <a:prstGeom prst="ellipse">
            <a:avLst/>
          </a:prstGeom>
          <a:solidFill>
            <a:srgbClr val="FFC000">
              <a:alpha val="68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21389073">
            <a:off x="577092" y="4686916"/>
            <a:ext cx="3489083" cy="1257356"/>
          </a:xfrm>
          <a:prstGeom prst="ellipse">
            <a:avLst/>
          </a:prstGeom>
          <a:solidFill>
            <a:srgbClr val="FFC000">
              <a:alpha val="68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202175">
            <a:off x="5580630" y="2609762"/>
            <a:ext cx="32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Точечный массаж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1411707">
            <a:off x="641778" y="4992497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Самомассаж массажным мячом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6" name="Рисунок 15" descr="C:\Users\Lenovo\Desktop\видео АЛИНЫ\DSCN88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85926"/>
            <a:ext cx="407196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43438" y="3714752"/>
            <a:ext cx="403016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0" y="1284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Здоровье ребёнка – превыше всего и 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наша задача сохранить его!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5018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Здоровьесберегающие упражнения  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142985"/>
            <a:ext cx="3674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«Пальчиковая гимнастика»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121920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«Артикуляционная гимнастика»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055179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«Физминутка»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3769004"/>
            <a:ext cx="2518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«Су - джок </a:t>
            </a:r>
            <a:r>
              <a:rPr lang="ru-RU" b="1" dirty="0">
                <a:solidFill>
                  <a:srgbClr val="002060"/>
                </a:solidFill>
              </a:rPr>
              <a:t>терапия</a:t>
            </a:r>
            <a:r>
              <a:rPr lang="ru-RU" sz="2000" b="1" dirty="0" smtClean="0">
                <a:solidFill>
                  <a:srgbClr val="002060"/>
                </a:solidFill>
              </a:rPr>
              <a:t>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2066" y="4214818"/>
            <a:ext cx="3748406" cy="23825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43504" y="1571612"/>
            <a:ext cx="367696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Users\Lenovo\Desktop\видео АЛИНЫ\DSCN882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571612"/>
            <a:ext cx="385765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Lenovo\Desktop\видео АЛИНЫ\DSCN884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286256"/>
            <a:ext cx="378621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936929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 Организация речевого пространства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C:\Users\DS51\Downloads\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76872"/>
            <a:ext cx="3498954" cy="2738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DS51\Downloads\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2376264" cy="3590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DS51\Downloads\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831603"/>
            <a:ext cx="2088232" cy="3324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Здоровьесберегающее пространство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C:\Users\елочка\Desktop\ФОТО\DSCN673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76030">
            <a:off x="411970" y="1581384"/>
            <a:ext cx="2623976" cy="39639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елочка\Desktop\ФОТО\DSCN672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161">
            <a:off x="6263944" y="1647477"/>
            <a:ext cx="2560092" cy="3944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E:\Новая папка\DSCN677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2362200"/>
            <a:ext cx="2667000" cy="39386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cs typeface="Times New Roman" pitchFamily="18" charset="0"/>
              </a:rPr>
              <a:t>Результативность  реализации программы «Здоровей</a:t>
            </a:r>
            <a:r>
              <a:rPr lang="ru-RU" sz="4000" b="1" dirty="0">
                <a:solidFill>
                  <a:srgbClr val="FFC000"/>
                </a:solidFill>
                <a:cs typeface="Times New Roman" pitchFamily="18" charset="0"/>
              </a:rPr>
              <a:t>К</a:t>
            </a:r>
            <a:r>
              <a:rPr lang="ru-RU" sz="4000" b="1" dirty="0" smtClean="0">
                <a:solidFill>
                  <a:srgbClr val="FFC000"/>
                </a:solidFill>
                <a:cs typeface="Times New Roman" pitchFamily="18" charset="0"/>
              </a:rPr>
              <a:t>а»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28600" y="1371600"/>
            <a:ext cx="8663880" cy="5297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повышение уровня  речевого развития и </a:t>
            </a:r>
            <a:r>
              <a:rPr lang="ru-RU" sz="2800" b="1" dirty="0" smtClean="0"/>
              <a:t>активизация коммуникативных навыков </a:t>
            </a:r>
            <a:r>
              <a:rPr lang="ru-RU" sz="2800" b="1" dirty="0"/>
              <a:t>и </a:t>
            </a:r>
            <a:r>
              <a:rPr lang="ru-RU" sz="2800" b="1" dirty="0" smtClean="0"/>
              <a:t>умений;</a:t>
            </a:r>
            <a:endParaRPr lang="ru-RU" sz="2800" b="1" dirty="0"/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800" b="1" dirty="0" smtClean="0"/>
              <a:t>совершенствование артикуляционной, общей и мелкой моторики движений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800" b="1" dirty="0">
                <a:cs typeface="Times New Roman" pitchFamily="18" charset="0"/>
              </a:rPr>
              <a:t>повышение уровня </a:t>
            </a:r>
            <a:r>
              <a:rPr lang="ru-RU" sz="2800" b="1" dirty="0" smtClean="0"/>
              <a:t>познавательной активности;</a:t>
            </a:r>
            <a:endParaRPr lang="ru-RU" sz="2800" b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b="1" dirty="0" smtClean="0"/>
              <a:t>снижение эмоциональной напряжённости </a:t>
            </a:r>
            <a:r>
              <a:rPr lang="ru-RU" sz="2800" b="1" dirty="0"/>
              <a:t>и </a:t>
            </a:r>
            <a:r>
              <a:rPr lang="ru-RU" sz="2800" b="1" dirty="0" smtClean="0"/>
              <a:t>тревожности;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снижение заболеваемости воспитанников;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соблюдение элементарных правил здорового образа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1" y="1412777"/>
            <a:ext cx="83529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/>
              <a:t>           И </a:t>
            </a:r>
            <a:r>
              <a:rPr lang="ru-RU" sz="2200" dirty="0"/>
              <a:t>так использование вышеперечисленных здоровьесберегающих технологий при организации занятий по развитию речи в условиях ДОУ, создание наиболее разнообразной, интересной, познавательной для ребёнка речевой среды, будет способствовать решению задач по гармоничному развитию дошкольника в короткие сроки и результативно активизирует психические процессы, в </a:t>
            </a:r>
            <a:r>
              <a:rPr lang="ru-RU" sz="2200" dirty="0" smtClean="0"/>
              <a:t>целом сформирует </a:t>
            </a:r>
            <a:r>
              <a:rPr lang="ru-RU" sz="2200" dirty="0"/>
              <a:t>родную речь ребёнка.</a:t>
            </a:r>
          </a:p>
          <a:p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 Вывод: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255" y="4183520"/>
            <a:ext cx="8280920" cy="229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428736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n w="900" cmpd="sng">
                <a:solidFill>
                  <a:srgbClr val="080808"/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endParaRPr lang="ru-RU" sz="2000" b="1" dirty="0" smtClean="0">
              <a:ln w="900" cmpd="sng">
                <a:solidFill>
                  <a:srgbClr val="080808"/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Tahoma" pitchFamily="34" charset="0"/>
            </a:endParaRPr>
          </a:p>
          <a:p>
            <a:pPr algn="ctr"/>
            <a:r>
              <a:rPr lang="ru-RU" sz="2000" b="1" dirty="0" smtClean="0">
                <a:ln w="900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 </a:t>
            </a:r>
            <a:r>
              <a:rPr lang="ru-RU" sz="4000" b="1" dirty="0" smtClean="0">
                <a:ln w="900" cmpd="sng">
                  <a:solidFill>
                    <a:srgbClr val="080808"/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ahoma" pitchFamily="34" charset="0"/>
              </a:rPr>
              <a:t/>
            </a:r>
            <a:br>
              <a:rPr lang="ru-RU" sz="4000" b="1" dirty="0" smtClean="0">
                <a:ln w="900" cmpd="sng">
                  <a:solidFill>
                    <a:srgbClr val="080808"/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ahoma" pitchFamily="34" charset="0"/>
              </a:rPr>
            </a:b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485776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1"/>
            <a:ext cx="871543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C000"/>
                </a:solidFill>
              </a:rPr>
              <a:t>«Речь – это удивительно сильное средство, но нужно</a:t>
            </a:r>
          </a:p>
          <a:p>
            <a:pPr algn="just"/>
            <a:r>
              <a:rPr lang="ru-RU" sz="2400" b="1" dirty="0" smtClean="0">
                <a:solidFill>
                  <a:srgbClr val="FFC000"/>
                </a:solidFill>
              </a:rPr>
              <a:t>   иметь много ума, чтобы пользоваться им»  </a:t>
            </a:r>
          </a:p>
          <a:p>
            <a:pPr algn="r"/>
            <a:r>
              <a:rPr lang="ru-RU" sz="2000" b="1" dirty="0" smtClean="0">
                <a:solidFill>
                  <a:srgbClr val="FFC000"/>
                </a:solidFill>
              </a:rPr>
              <a:t>                                                                                    </a:t>
            </a:r>
            <a:r>
              <a:rPr lang="ru-RU" sz="2000" b="1" i="1" dirty="0" smtClean="0">
                <a:solidFill>
                  <a:srgbClr val="FFC000"/>
                </a:solidFill>
              </a:rPr>
              <a:t>Георг Гегель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00034" y="1700808"/>
            <a:ext cx="842968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Актуальность</a:t>
            </a:r>
            <a:r>
              <a:rPr lang="ru-RU" sz="2400" dirty="0"/>
              <a:t> изучения проблемы развития речи обусловлена тем, что в деятельности людей нет такой области, где не употреблялась бы речь, она нужна везде, и особенно, на этапе обучения. </a:t>
            </a:r>
            <a:r>
              <a:rPr lang="ru-RU" sz="2400" dirty="0" smtClean="0"/>
              <a:t>При </a:t>
            </a:r>
            <a:r>
              <a:rPr lang="ru-RU" sz="2400" dirty="0"/>
              <a:t>помощи речи и общения ребёнок легко и незаметно для себя входит в окружающий его мир, узнаёт много нового, интересного, может выразить свои мысли, желания, требования. Поэтому целенаправленное развитие речи имеет важнейшее значение в общей системе дошкольного образования. </a:t>
            </a:r>
            <a:endParaRPr lang="ru-RU" sz="2400" dirty="0" smtClean="0"/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  По запросам современной школы </a:t>
            </a:r>
            <a:r>
              <a:rPr lang="ru-RU" sz="2400" dirty="0"/>
              <a:t>будущий первоклассник должен иметь хорошее здоровье, которое необходимо для успешного усвоения школьной программы.</a:t>
            </a:r>
          </a:p>
          <a:p>
            <a:pPr algn="just"/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61872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1"/>
            <a:ext cx="9180512" cy="1388969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n w="900" cmpd="sng">
                <a:solidFill>
                  <a:srgbClr val="080808"/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endParaRPr lang="ru-RU" sz="2000" b="1" dirty="0" smtClean="0">
              <a:ln w="900" cmpd="sng">
                <a:solidFill>
                  <a:srgbClr val="080808"/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Tahoma" pitchFamily="34" charset="0"/>
            </a:endParaRPr>
          </a:p>
          <a:p>
            <a:pPr algn="ctr"/>
            <a:r>
              <a:rPr lang="ru-RU" sz="2000" b="1" dirty="0" smtClean="0">
                <a:ln w="900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 </a:t>
            </a:r>
            <a:r>
              <a:rPr lang="ru-RU" sz="4000" b="1" dirty="0" smtClean="0">
                <a:ln w="900" cmpd="sng">
                  <a:solidFill>
                    <a:srgbClr val="080808"/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ahoma" pitchFamily="34" charset="0"/>
              </a:rPr>
              <a:t/>
            </a:r>
            <a:br>
              <a:rPr lang="ru-RU" sz="4000" b="1" dirty="0" smtClean="0">
                <a:ln w="900" cmpd="sng">
                  <a:solidFill>
                    <a:srgbClr val="080808"/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ahoma" pitchFamily="34" charset="0"/>
              </a:rPr>
            </a:b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8864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C000"/>
                </a:solidFill>
              </a:rPr>
              <a:t>Речь - это деятельность, в процессе которой люди общаются </a:t>
            </a:r>
            <a:r>
              <a:rPr lang="ru-RU" sz="2400" b="1" dirty="0" smtClean="0">
                <a:solidFill>
                  <a:srgbClr val="FFC000"/>
                </a:solidFill>
              </a:rPr>
              <a:t>друг </a:t>
            </a:r>
            <a:r>
              <a:rPr lang="ru-RU" sz="2400" b="1" dirty="0">
                <a:solidFill>
                  <a:srgbClr val="FFC000"/>
                </a:solidFill>
              </a:rPr>
              <a:t>с другом посредством родного </a:t>
            </a:r>
            <a:r>
              <a:rPr lang="ru-RU" sz="2400" b="1" dirty="0" smtClean="0">
                <a:solidFill>
                  <a:srgbClr val="FFC000"/>
                </a:solidFill>
              </a:rPr>
              <a:t>языка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484784"/>
            <a:ext cx="81369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В речи детей существуют множество проблем:</a:t>
            </a:r>
          </a:p>
          <a:p>
            <a:pPr algn="just"/>
            <a:r>
              <a:rPr lang="ru-RU" sz="2200" dirty="0"/>
              <a:t>-недостаточный словарный запас;</a:t>
            </a:r>
          </a:p>
          <a:p>
            <a:pPr algn="just"/>
            <a:r>
              <a:rPr lang="ru-RU" sz="2200" dirty="0" smtClean="0"/>
              <a:t>-бедная диалогическая речь и как правило – это неспособность </a:t>
            </a:r>
            <a:r>
              <a:rPr lang="ru-RU" sz="2200" dirty="0"/>
              <a:t>грамотно и доступно сформулировать вопрос или построить ответ;</a:t>
            </a:r>
          </a:p>
          <a:p>
            <a:pPr algn="just"/>
            <a:r>
              <a:rPr lang="ru-RU" sz="2200" dirty="0"/>
              <a:t>-бедная монологическая речь и как следствие неспособность составить сюжетный или описательный рассказ на предложенную тему, либо ребёнок затрудняется пересказать текст.</a:t>
            </a:r>
          </a:p>
          <a:p>
            <a:pPr algn="just"/>
            <a:r>
              <a:rPr lang="ru-RU" sz="2200" dirty="0"/>
              <a:t>        Опыт работы показывает, что развитие речи, реализуемое только в форме фронтальных занятий, не даст желаемого результата. Работу по развитию речи необходимо активно проводить в повседневной жизни детей в детском саду и семье.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5277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</a:rPr>
              <a:t>Актуальность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9906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Анализ результатов речевого развития воспитанников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3645024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Анализ состояния здоровья воспитанников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00521923"/>
              </p:ext>
            </p:extLst>
          </p:nvPr>
        </p:nvGraphicFramePr>
        <p:xfrm>
          <a:off x="467543" y="1524000"/>
          <a:ext cx="8136906" cy="24993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138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237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960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21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11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500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 Показатели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2020-2021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</a:rPr>
                        <a:t>год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2021-2022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год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2022-2023год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20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Звуковая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культура речи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62%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78%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88%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20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Формирование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словаря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73%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84%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20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Грамматический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строй речи 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73%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92%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0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Связная речь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72%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82%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84014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74%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89%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9429350"/>
              </p:ext>
            </p:extLst>
          </p:nvPr>
        </p:nvGraphicFramePr>
        <p:xfrm>
          <a:off x="457200" y="4653136"/>
          <a:ext cx="8382000" cy="147065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4586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909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7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</a:rPr>
                        <a:t>Группы здоровья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2020-2021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</a:rPr>
                        <a:t>год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2021-2022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год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2022-2023год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7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 группа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 23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 группа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3 группа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72816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C00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FFC000"/>
                </a:solidFill>
              </a:rPr>
              <a:t>Здоровьесберегающие </a:t>
            </a:r>
            <a:r>
              <a:rPr lang="ru-RU" sz="2400" b="1" dirty="0" smtClean="0">
                <a:solidFill>
                  <a:srgbClr val="FFC000"/>
                </a:solidFill>
              </a:rPr>
              <a:t>технологии - </a:t>
            </a:r>
            <a:r>
              <a:rPr lang="ru-RU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комплекс разнообразных </a:t>
            </a:r>
            <a:r>
              <a:rPr lang="ru-RU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lang="ru-RU" sz="2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видов деятельности направленный на сохранение и укрепление здоровья воспитанников ДОУ  </a:t>
            </a:r>
            <a:endParaRPr lang="ru-RU" sz="22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Н.К</a:t>
            </a:r>
            <a:r>
              <a:rPr lang="ru-RU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Смирнов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  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84784"/>
            <a:ext cx="828092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dirty="0" smtClean="0"/>
          </a:p>
          <a:p>
            <a:pPr algn="just"/>
            <a:r>
              <a:rPr lang="ru-RU" sz="2400" dirty="0" smtClean="0"/>
              <a:t>По </a:t>
            </a:r>
            <a:r>
              <a:rPr lang="ru-RU" sz="2400" dirty="0"/>
              <a:t>данным СМИ: дети от 3 до 7 лет имеют функциональные отклонения в состоянии здоровья почти 60 % и только 10 % детей абсолютно здоровыми идут в школу.</a:t>
            </a:r>
          </a:p>
          <a:p>
            <a:pPr algn="just"/>
            <a:r>
              <a:rPr lang="ru-RU" sz="2400" dirty="0"/>
              <a:t>      </a:t>
            </a:r>
            <a:r>
              <a:rPr lang="ru-RU" sz="2400" dirty="0" smtClean="0"/>
              <a:t>Объясняется снижение </a:t>
            </a:r>
            <a:r>
              <a:rPr lang="ru-RU" sz="2400" dirty="0"/>
              <a:t>показателей здоровья </a:t>
            </a:r>
            <a:r>
              <a:rPr lang="ru-RU" sz="2400" dirty="0" smtClean="0"/>
              <a:t> недостаточным уровнем </a:t>
            </a:r>
            <a:r>
              <a:rPr lang="ru-RU" sz="2400" dirty="0"/>
              <a:t>культуры здоровья в самой семье. И кому, как не нам, педагогам, необходимо поддерживать интерес к процессу оздоровления детей и взрослых.</a:t>
            </a:r>
          </a:p>
          <a:p>
            <a:pPr algn="just"/>
            <a:r>
              <a:rPr lang="ru-RU" sz="2400" dirty="0"/>
              <a:t>         Общеизвестно, что большую роль в организации работы по   сохранению и укреплению здоровья принадлежит здоровьесберегающим </a:t>
            </a:r>
            <a:r>
              <a:rPr lang="ru-RU" sz="2400" dirty="0" smtClean="0"/>
              <a:t>технологиям.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57503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Педагогические идеи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22" y="1143000"/>
            <a:ext cx="8772556" cy="58477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  А.П. Усова </a:t>
            </a:r>
            <a:r>
              <a:rPr lang="ru-RU" sz="2000" dirty="0" smtClean="0">
                <a:cs typeface="Times New Roman" pitchFamily="18" charset="0"/>
              </a:rPr>
              <a:t> опубликовала книгу «Развитие речи в детском саду» в 1985 году. В которой представила свою методику развития речи, основанную на системном подходе и учёте индивидуальных особенностей каждого ребёнка.</a:t>
            </a:r>
          </a:p>
          <a:p>
            <a:pPr algn="just"/>
            <a:endParaRPr lang="ru-RU" sz="2000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О.С. </a:t>
            </a:r>
            <a:r>
              <a:rPr lang="ru-RU" sz="2000" b="1" dirty="0">
                <a:solidFill>
                  <a:srgbClr val="002060"/>
                </a:solidFill>
              </a:rPr>
              <a:t>Ушакова </a:t>
            </a:r>
            <a:r>
              <a:rPr lang="ru-RU" sz="2000" dirty="0"/>
              <a:t>внесла огромный вклад в методику проверки уровня речевого развития дошкольников. Эта методика используется при определении готовности детей к школьному обучению, а также для контроля динамики речевого развития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Ю.Ф. Змановский, К.Г. Зайцев, В.В. Колбанов, В.И. Саронский -</a:t>
            </a:r>
          </a:p>
          <a:p>
            <a:pPr algn="just"/>
            <a:r>
              <a:rPr lang="ru-RU" sz="2000" dirty="0" smtClean="0">
                <a:cs typeface="Times New Roman" pitchFamily="18" charset="0"/>
              </a:rPr>
              <a:t>пропагандировали здоровый образ жизни человека. Предлагали новые методы и технологии  воспитательно</a:t>
            </a:r>
            <a:r>
              <a:rPr lang="ru-RU" sz="2000" dirty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– оздоровительной работы в детском саду, без приобретения дорогостоящего оборудования.</a:t>
            </a:r>
          </a:p>
          <a:p>
            <a:pPr algn="just"/>
            <a:endParaRPr lang="ru-RU" sz="2000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Волошина Л., Терновская С. А., Теплякова Л. А. </a:t>
            </a:r>
            <a:r>
              <a:rPr lang="ru-RU" sz="2000" dirty="0" smtClean="0">
                <a:cs typeface="Times New Roman" pitchFamily="18" charset="0"/>
              </a:rPr>
              <a:t>о создании</a:t>
            </a:r>
          </a:p>
          <a:p>
            <a:pPr algn="just"/>
            <a:r>
              <a:rPr lang="ru-RU" sz="2000" dirty="0" smtClean="0">
                <a:cs typeface="Times New Roman" pitchFamily="18" charset="0"/>
              </a:rPr>
              <a:t> здоровьесберегающей образовательной среды в дошкольном учреждении.</a:t>
            </a:r>
            <a:endParaRPr lang="ru-RU" sz="20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86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 Разработка программы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1340768"/>
            <a:ext cx="828092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/>
              <a:t>      Учитывая </a:t>
            </a:r>
            <a:r>
              <a:rPr lang="ru-RU" sz="2200" dirty="0"/>
              <a:t>современный педагогический опыт отечественных учёных, изучавших  речевое развитие дошкольников, которые считают, что лишь немногие дети стихийно достигают достаточно высокого уровня в развитии речи и опираясь на парциальную программу Оксаны Семёновны Ушаковой, был сделан вывод о необходимости проводить специальную работу с дошкольниками, направленную на овладение родным языком. </a:t>
            </a:r>
            <a:endParaRPr lang="ru-RU" sz="2200" dirty="0" smtClean="0"/>
          </a:p>
          <a:p>
            <a:pPr algn="just"/>
            <a:r>
              <a:rPr lang="ru-RU" sz="2200" dirty="0" smtClean="0"/>
              <a:t>      Все </a:t>
            </a:r>
            <a:r>
              <a:rPr lang="ru-RU" sz="2200" dirty="0"/>
              <a:t>дети без исключения любят играть, наша цель правильно организовать выполнение предлагаемых технологий и активизировать речь. Приучать ребёнка самостоятельно пользоваться словами, стимулировать его речевую активность и познавательные интересы. В целом необходимо весь день пребывания ребёнка в детском саду сделать более содержательным в плане речевого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2417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29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Цель и задачи программы 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«ЗдоровейКа»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524001"/>
            <a:ext cx="8784976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Цель:</a:t>
            </a:r>
            <a:r>
              <a:rPr lang="ru-RU" sz="2800" b="1" dirty="0" smtClean="0">
                <a:cs typeface="Times New Roman" pitchFamily="18" charset="0"/>
              </a:rPr>
              <a:t> </a:t>
            </a:r>
            <a:r>
              <a:rPr lang="ru-RU" sz="2200" b="1" dirty="0" smtClean="0">
                <a:cs typeface="Times New Roman" pitchFamily="18" charset="0"/>
              </a:rPr>
              <a:t> </a:t>
            </a:r>
            <a:r>
              <a:rPr lang="ru-RU" sz="2400" b="1" dirty="0" smtClean="0"/>
              <a:t>оптимизация </a:t>
            </a:r>
            <a:r>
              <a:rPr lang="ru-RU" sz="2400" b="1" dirty="0"/>
              <a:t>процесса развития речи, поддержание и укрепление здоровья детей дошкольного </a:t>
            </a:r>
            <a:r>
              <a:rPr lang="ru-RU" sz="2400" b="1" dirty="0" smtClean="0"/>
              <a:t>возраста</a:t>
            </a:r>
            <a:r>
              <a:rPr lang="ru-RU" sz="2400" b="1" dirty="0" smtClean="0">
                <a:cs typeface="Times New Roman" pitchFamily="18" charset="0"/>
              </a:rPr>
              <a:t>       </a:t>
            </a:r>
            <a:endParaRPr lang="ru-RU" sz="24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Задачи: 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 smtClean="0"/>
              <a:t>Создание </a:t>
            </a:r>
            <a:r>
              <a:rPr lang="ru-RU" sz="2400" dirty="0"/>
              <a:t>условий для развития речи, оздоровления детей в </a:t>
            </a:r>
            <a:r>
              <a:rPr lang="ru-RU" sz="2400" dirty="0" smtClean="0"/>
              <a:t>  ДОО </a:t>
            </a:r>
            <a:r>
              <a:rPr lang="ru-RU" sz="2400" dirty="0"/>
              <a:t>и семье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 smtClean="0"/>
              <a:t>Развитие </a:t>
            </a:r>
            <a:r>
              <a:rPr lang="ru-RU" sz="2400" dirty="0"/>
              <a:t>речи и родного языка как основы личностного </a:t>
            </a:r>
            <a:r>
              <a:rPr lang="ru-RU" sz="2400" dirty="0" smtClean="0"/>
              <a:t>развития дошкольников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/>
              <a:t>Р</a:t>
            </a:r>
            <a:r>
              <a:rPr lang="ru-RU" sz="2400" dirty="0" smtClean="0"/>
              <a:t>азвитие </a:t>
            </a:r>
            <a:r>
              <a:rPr lang="ru-RU" sz="2400" dirty="0"/>
              <a:t>адаптивных возможностей детского организма </a:t>
            </a:r>
            <a:r>
              <a:rPr lang="ru-RU" sz="2400" dirty="0" smtClean="0"/>
              <a:t>посредством применения </a:t>
            </a:r>
            <a:r>
              <a:rPr lang="ru-RU" sz="2400" dirty="0"/>
              <a:t>здоровьесберегающих </a:t>
            </a:r>
            <a:r>
              <a:rPr lang="ru-RU" sz="2400" dirty="0" smtClean="0"/>
              <a:t>технологий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 smtClean="0"/>
              <a:t>Создание </a:t>
            </a:r>
            <a:r>
              <a:rPr lang="ru-RU" sz="2400" dirty="0"/>
              <a:t>положительного настроя и снятие психоэмоционального </a:t>
            </a:r>
            <a:r>
              <a:rPr lang="ru-RU" sz="2400" dirty="0" smtClean="0"/>
              <a:t>напряжения</a:t>
            </a:r>
            <a:endParaRPr lang="ru-RU" sz="2400" dirty="0"/>
          </a:p>
          <a:p>
            <a:pPr marL="342900" lvl="0" indent="-342900" algn="just" fontAlgn="base">
              <a:spcBef>
                <a:spcPct val="20000"/>
              </a:spcBef>
              <a:defRPr/>
            </a:pPr>
            <a:r>
              <a:rPr lang="ru-RU" sz="2200" b="1" dirty="0" smtClean="0">
                <a:cs typeface="Times New Roman" pitchFamily="18" charset="0"/>
              </a:rPr>
              <a:t>              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700808"/>
            <a:ext cx="83529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ru-RU" sz="2400" dirty="0"/>
              <a:t>принцип, не навреди;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dirty="0"/>
              <a:t>систематичности и последовательности;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dirty="0"/>
              <a:t>сознательности и активности;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dirty="0"/>
              <a:t>доступности и индивидуальности всестороннего и гармоничного развития </a:t>
            </a:r>
            <a:r>
              <a:rPr lang="ru-RU" sz="2400" dirty="0" smtClean="0"/>
              <a:t>личности ребёнка;</a:t>
            </a:r>
            <a:endParaRPr lang="ru-RU" sz="2400" dirty="0"/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dirty="0"/>
              <a:t>непрерывности здоровьесберегающего процесса;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dirty="0"/>
              <a:t>системного чередования;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dirty="0"/>
              <a:t>возрастной адекватности здоровьесберегающего процесса;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dirty="0"/>
              <a:t>постепенного наращивания оздоровительного процесса.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rgbClr val="250DB7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Принципы использования здоровьесберегающих  технологий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57584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970</Words>
  <Application>Microsoft Office PowerPoint</Application>
  <PresentationFormat>Экран (4:3)</PresentationFormat>
  <Paragraphs>156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Lenovo</cp:lastModifiedBy>
  <cp:revision>152</cp:revision>
  <dcterms:created xsi:type="dcterms:W3CDTF">2017-11-06T14:15:11Z</dcterms:created>
  <dcterms:modified xsi:type="dcterms:W3CDTF">2023-11-14T07:26:13Z</dcterms:modified>
</cp:coreProperties>
</file>