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72" r:id="rId7"/>
    <p:sldId id="261" r:id="rId8"/>
    <p:sldId id="266" r:id="rId9"/>
    <p:sldId id="275" r:id="rId10"/>
    <p:sldId id="264" r:id="rId11"/>
    <p:sldId id="265" r:id="rId12"/>
    <p:sldId id="271" r:id="rId13"/>
    <p:sldId id="262" r:id="rId14"/>
    <p:sldId id="267" r:id="rId15"/>
    <p:sldId id="268" r:id="rId16"/>
    <p:sldId id="263" r:id="rId17"/>
    <p:sldId id="269" r:id="rId18"/>
    <p:sldId id="273" r:id="rId19"/>
    <p:sldId id="274" r:id="rId20"/>
    <p:sldId id="276" r:id="rId21"/>
    <p:sldId id="277" r:id="rId22"/>
    <p:sldId id="278" r:id="rId23"/>
    <p:sldId id="279" r:id="rId24"/>
    <p:sldId id="280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7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53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2/8/2023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2/8/2023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2/8/2023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2/8/2023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2/8/2023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2/8/2023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2/8/2023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669D01-01EA-9A75-5E21-D64CEC81D7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Психология ощущения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8B2E032-FA17-CB56-25F6-D06BBD2FA05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00212" y="3147678"/>
            <a:ext cx="8791575" cy="1655762"/>
          </a:xfrm>
        </p:spPr>
        <p:txBody>
          <a:bodyPr/>
          <a:lstStyle/>
          <a:p>
            <a:r>
              <a:rPr lang="ru-RU" dirty="0"/>
              <a:t>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59160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bg2">
                <a:shade val="88000"/>
                <a:hueMod val="106000"/>
                <a:satMod val="140000"/>
                <a:lumMod val="54000"/>
              </a:schemeClr>
              <a:schemeClr val="bg2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C2E4E997-8672-4FFD-B8EC-9932A8E471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>
            <a:extLst>
              <a:ext uri="{FF2B5EF4-FFF2-40B4-BE49-F238E27FC236}">
                <a16:creationId xmlns:a16="http://schemas.microsoft.com/office/drawing/2014/main" id="{FE6BA9E6-1D9E-4D30-B528-D49FA1342E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14="http://schemas.microsoft.com/office/powerpoint/2010/main" xmlns:a16="http://schemas.microsoft.com/office/drawing/2014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5B290F1-7B76-C558-7194-6B480F6A210E}"/>
              </a:ext>
            </a:extLst>
          </p:cNvPr>
          <p:cNvSpPr txBox="1"/>
          <p:nvPr/>
        </p:nvSpPr>
        <p:spPr>
          <a:xfrm>
            <a:off x="1141412" y="2249487"/>
            <a:ext cx="4459287" cy="3965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indent="-228600" algn="ctr" defTabSz="914400">
              <a:lnSpc>
                <a:spcPct val="120000"/>
              </a:lnSpc>
              <a:spcAft>
                <a:spcPts val="600"/>
              </a:spcAft>
              <a:buSzPct val="125000"/>
              <a:buFont typeface="Arial" panose="020B0604020202020204" pitchFamily="34" charset="0"/>
              <a:buChar char="•"/>
            </a:pPr>
            <a:r>
              <a:rPr lang="en-US" sz="2800" b="0" i="0" dirty="0">
                <a:effectLst/>
              </a:rPr>
              <a:t>Для </a:t>
            </a:r>
            <a:r>
              <a:rPr lang="en-US" sz="2800" b="0" i="0" dirty="0" err="1">
                <a:effectLst/>
              </a:rPr>
              <a:t>того</a:t>
            </a:r>
            <a:r>
              <a:rPr lang="en-US" sz="2800" b="0" i="0" dirty="0">
                <a:effectLst/>
              </a:rPr>
              <a:t> </a:t>
            </a:r>
            <a:r>
              <a:rPr lang="en-US" sz="2800" b="0" i="0" dirty="0" err="1">
                <a:effectLst/>
              </a:rPr>
              <a:t>чтобы</a:t>
            </a:r>
            <a:r>
              <a:rPr lang="en-US" sz="2800" b="0" i="0" dirty="0">
                <a:effectLst/>
              </a:rPr>
              <a:t> ощущение </a:t>
            </a:r>
            <a:r>
              <a:rPr lang="en-US" sz="2800" b="0" i="0" dirty="0" err="1">
                <a:effectLst/>
              </a:rPr>
              <a:t>возникло</a:t>
            </a:r>
            <a:r>
              <a:rPr lang="en-US" sz="2800" b="0" i="0" dirty="0">
                <a:effectLst/>
              </a:rPr>
              <a:t>, </a:t>
            </a:r>
            <a:r>
              <a:rPr lang="en-US" sz="2800" b="0" i="0" dirty="0" err="1">
                <a:effectLst/>
              </a:rPr>
              <a:t>сила</a:t>
            </a:r>
            <a:r>
              <a:rPr lang="en-US" sz="2800" b="0" i="0" dirty="0">
                <a:effectLst/>
              </a:rPr>
              <a:t> </a:t>
            </a:r>
            <a:r>
              <a:rPr lang="en-US" sz="2800" b="0" i="0" dirty="0" err="1">
                <a:effectLst/>
              </a:rPr>
              <a:t>раздражения</a:t>
            </a:r>
            <a:r>
              <a:rPr lang="en-US" sz="2800" b="0" i="0" dirty="0">
                <a:effectLst/>
              </a:rPr>
              <a:t> </a:t>
            </a:r>
            <a:r>
              <a:rPr lang="en-US" sz="2800" b="0" i="0" dirty="0" err="1">
                <a:effectLst/>
              </a:rPr>
              <a:t>должна</a:t>
            </a:r>
            <a:r>
              <a:rPr lang="en-US" sz="2800" b="0" i="0" dirty="0">
                <a:effectLst/>
              </a:rPr>
              <a:t> </a:t>
            </a:r>
            <a:r>
              <a:rPr lang="en-US" sz="2800" b="0" i="0" dirty="0" err="1">
                <a:effectLst/>
              </a:rPr>
              <a:t>иметь</a:t>
            </a:r>
            <a:r>
              <a:rPr lang="en-US" sz="2800" b="0" i="0" dirty="0">
                <a:effectLst/>
              </a:rPr>
              <a:t> </a:t>
            </a:r>
            <a:r>
              <a:rPr lang="en-US" sz="2800" b="0" i="0" dirty="0" err="1">
                <a:effectLst/>
              </a:rPr>
              <a:t>определенную</a:t>
            </a:r>
            <a:r>
              <a:rPr lang="en-US" sz="2800" b="0" i="0" dirty="0">
                <a:effectLst/>
              </a:rPr>
              <a:t> </a:t>
            </a:r>
            <a:r>
              <a:rPr lang="en-US" sz="2800" b="0" i="0" dirty="0" err="1">
                <a:effectLst/>
              </a:rPr>
              <a:t>величину</a:t>
            </a:r>
            <a:r>
              <a:rPr lang="en-US" sz="2800" b="0" i="0" dirty="0">
                <a:effectLst/>
              </a:rPr>
              <a:t>.</a:t>
            </a:r>
            <a:endParaRPr lang="en-US" sz="2800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C5591FC-B638-DEEA-0626-FFE667085D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1370421"/>
            <a:ext cx="5456279" cy="409220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453E4DEE-E996-40F8-8635-0FF43D7348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20788" cy="6858001"/>
            <a:chOff x="-14288" y="0"/>
            <a:chExt cx="1220788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7" name="Rectangle 5">
              <a:extLst>
                <a:ext uri="{FF2B5EF4-FFF2-40B4-BE49-F238E27FC236}">
                  <a16:creationId xmlns:a16="http://schemas.microsoft.com/office/drawing/2014/main" id="{08BD1D3E-43CE-49EB-A424-0738950C64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4300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8" name="Freeform 6">
              <a:extLst>
                <a:ext uri="{FF2B5EF4-FFF2-40B4-BE49-F238E27FC236}">
                  <a16:creationId xmlns:a16="http://schemas.microsoft.com/office/drawing/2014/main" id="{E9182037-E3FA-489A-95D5-29E4248420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337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7">
              <a:extLst>
                <a:ext uri="{FF2B5EF4-FFF2-40B4-BE49-F238E27FC236}">
                  <a16:creationId xmlns:a16="http://schemas.microsoft.com/office/drawing/2014/main" id="{E8864E76-AD7F-4BEE-B3F6-A78FA42AEF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8575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8">
              <a:extLst>
                <a:ext uri="{FF2B5EF4-FFF2-40B4-BE49-F238E27FC236}">
                  <a16:creationId xmlns:a16="http://schemas.microsoft.com/office/drawing/2014/main" id="{8AD071B3-046D-4479-91FE-01E9AD7C8AA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00025" y="4763"/>
              <a:ext cx="369888" cy="1811338"/>
            </a:xfrm>
            <a:custGeom>
              <a:avLst/>
              <a:gdLst/>
              <a:ahLst/>
              <a:cxnLst/>
              <a:rect l="0" t="0" r="r" b="b"/>
              <a:pathLst>
                <a:path w="233" h="1141">
                  <a:moveTo>
                    <a:pt x="218" y="1141"/>
                  </a:moveTo>
                  <a:lnTo>
                    <a:pt x="0" y="626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623"/>
                  </a:lnTo>
                  <a:lnTo>
                    <a:pt x="233" y="1135"/>
                  </a:lnTo>
                  <a:lnTo>
                    <a:pt x="218" y="1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9">
              <a:extLst>
                <a:ext uri="{FF2B5EF4-FFF2-40B4-BE49-F238E27FC236}">
                  <a16:creationId xmlns:a16="http://schemas.microsoft.com/office/drawing/2014/main" id="{91D776F5-E902-4A4D-A75D-A46E063C9F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03237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3" y="0"/>
                    <a:pt x="40" y="6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9"/>
                    <a:pt x="31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0">
              <a:extLst>
                <a:ext uri="{FF2B5EF4-FFF2-40B4-BE49-F238E27FC236}">
                  <a16:creationId xmlns:a16="http://schemas.microsoft.com/office/drawing/2014/main" id="{EBED8F24-A998-4952-AB68-E2074F0746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85750" y="4763"/>
              <a:ext cx="369888" cy="1430338"/>
            </a:xfrm>
            <a:custGeom>
              <a:avLst/>
              <a:gdLst/>
              <a:ahLst/>
              <a:cxnLst/>
              <a:rect l="0" t="0" r="r" b="b"/>
              <a:pathLst>
                <a:path w="233" h="901">
                  <a:moveTo>
                    <a:pt x="221" y="901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380"/>
                  </a:lnTo>
                  <a:lnTo>
                    <a:pt x="233" y="895"/>
                  </a:lnTo>
                  <a:lnTo>
                    <a:pt x="221" y="9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1">
              <a:extLst>
                <a:ext uri="{FF2B5EF4-FFF2-40B4-BE49-F238E27FC236}">
                  <a16:creationId xmlns:a16="http://schemas.microsoft.com/office/drawing/2014/main" id="{74D7A646-8CDC-49B3-9C44-3EF38DB426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6100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2">
              <a:extLst>
                <a:ext uri="{FF2B5EF4-FFF2-40B4-BE49-F238E27FC236}">
                  <a16:creationId xmlns:a16="http://schemas.microsoft.com/office/drawing/2014/main" id="{D4E99D14-E4F4-419B-9AAF-8D1CEAB28A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8962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3" y="0"/>
                    <a:pt x="40" y="7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9"/>
                    <a:pt x="31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3">
              <a:extLst>
                <a:ext uri="{FF2B5EF4-FFF2-40B4-BE49-F238E27FC236}">
                  <a16:creationId xmlns:a16="http://schemas.microsoft.com/office/drawing/2014/main" id="{377E106C-5445-4A52-9F7E-DA173874429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8962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4">
              <a:extLst>
                <a:ext uri="{FF2B5EF4-FFF2-40B4-BE49-F238E27FC236}">
                  <a16:creationId xmlns:a16="http://schemas.microsoft.com/office/drawing/2014/main" id="{752BFE96-D378-4BAE-A64B-F851A34C47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1350" y="0"/>
              <a:ext cx="422275" cy="527050"/>
            </a:xfrm>
            <a:custGeom>
              <a:avLst/>
              <a:gdLst/>
              <a:ahLst/>
              <a:cxnLst/>
              <a:rect l="0" t="0" r="r" b="b"/>
              <a:pathLst>
                <a:path w="266" h="332">
                  <a:moveTo>
                    <a:pt x="257" y="332"/>
                  </a:moveTo>
                  <a:lnTo>
                    <a:pt x="48" y="123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3" y="114"/>
                  </a:lnTo>
                  <a:lnTo>
                    <a:pt x="266" y="320"/>
                  </a:lnTo>
                  <a:lnTo>
                    <a:pt x="257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15">
              <a:extLst>
                <a:ext uri="{FF2B5EF4-FFF2-40B4-BE49-F238E27FC236}">
                  <a16:creationId xmlns:a16="http://schemas.microsoft.com/office/drawing/2014/main" id="{B88FFB19-5A5E-4078-B467-9D4ABD21BD9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0762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Line 16">
              <a:extLst>
                <a:ext uri="{FF2B5EF4-FFF2-40B4-BE49-F238E27FC236}">
                  <a16:creationId xmlns:a16="http://schemas.microsoft.com/office/drawing/2014/main" id="{11042975-3D19-4728-BCDA-D3F5CD633E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ShapeType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763" y="9525"/>
              <a:ext cx="0" cy="0"/>
            </a:xfrm>
            <a:prstGeom prst="line">
              <a:avLst/>
            </a:prstGeom>
            <a:grpFill/>
            <a:ln w="1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</p:sp>
        <p:sp>
          <p:nvSpPr>
            <p:cNvPr id="29" name="Freeform 17">
              <a:extLst>
                <a:ext uri="{FF2B5EF4-FFF2-40B4-BE49-F238E27FC236}">
                  <a16:creationId xmlns:a16="http://schemas.microsoft.com/office/drawing/2014/main" id="{A28972BD-D2E1-4DCA-A907-2E3B6F6066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525" y="1801813"/>
              <a:ext cx="123825" cy="127000"/>
            </a:xfrm>
            <a:custGeom>
              <a:avLst/>
              <a:gdLst/>
              <a:ahLst/>
              <a:cxnLst/>
              <a:rect l="0" t="0" r="r" b="b"/>
              <a:pathLst>
                <a:path w="78" h="80">
                  <a:moveTo>
                    <a:pt x="6" y="80"/>
                  </a:moveTo>
                  <a:lnTo>
                    <a:pt x="0" y="71"/>
                  </a:lnTo>
                  <a:lnTo>
                    <a:pt x="69" y="0"/>
                  </a:lnTo>
                  <a:lnTo>
                    <a:pt x="78" y="9"/>
                  </a:lnTo>
                  <a:lnTo>
                    <a:pt x="6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18">
              <a:extLst>
                <a:ext uri="{FF2B5EF4-FFF2-40B4-BE49-F238E27FC236}">
                  <a16:creationId xmlns:a16="http://schemas.microsoft.com/office/drawing/2014/main" id="{1C806824-5C2D-4747-B038-69EE4074B3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9525" y="3549650"/>
              <a:ext cx="147638" cy="481013"/>
            </a:xfrm>
            <a:custGeom>
              <a:avLst/>
              <a:gdLst/>
              <a:ahLst/>
              <a:cxnLst/>
              <a:rect l="0" t="0" r="r" b="b"/>
              <a:pathLst>
                <a:path w="93" h="303">
                  <a:moveTo>
                    <a:pt x="93" y="303"/>
                  </a:moveTo>
                  <a:lnTo>
                    <a:pt x="78" y="303"/>
                  </a:lnTo>
                  <a:lnTo>
                    <a:pt x="78" y="78"/>
                  </a:lnTo>
                  <a:lnTo>
                    <a:pt x="0" y="12"/>
                  </a:lnTo>
                  <a:lnTo>
                    <a:pt x="12" y="0"/>
                  </a:lnTo>
                  <a:lnTo>
                    <a:pt x="93" y="69"/>
                  </a:lnTo>
                  <a:lnTo>
                    <a:pt x="93" y="30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19">
              <a:extLst>
                <a:ext uri="{FF2B5EF4-FFF2-40B4-BE49-F238E27FC236}">
                  <a16:creationId xmlns:a16="http://schemas.microsoft.com/office/drawing/2014/main" id="{3B33F710-16D7-4F48-BFCA-66C9CA2352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8587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0">
              <a:extLst>
                <a:ext uri="{FF2B5EF4-FFF2-40B4-BE49-F238E27FC236}">
                  <a16:creationId xmlns:a16="http://schemas.microsoft.com/office/drawing/2014/main" id="{6C8C8ED4-90FA-4E97-AAF0-D5D51E6A93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04787" y="1849438"/>
              <a:ext cx="114300" cy="107950"/>
            </a:xfrm>
            <a:custGeom>
              <a:avLst/>
              <a:gdLst/>
              <a:ahLst/>
              <a:cxnLst/>
              <a:rect l="0" t="0" r="r" b="b"/>
              <a:pathLst>
                <a:path w="24" h="23">
                  <a:moveTo>
                    <a:pt x="12" y="23"/>
                  </a:moveTo>
                  <a:cubicBezTo>
                    <a:pt x="6" y="23"/>
                    <a:pt x="0" y="18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18" y="0"/>
                    <a:pt x="24" y="5"/>
                    <a:pt x="24" y="12"/>
                  </a:cubicBezTo>
                  <a:cubicBezTo>
                    <a:pt x="24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20" y="16"/>
                    <a:pt x="20" y="12"/>
                  </a:cubicBezTo>
                  <a:cubicBezTo>
                    <a:pt x="20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Rectangle 21">
              <a:extLst>
                <a:ext uri="{FF2B5EF4-FFF2-40B4-BE49-F238E27FC236}">
                  <a16:creationId xmlns:a16="http://schemas.microsoft.com/office/drawing/2014/main" id="{6C5EB9C1-B25F-4172-8A96-5950ECC828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3350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34" name="Freeform 22">
              <a:extLst>
                <a:ext uri="{FF2B5EF4-FFF2-40B4-BE49-F238E27FC236}">
                  <a16:creationId xmlns:a16="http://schemas.microsoft.com/office/drawing/2014/main" id="{097E6E8A-9373-4655-882B-21715CCE97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23837" y="5041900"/>
              <a:ext cx="369888" cy="1801813"/>
            </a:xfrm>
            <a:custGeom>
              <a:avLst/>
              <a:gdLst/>
              <a:ahLst/>
              <a:cxnLst/>
              <a:rect l="0" t="0" r="r" b="b"/>
              <a:pathLst>
                <a:path w="233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8" y="0"/>
                  </a:lnTo>
                  <a:lnTo>
                    <a:pt x="233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3">
              <a:extLst>
                <a:ext uri="{FF2B5EF4-FFF2-40B4-BE49-F238E27FC236}">
                  <a16:creationId xmlns:a16="http://schemas.microsoft.com/office/drawing/2014/main" id="{EB8CC766-1206-4372-ACAF-8230AF4D54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2387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4">
              <a:extLst>
                <a:ext uri="{FF2B5EF4-FFF2-40B4-BE49-F238E27FC236}">
                  <a16:creationId xmlns:a16="http://schemas.microsoft.com/office/drawing/2014/main" id="{1C8E2511-2489-47B2-9C19-C410910DD9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4288" y="5627688"/>
              <a:ext cx="85725" cy="1216025"/>
            </a:xfrm>
            <a:custGeom>
              <a:avLst/>
              <a:gdLst/>
              <a:ahLst/>
              <a:cxnLst/>
              <a:rect l="0" t="0" r="r" b="b"/>
              <a:pathLst>
                <a:path w="54" h="766">
                  <a:moveTo>
                    <a:pt x="54" y="766"/>
                  </a:moveTo>
                  <a:lnTo>
                    <a:pt x="36" y="766"/>
                  </a:lnTo>
                  <a:lnTo>
                    <a:pt x="36" y="149"/>
                  </a:lnTo>
                  <a:lnTo>
                    <a:pt x="0" y="3"/>
                  </a:lnTo>
                  <a:lnTo>
                    <a:pt x="18" y="0"/>
                  </a:lnTo>
                  <a:lnTo>
                    <a:pt x="54" y="146"/>
                  </a:lnTo>
                  <a:lnTo>
                    <a:pt x="54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25">
              <a:extLst>
                <a:ext uri="{FF2B5EF4-FFF2-40B4-BE49-F238E27FC236}">
                  <a16:creationId xmlns:a16="http://schemas.microsoft.com/office/drawing/2014/main" id="{D7820196-0A47-47EF-832C-A688E8977D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27050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26">
              <a:extLst>
                <a:ext uri="{FF2B5EF4-FFF2-40B4-BE49-F238E27FC236}">
                  <a16:creationId xmlns:a16="http://schemas.microsoft.com/office/drawing/2014/main" id="{4982E0BF-34AE-48A3-AD6B-E0F3CD05DB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09562" y="5422900"/>
              <a:ext cx="374650" cy="1425575"/>
            </a:xfrm>
            <a:custGeom>
              <a:avLst/>
              <a:gdLst/>
              <a:ahLst/>
              <a:cxnLst/>
              <a:rect l="0" t="0" r="r" b="b"/>
              <a:pathLst>
                <a:path w="236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3" y="512"/>
                  </a:lnTo>
                  <a:lnTo>
                    <a:pt x="221" y="0"/>
                  </a:lnTo>
                  <a:lnTo>
                    <a:pt x="236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27">
              <a:extLst>
                <a:ext uri="{FF2B5EF4-FFF2-40B4-BE49-F238E27FC236}">
                  <a16:creationId xmlns:a16="http://schemas.microsoft.com/office/drawing/2014/main" id="{CD34643B-9DF2-4310-8868-48252C3393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69912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Freeform 28">
              <a:extLst>
                <a:ext uri="{FF2B5EF4-FFF2-40B4-BE49-F238E27FC236}">
                  <a16:creationId xmlns:a16="http://schemas.microsoft.com/office/drawing/2014/main" id="{4E020C4E-AF64-44A8-B830-779541D8D5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12775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1" name="Freeform 29">
              <a:extLst>
                <a:ext uri="{FF2B5EF4-FFF2-40B4-BE49-F238E27FC236}">
                  <a16:creationId xmlns:a16="http://schemas.microsoft.com/office/drawing/2014/main" id="{D97BC3D3-B1B3-4825-9169-BBEF1DBCF0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12775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0">
              <a:extLst>
                <a:ext uri="{FF2B5EF4-FFF2-40B4-BE49-F238E27FC236}">
                  <a16:creationId xmlns:a16="http://schemas.microsoft.com/office/drawing/2014/main" id="{A750DC4F-1DAF-470E-98C6-6C68DEB933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9925" y="6330950"/>
              <a:ext cx="417513" cy="517525"/>
            </a:xfrm>
            <a:custGeom>
              <a:avLst/>
              <a:gdLst/>
              <a:ahLst/>
              <a:cxnLst/>
              <a:rect l="0" t="0" r="r" b="b"/>
              <a:pathLst>
                <a:path w="263" h="326">
                  <a:moveTo>
                    <a:pt x="15" y="326"/>
                  </a:moveTo>
                  <a:lnTo>
                    <a:pt x="0" y="320"/>
                  </a:lnTo>
                  <a:lnTo>
                    <a:pt x="45" y="206"/>
                  </a:lnTo>
                  <a:lnTo>
                    <a:pt x="48" y="206"/>
                  </a:lnTo>
                  <a:lnTo>
                    <a:pt x="254" y="0"/>
                  </a:lnTo>
                  <a:lnTo>
                    <a:pt x="263" y="12"/>
                  </a:lnTo>
                  <a:lnTo>
                    <a:pt x="60" y="215"/>
                  </a:lnTo>
                  <a:lnTo>
                    <a:pt x="15" y="3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1">
              <a:extLst>
                <a:ext uri="{FF2B5EF4-FFF2-40B4-BE49-F238E27FC236}">
                  <a16:creationId xmlns:a16="http://schemas.microsoft.com/office/drawing/2014/main" id="{2F99594A-5BBD-4E10-A818-8BE52B7D95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337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</p:spTree>
    <p:extLst>
      <p:ext uri="{BB962C8B-B14F-4D97-AF65-F5344CB8AC3E}">
        <p14:creationId xmlns:p14="http://schemas.microsoft.com/office/powerpoint/2010/main" val="30996636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B0DE6FC-5816-1127-7F9C-E79C96B05EDB}"/>
              </a:ext>
            </a:extLst>
          </p:cNvPr>
          <p:cNvSpPr txBox="1"/>
          <p:nvPr/>
        </p:nvSpPr>
        <p:spPr>
          <a:xfrm>
            <a:off x="1941786" y="1142999"/>
            <a:ext cx="8308428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b="1" i="1" u="sng" dirty="0"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latin typeface="Arial" panose="020B0604020202020204" pitchFamily="34" charset="0"/>
              </a:rPr>
              <a:t>Абсолютный порог ощущения</a:t>
            </a:r>
            <a:r>
              <a:rPr lang="ru-RU" sz="2800" b="0" i="0" dirty="0"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latin typeface="Arial" panose="020B0604020202020204" pitchFamily="34" charset="0"/>
              </a:rPr>
              <a:t> - минимальная величина раздражителя, при котором впервые возникает ощущение. </a:t>
            </a:r>
          </a:p>
          <a:p>
            <a:pPr algn="ctr"/>
            <a:endParaRPr lang="ru-RU" sz="2800" b="0" i="0" dirty="0">
              <a:solidFill>
                <a:schemeClr val="accent4">
                  <a:lumMod val="20000"/>
                  <a:lumOff val="80000"/>
                </a:schemeClr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ru-RU" sz="2800" b="0" i="0" dirty="0"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latin typeface="Arial" panose="020B0604020202020204" pitchFamily="34" charset="0"/>
              </a:rPr>
              <a:t>По мнению Фехнера, искомая граница проходит там, где начинается ощущение, т. е. возникает первый психический процесс. Величину стимула, при которой начинается ощущение, </a:t>
            </a:r>
            <a:r>
              <a:rPr lang="ru-RU" sz="2800" b="0" i="0" dirty="0" err="1"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latin typeface="Arial" panose="020B0604020202020204" pitchFamily="34" charset="0"/>
              </a:rPr>
              <a:t>Фехнер</a:t>
            </a:r>
            <a:r>
              <a:rPr lang="ru-RU" sz="2800" b="0" i="0" dirty="0"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latin typeface="Arial" panose="020B0604020202020204" pitchFamily="34" charset="0"/>
              </a:rPr>
              <a:t> назвал </a:t>
            </a:r>
            <a:r>
              <a:rPr lang="ru-RU" sz="2800" b="1" i="1" dirty="0"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latin typeface="Arial" panose="020B0604020202020204" pitchFamily="34" charset="0"/>
              </a:rPr>
              <a:t>нижним абсолютным порогом</a:t>
            </a:r>
            <a:r>
              <a:rPr lang="ru-RU" sz="2800" b="0" i="0" dirty="0"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latin typeface="Arial" panose="020B0604020202020204" pitchFamily="34" charset="0"/>
              </a:rPr>
              <a:t>.</a:t>
            </a:r>
            <a:endParaRPr lang="ru-RU" sz="2800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22546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0576A6C6-3F92-1834-F2BA-FFEC3E39CD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1054" y="1776521"/>
            <a:ext cx="9905999" cy="3541714"/>
          </a:xfrm>
        </p:spPr>
        <p:txBody>
          <a:bodyPr/>
          <a:lstStyle/>
          <a:p>
            <a:pPr algn="just"/>
            <a:r>
              <a:rPr lang="ru-RU" b="1" i="1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Величина абсолютных порогов</a:t>
            </a:r>
            <a:r>
              <a:rPr lang="ru-RU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, как нижнего, так и верхнего, изменяется в зависимости от разных условий: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характера деятельности,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возраста человека,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функционального состояния рецептора,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силы и длительности действия раздражения и т. д.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20342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82B2C05-A386-3DF4-0E9C-6648F57598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33321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bg2">
                <a:shade val="88000"/>
                <a:hueMod val="106000"/>
                <a:satMod val="140000"/>
                <a:lumMod val="54000"/>
              </a:schemeClr>
              <a:schemeClr val="bg2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Picture 2">
            <a:extLst>
              <a:ext uri="{FF2B5EF4-FFF2-40B4-BE49-F238E27FC236}">
                <a16:creationId xmlns:a16="http://schemas.microsoft.com/office/drawing/2014/main" id="{EA8ADA9F-99E3-4964-8962-1118D1439F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14="http://schemas.microsoft.com/office/powerpoint/2010/main" xmlns:a16="http://schemas.microsoft.com/office/drawing/2014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59" name="Group 11">
            <a:extLst>
              <a:ext uri="{FF2B5EF4-FFF2-40B4-BE49-F238E27FC236}">
                <a16:creationId xmlns:a16="http://schemas.microsoft.com/office/drawing/2014/main" id="{366C3164-AA9F-47E3-913A-4F002BC0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23FFBAC2-26D2-48B6-B2AA-34AEA0E79E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5" name="Rectangle 5">
                <a:extLst>
                  <a:ext uri="{FF2B5EF4-FFF2-40B4-BE49-F238E27FC236}">
                    <a16:creationId xmlns:a16="http://schemas.microsoft.com/office/drawing/2014/main" id="{9B164BCB-27D3-4B8C-AC13-0A6F461082B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ChangeArrowhead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6">
                <a:extLst>
                  <a:ext uri="{FF2B5EF4-FFF2-40B4-BE49-F238E27FC236}">
                    <a16:creationId xmlns:a16="http://schemas.microsoft.com/office/drawing/2014/main" id="{10B247BE-F4A2-4259-9B20-FB9A555D280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7">
                <a:extLst>
                  <a:ext uri="{FF2B5EF4-FFF2-40B4-BE49-F238E27FC236}">
                    <a16:creationId xmlns:a16="http://schemas.microsoft.com/office/drawing/2014/main" id="{39322C5A-DB6D-4B28-8C1C-1B1E8967891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8">
                <a:extLst>
                  <a:ext uri="{FF2B5EF4-FFF2-40B4-BE49-F238E27FC236}">
                    <a16:creationId xmlns:a16="http://schemas.microsoft.com/office/drawing/2014/main" id="{67009B08-E345-4516-96EC-ED0AB1F30BA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9">
                <a:extLst>
                  <a:ext uri="{FF2B5EF4-FFF2-40B4-BE49-F238E27FC236}">
                    <a16:creationId xmlns:a16="http://schemas.microsoft.com/office/drawing/2014/main" id="{DFE2793C-165C-4635-A26E-C569C8E0C53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0">
                <a:extLst>
                  <a:ext uri="{FF2B5EF4-FFF2-40B4-BE49-F238E27FC236}">
                    <a16:creationId xmlns:a16="http://schemas.microsoft.com/office/drawing/2014/main" id="{ECDFEF2C-7B0A-41A1-BB61-C92CB3E3A77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1">
                <a:extLst>
                  <a:ext uri="{FF2B5EF4-FFF2-40B4-BE49-F238E27FC236}">
                    <a16:creationId xmlns:a16="http://schemas.microsoft.com/office/drawing/2014/main" id="{0012A396-1946-4B40-AA39-0790157CE93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Freeform 12">
                <a:extLst>
                  <a:ext uri="{FF2B5EF4-FFF2-40B4-BE49-F238E27FC236}">
                    <a16:creationId xmlns:a16="http://schemas.microsoft.com/office/drawing/2014/main" id="{CD6C6024-F73D-4991-97B9-BE53FF24E31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3" name="Freeform 13">
                <a:extLst>
                  <a:ext uri="{FF2B5EF4-FFF2-40B4-BE49-F238E27FC236}">
                    <a16:creationId xmlns:a16="http://schemas.microsoft.com/office/drawing/2014/main" id="{5977EDD1-3D10-43FA-B800-7A7C8112B77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4">
                <a:extLst>
                  <a:ext uri="{FF2B5EF4-FFF2-40B4-BE49-F238E27FC236}">
                    <a16:creationId xmlns:a16="http://schemas.microsoft.com/office/drawing/2014/main" id="{D37988CF-9FC6-48F5-82F8-D2EB0178A3B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5">
                <a:extLst>
                  <a:ext uri="{FF2B5EF4-FFF2-40B4-BE49-F238E27FC236}">
                    <a16:creationId xmlns:a16="http://schemas.microsoft.com/office/drawing/2014/main" id="{EC5BB05B-491C-414A-91C3-B1CAB785A84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Line 16">
                <a:extLst>
                  <a:ext uri="{FF2B5EF4-FFF2-40B4-BE49-F238E27FC236}">
                    <a16:creationId xmlns:a16="http://schemas.microsoft.com/office/drawing/2014/main" id="{F3180CB6-F8D2-4596-B6CB-F9CEF5D3894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ChangeShapeType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7" name="Freeform 17">
                <a:extLst>
                  <a:ext uri="{FF2B5EF4-FFF2-40B4-BE49-F238E27FC236}">
                    <a16:creationId xmlns:a16="http://schemas.microsoft.com/office/drawing/2014/main" id="{DF338DD3-80F8-4F68-AC7C-361ABF2A9BF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18">
                <a:extLst>
                  <a:ext uri="{FF2B5EF4-FFF2-40B4-BE49-F238E27FC236}">
                    <a16:creationId xmlns:a16="http://schemas.microsoft.com/office/drawing/2014/main" id="{9666E4DB-B855-4A4E-BB50-1880738C11D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19">
                <a:extLst>
                  <a:ext uri="{FF2B5EF4-FFF2-40B4-BE49-F238E27FC236}">
                    <a16:creationId xmlns:a16="http://schemas.microsoft.com/office/drawing/2014/main" id="{F570FD9C-B435-4EF1-962C-621F1261AA5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0">
                <a:extLst>
                  <a:ext uri="{FF2B5EF4-FFF2-40B4-BE49-F238E27FC236}">
                    <a16:creationId xmlns:a16="http://schemas.microsoft.com/office/drawing/2014/main" id="{E236AF0B-3BDC-43C3-8FFC-2A94121E946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Rectangle 21">
                <a:extLst>
                  <a:ext uri="{FF2B5EF4-FFF2-40B4-BE49-F238E27FC236}">
                    <a16:creationId xmlns:a16="http://schemas.microsoft.com/office/drawing/2014/main" id="{3BA2C208-5097-4497-AA2C-ADDDAB48B6A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ChangeArrowhead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2">
                <a:extLst>
                  <a:ext uri="{FF2B5EF4-FFF2-40B4-BE49-F238E27FC236}">
                    <a16:creationId xmlns:a16="http://schemas.microsoft.com/office/drawing/2014/main" id="{6A45DD96-8D07-43CA-B036-6FDA880A17B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3">
                <a:extLst>
                  <a:ext uri="{FF2B5EF4-FFF2-40B4-BE49-F238E27FC236}">
                    <a16:creationId xmlns:a16="http://schemas.microsoft.com/office/drawing/2014/main" id="{AF7F7CBB-E154-4CD5-9ED0-D5DDC1DFEAE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4">
                <a:extLst>
                  <a:ext uri="{FF2B5EF4-FFF2-40B4-BE49-F238E27FC236}">
                    <a16:creationId xmlns:a16="http://schemas.microsoft.com/office/drawing/2014/main" id="{EFF4AB16-41DD-4877-8C28-ED78F4CA7FE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5">
                <a:extLst>
                  <a:ext uri="{FF2B5EF4-FFF2-40B4-BE49-F238E27FC236}">
                    <a16:creationId xmlns:a16="http://schemas.microsoft.com/office/drawing/2014/main" id="{30BCBD5D-92EB-487E-B1D0-F9000D45D10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26">
                <a:extLst>
                  <a:ext uri="{FF2B5EF4-FFF2-40B4-BE49-F238E27FC236}">
                    <a16:creationId xmlns:a16="http://schemas.microsoft.com/office/drawing/2014/main" id="{DA07BDB8-9827-4EBF-9B99-6C503EA0BC6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27">
                <a:extLst>
                  <a:ext uri="{FF2B5EF4-FFF2-40B4-BE49-F238E27FC236}">
                    <a16:creationId xmlns:a16="http://schemas.microsoft.com/office/drawing/2014/main" id="{7F41FB05-1B3F-450A-A1A7-8C8BD182A54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8" name="Freeform 28">
                <a:extLst>
                  <a:ext uri="{FF2B5EF4-FFF2-40B4-BE49-F238E27FC236}">
                    <a16:creationId xmlns:a16="http://schemas.microsoft.com/office/drawing/2014/main" id="{0629E219-1F32-41C1-B921-05E4561179B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9" name="Freeform 29">
                <a:extLst>
                  <a:ext uri="{FF2B5EF4-FFF2-40B4-BE49-F238E27FC236}">
                    <a16:creationId xmlns:a16="http://schemas.microsoft.com/office/drawing/2014/main" id="{8081FB28-486E-4C09-9D15-0B2657B56FB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50" name="Freeform 30">
                <a:extLst>
                  <a:ext uri="{FF2B5EF4-FFF2-40B4-BE49-F238E27FC236}">
                    <a16:creationId xmlns:a16="http://schemas.microsoft.com/office/drawing/2014/main" id="{CB547EFB-F29D-4336-9644-0AE7A94EA4C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51" name="Freeform 31">
                <a:extLst>
                  <a:ext uri="{FF2B5EF4-FFF2-40B4-BE49-F238E27FC236}">
                    <a16:creationId xmlns:a16="http://schemas.microsoft.com/office/drawing/2014/main" id="{BB2793F4-FAD7-459A-BC46-06BB1D4FAAC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FC01589C-0235-4B21-B264-777746D4D5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5" name="Freeform 32">
                <a:extLst>
                  <a:ext uri="{FF2B5EF4-FFF2-40B4-BE49-F238E27FC236}">
                    <a16:creationId xmlns:a16="http://schemas.microsoft.com/office/drawing/2014/main" id="{678F5669-8CE7-445E-8D54-49C5E2013B4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3">
                <a:extLst>
                  <a:ext uri="{FF2B5EF4-FFF2-40B4-BE49-F238E27FC236}">
                    <a16:creationId xmlns:a16="http://schemas.microsoft.com/office/drawing/2014/main" id="{E93A3F8E-D876-485E-9EDC-43E315DE1EE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4">
                <a:extLst>
                  <a:ext uri="{FF2B5EF4-FFF2-40B4-BE49-F238E27FC236}">
                    <a16:creationId xmlns:a16="http://schemas.microsoft.com/office/drawing/2014/main" id="{B4F848A6-931A-4CC9-9B29-C7A9CEA3ACE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5">
                <a:extLst>
                  <a:ext uri="{FF2B5EF4-FFF2-40B4-BE49-F238E27FC236}">
                    <a16:creationId xmlns:a16="http://schemas.microsoft.com/office/drawing/2014/main" id="{5C4204D4-6782-4DB1-8FF8-86CC698AF2F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36">
                <a:extLst>
                  <a:ext uri="{FF2B5EF4-FFF2-40B4-BE49-F238E27FC236}">
                    <a16:creationId xmlns:a16="http://schemas.microsoft.com/office/drawing/2014/main" id="{3907C583-5764-43DC-8AF9-992D3472F67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Freeform 37">
                <a:extLst>
                  <a:ext uri="{FF2B5EF4-FFF2-40B4-BE49-F238E27FC236}">
                    <a16:creationId xmlns:a16="http://schemas.microsoft.com/office/drawing/2014/main" id="{56CE3D6E-1121-4EF2-9DFB-7F3937FCCD0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1" name="Freeform 38">
                <a:extLst>
                  <a:ext uri="{FF2B5EF4-FFF2-40B4-BE49-F238E27FC236}">
                    <a16:creationId xmlns:a16="http://schemas.microsoft.com/office/drawing/2014/main" id="{3AEB7245-E197-4AE5-BCFC-7821E49EFE4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39">
                <a:extLst>
                  <a:ext uri="{FF2B5EF4-FFF2-40B4-BE49-F238E27FC236}">
                    <a16:creationId xmlns:a16="http://schemas.microsoft.com/office/drawing/2014/main" id="{801E9C76-F4FB-4C4D-9350-B526F294E01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40">
                <a:extLst>
                  <a:ext uri="{FF2B5EF4-FFF2-40B4-BE49-F238E27FC236}">
                    <a16:creationId xmlns:a16="http://schemas.microsoft.com/office/drawing/2014/main" id="{F9C0C5DE-6C8C-4CD0-9C91-6A132A06DA7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Rectangle 41">
                <a:extLst>
                  <a:ext uri="{FF2B5EF4-FFF2-40B4-BE49-F238E27FC236}">
                    <a16:creationId xmlns:a16="http://schemas.microsoft.com/office/drawing/2014/main" id="{955A7039-8B66-4CF0-8048-0AD0F4A5B85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ChangeArrowhead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pic>
        <p:nvPicPr>
          <p:cNvPr id="60" name="Picture 2">
            <a:extLst>
              <a:ext uri="{FF2B5EF4-FFF2-40B4-BE49-F238E27FC236}">
                <a16:creationId xmlns:a16="http://schemas.microsoft.com/office/drawing/2014/main" id="{43BCD4D4-0FCB-418E-9D58-033B2DB415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14="http://schemas.microsoft.com/office/powerpoint/2010/main" xmlns:a16="http://schemas.microsoft.com/office/drawing/2014/main" xmlns="">
                <a:solidFill>
                  <a:srgbClr val="FFFFFF"/>
                </a:solidFill>
              </a14:hiddenFill>
            </a:ext>
          </a:extLst>
        </p:spPr>
      </p:pic>
      <p:sp useBgFill="1">
        <p:nvSpPr>
          <p:cNvPr id="61" name="Rectangle 54">
            <a:extLst>
              <a:ext uri="{FF2B5EF4-FFF2-40B4-BE49-F238E27FC236}">
                <a16:creationId xmlns:a16="http://schemas.microsoft.com/office/drawing/2014/main" id="{BC3E363D-4793-4E9B-88F5-58007346CF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7" name="Picture 2">
            <a:extLst>
              <a:ext uri="{FF2B5EF4-FFF2-40B4-BE49-F238E27FC236}">
                <a16:creationId xmlns:a16="http://schemas.microsoft.com/office/drawing/2014/main" id="{AA3F2319-3466-4D84-ABE4-77BC773F35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14="http://schemas.microsoft.com/office/powerpoint/2010/main" xmlns:a16="http://schemas.microsoft.com/office/drawing/2014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A38E7BC4-B684-82A4-2E27-B52559CFEB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91660" y="965201"/>
            <a:ext cx="7877014" cy="4927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817810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bg2">
                <a:shade val="88000"/>
                <a:hueMod val="106000"/>
                <a:satMod val="140000"/>
                <a:lumMod val="54000"/>
              </a:schemeClr>
              <a:schemeClr val="bg2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>
            <a:extLst>
              <a:ext uri="{FF2B5EF4-FFF2-40B4-BE49-F238E27FC236}">
                <a16:creationId xmlns:a16="http://schemas.microsoft.com/office/drawing/2014/main" id="{50C065C3-0FE3-4452-B765-CB05BBB2A9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p14="http://schemas.microsoft.com/office/powerpoint/2010/main" xmlns:a14="http://schemas.microsoft.com/office/drawing/2010/main" xmlns:a16="http://schemas.microsoft.com/office/drawing/2014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9795E515-5F57-431F-9A0D-3A0419DF75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3" name="Rectangle 5">
              <a:extLst>
                <a:ext uri="{FF2B5EF4-FFF2-40B4-BE49-F238E27FC236}">
                  <a16:creationId xmlns:a16="http://schemas.microsoft.com/office/drawing/2014/main" id="{D45BCBFE-0478-4767-BF2E-FC2C548BA6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id="{E903928F-F6DA-470C-81A0-CF7D9DE0341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Freeform 7">
              <a:extLst>
                <a:ext uri="{FF2B5EF4-FFF2-40B4-BE49-F238E27FC236}">
                  <a16:creationId xmlns:a16="http://schemas.microsoft.com/office/drawing/2014/main" id="{ADA095F6-E326-4450-A2D6-DB2BF989B8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6" name="Rectangle 8">
              <a:extLst>
                <a:ext uri="{FF2B5EF4-FFF2-40B4-BE49-F238E27FC236}">
                  <a16:creationId xmlns:a16="http://schemas.microsoft.com/office/drawing/2014/main" id="{6B067F9A-FDF2-49EC-B4FF-CD4B90F789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F1331213-D19D-49FC-8616-168A14565A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0">
              <a:extLst>
                <a:ext uri="{FF2B5EF4-FFF2-40B4-BE49-F238E27FC236}">
                  <a16:creationId xmlns:a16="http://schemas.microsoft.com/office/drawing/2014/main" id="{2ADFE242-96FC-4A14-8C59-90CD6DE1D9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1">
              <a:extLst>
                <a:ext uri="{FF2B5EF4-FFF2-40B4-BE49-F238E27FC236}">
                  <a16:creationId xmlns:a16="http://schemas.microsoft.com/office/drawing/2014/main" id="{6A97B7BC-40BD-494B-9C6B-AF3045559A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2">
              <a:extLst>
                <a:ext uri="{FF2B5EF4-FFF2-40B4-BE49-F238E27FC236}">
                  <a16:creationId xmlns:a16="http://schemas.microsoft.com/office/drawing/2014/main" id="{3D7F35CF-F44C-491F-904D-A31ED83213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3">
              <a:extLst>
                <a:ext uri="{FF2B5EF4-FFF2-40B4-BE49-F238E27FC236}">
                  <a16:creationId xmlns:a16="http://schemas.microsoft.com/office/drawing/2014/main" id="{84D9BF7E-18C2-452C-B139-4ED58D7A03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4">
              <a:extLst>
                <a:ext uri="{FF2B5EF4-FFF2-40B4-BE49-F238E27FC236}">
                  <a16:creationId xmlns:a16="http://schemas.microsoft.com/office/drawing/2014/main" id="{700A6223-AD38-426F-A6FE-7926CAEF31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5">
              <a:extLst>
                <a:ext uri="{FF2B5EF4-FFF2-40B4-BE49-F238E27FC236}">
                  <a16:creationId xmlns:a16="http://schemas.microsoft.com/office/drawing/2014/main" id="{D172AA94-449F-45EB-94E6-67C186C32D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6">
              <a:extLst>
                <a:ext uri="{FF2B5EF4-FFF2-40B4-BE49-F238E27FC236}">
                  <a16:creationId xmlns:a16="http://schemas.microsoft.com/office/drawing/2014/main" id="{A7D4F697-8937-4F4C-83C5-770B3FCB828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7">
              <a:extLst>
                <a:ext uri="{FF2B5EF4-FFF2-40B4-BE49-F238E27FC236}">
                  <a16:creationId xmlns:a16="http://schemas.microsoft.com/office/drawing/2014/main" id="{10AF1D59-5117-4D47-8414-4BB61F944B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8">
              <a:extLst>
                <a:ext uri="{FF2B5EF4-FFF2-40B4-BE49-F238E27FC236}">
                  <a16:creationId xmlns:a16="http://schemas.microsoft.com/office/drawing/2014/main" id="{2387DC33-88B3-4718-8C94-41659EA33A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19">
              <a:extLst>
                <a:ext uri="{FF2B5EF4-FFF2-40B4-BE49-F238E27FC236}">
                  <a16:creationId xmlns:a16="http://schemas.microsoft.com/office/drawing/2014/main" id="{D4E7EC64-4763-4F04-B2E4-E400364D72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0">
              <a:extLst>
                <a:ext uri="{FF2B5EF4-FFF2-40B4-BE49-F238E27FC236}">
                  <a16:creationId xmlns:a16="http://schemas.microsoft.com/office/drawing/2014/main" id="{581717DF-9FD4-47CB-9579-E34DF7E875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1">
              <a:extLst>
                <a:ext uri="{FF2B5EF4-FFF2-40B4-BE49-F238E27FC236}">
                  <a16:creationId xmlns:a16="http://schemas.microsoft.com/office/drawing/2014/main" id="{BCD8EF50-6E58-4B2D-90B6-AFF236A73B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2">
              <a:extLst>
                <a:ext uri="{FF2B5EF4-FFF2-40B4-BE49-F238E27FC236}">
                  <a16:creationId xmlns:a16="http://schemas.microsoft.com/office/drawing/2014/main" id="{6524A268-142A-4CBF-BB8B-DC1FCBC8F7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3">
              <a:extLst>
                <a:ext uri="{FF2B5EF4-FFF2-40B4-BE49-F238E27FC236}">
                  <a16:creationId xmlns:a16="http://schemas.microsoft.com/office/drawing/2014/main" id="{56A0E6F3-B76B-4813-B44B-56CE11A8A0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4">
              <a:extLst>
                <a:ext uri="{FF2B5EF4-FFF2-40B4-BE49-F238E27FC236}">
                  <a16:creationId xmlns:a16="http://schemas.microsoft.com/office/drawing/2014/main" id="{A74CED8D-B902-4B76-9CC8-30A09B2FA19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5">
              <a:extLst>
                <a:ext uri="{FF2B5EF4-FFF2-40B4-BE49-F238E27FC236}">
                  <a16:creationId xmlns:a16="http://schemas.microsoft.com/office/drawing/2014/main" id="{ED007BD7-ED56-4566-B1FF-707160024A6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6">
              <a:extLst>
                <a:ext uri="{FF2B5EF4-FFF2-40B4-BE49-F238E27FC236}">
                  <a16:creationId xmlns:a16="http://schemas.microsoft.com/office/drawing/2014/main" id="{90AD48D2-5BC8-4C80-B126-B1A201242B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7">
              <a:extLst>
                <a:ext uri="{FF2B5EF4-FFF2-40B4-BE49-F238E27FC236}">
                  <a16:creationId xmlns:a16="http://schemas.microsoft.com/office/drawing/2014/main" id="{BE14C82F-9F35-4D61-B758-7BCE32DECB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8">
              <a:extLst>
                <a:ext uri="{FF2B5EF4-FFF2-40B4-BE49-F238E27FC236}">
                  <a16:creationId xmlns:a16="http://schemas.microsoft.com/office/drawing/2014/main" id="{6540CE06-9028-497A-AC64-CF0ED60A74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29">
              <a:extLst>
                <a:ext uri="{FF2B5EF4-FFF2-40B4-BE49-F238E27FC236}">
                  <a16:creationId xmlns:a16="http://schemas.microsoft.com/office/drawing/2014/main" id="{A4825B3B-52CD-4F08-BA02-6C2B0EFEDE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0">
              <a:extLst>
                <a:ext uri="{FF2B5EF4-FFF2-40B4-BE49-F238E27FC236}">
                  <a16:creationId xmlns:a16="http://schemas.microsoft.com/office/drawing/2014/main" id="{6877A5EF-B8B8-44D3-AA57-4BBF89206D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1">
              <a:extLst>
                <a:ext uri="{FF2B5EF4-FFF2-40B4-BE49-F238E27FC236}">
                  <a16:creationId xmlns:a16="http://schemas.microsoft.com/office/drawing/2014/main" id="{00BB365C-9180-4208-92CF-AB6A88848C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Freeform 32">
              <a:extLst>
                <a:ext uri="{FF2B5EF4-FFF2-40B4-BE49-F238E27FC236}">
                  <a16:creationId xmlns:a16="http://schemas.microsoft.com/office/drawing/2014/main" id="{8D1134D2-53A6-41D5-AC1A-5254A2FBD0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1" name="Rectangle 33">
              <a:extLst>
                <a:ext uri="{FF2B5EF4-FFF2-40B4-BE49-F238E27FC236}">
                  <a16:creationId xmlns:a16="http://schemas.microsoft.com/office/drawing/2014/main" id="{24C7FA73-07CD-479A-9B9E-DAD4D3B2BF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2" name="Freeform 34">
              <a:extLst>
                <a:ext uri="{FF2B5EF4-FFF2-40B4-BE49-F238E27FC236}">
                  <a16:creationId xmlns:a16="http://schemas.microsoft.com/office/drawing/2014/main" id="{AB24DF92-B081-4701-B58D-913261A00D7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5">
              <a:extLst>
                <a:ext uri="{FF2B5EF4-FFF2-40B4-BE49-F238E27FC236}">
                  <a16:creationId xmlns:a16="http://schemas.microsoft.com/office/drawing/2014/main" id="{AB4DF275-6B82-4AA9-A7A9-138E631E30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6">
              <a:extLst>
                <a:ext uri="{FF2B5EF4-FFF2-40B4-BE49-F238E27FC236}">
                  <a16:creationId xmlns:a16="http://schemas.microsoft.com/office/drawing/2014/main" id="{972A3812-16AD-453E-B1E6-9F39894F79A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7">
              <a:extLst>
                <a:ext uri="{FF2B5EF4-FFF2-40B4-BE49-F238E27FC236}">
                  <a16:creationId xmlns:a16="http://schemas.microsoft.com/office/drawing/2014/main" id="{8FB6759A-BAD8-4073-86A2-6DDD73DE2A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8">
              <a:extLst>
                <a:ext uri="{FF2B5EF4-FFF2-40B4-BE49-F238E27FC236}">
                  <a16:creationId xmlns:a16="http://schemas.microsoft.com/office/drawing/2014/main" id="{9FCCB0F4-1178-47C1-9EE2-234EA715C1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39">
              <a:extLst>
                <a:ext uri="{FF2B5EF4-FFF2-40B4-BE49-F238E27FC236}">
                  <a16:creationId xmlns:a16="http://schemas.microsoft.com/office/drawing/2014/main" id="{CB01BF0B-7EB0-4C18-80BE-20D2EAC048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0">
              <a:extLst>
                <a:ext uri="{FF2B5EF4-FFF2-40B4-BE49-F238E27FC236}">
                  <a16:creationId xmlns:a16="http://schemas.microsoft.com/office/drawing/2014/main" id="{3266E9DA-C937-48E0-8F98-90A467760F1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1">
              <a:extLst>
                <a:ext uri="{FF2B5EF4-FFF2-40B4-BE49-F238E27FC236}">
                  <a16:creationId xmlns:a16="http://schemas.microsoft.com/office/drawing/2014/main" id="{A8A9C00D-0425-4E68-A1DE-BCE5BD6BBDE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2">
              <a:extLst>
                <a:ext uri="{FF2B5EF4-FFF2-40B4-BE49-F238E27FC236}">
                  <a16:creationId xmlns:a16="http://schemas.microsoft.com/office/drawing/2014/main" id="{46230904-E744-4B55-84FF-826A6B737B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3">
              <a:extLst>
                <a:ext uri="{FF2B5EF4-FFF2-40B4-BE49-F238E27FC236}">
                  <a16:creationId xmlns:a16="http://schemas.microsoft.com/office/drawing/2014/main" id="{D4291668-8AF0-4784-BC06-870768F53F4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Freeform 44">
              <a:extLst>
                <a:ext uri="{FF2B5EF4-FFF2-40B4-BE49-F238E27FC236}">
                  <a16:creationId xmlns:a16="http://schemas.microsoft.com/office/drawing/2014/main" id="{D917DCBD-774B-4AAF-92AE-D18289FFC4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3" name="Rectangle 45">
              <a:extLst>
                <a:ext uri="{FF2B5EF4-FFF2-40B4-BE49-F238E27FC236}">
                  <a16:creationId xmlns:a16="http://schemas.microsoft.com/office/drawing/2014/main" id="{9E50122E-0F19-4D65-9CB2-E22C3EA84A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4" name="Freeform 46">
              <a:extLst>
                <a:ext uri="{FF2B5EF4-FFF2-40B4-BE49-F238E27FC236}">
                  <a16:creationId xmlns:a16="http://schemas.microsoft.com/office/drawing/2014/main" id="{BC28A765-6E8B-4352-BD0C-35474F70AC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7">
              <a:extLst>
                <a:ext uri="{FF2B5EF4-FFF2-40B4-BE49-F238E27FC236}">
                  <a16:creationId xmlns:a16="http://schemas.microsoft.com/office/drawing/2014/main" id="{0AC30A17-F494-44EB-9817-1B8B255CE4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8">
              <a:extLst>
                <a:ext uri="{FF2B5EF4-FFF2-40B4-BE49-F238E27FC236}">
                  <a16:creationId xmlns:a16="http://schemas.microsoft.com/office/drawing/2014/main" id="{6088D59F-32BD-4932-9C22-9AA0FCDA74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49">
              <a:extLst>
                <a:ext uri="{FF2B5EF4-FFF2-40B4-BE49-F238E27FC236}">
                  <a16:creationId xmlns:a16="http://schemas.microsoft.com/office/drawing/2014/main" id="{B18BBE45-5F21-47FA-B291-AC802D7155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0">
              <a:extLst>
                <a:ext uri="{FF2B5EF4-FFF2-40B4-BE49-F238E27FC236}">
                  <a16:creationId xmlns:a16="http://schemas.microsoft.com/office/drawing/2014/main" id="{A1BD992D-1C4B-4E69-A627-A45D8958E0D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1">
              <a:extLst>
                <a:ext uri="{FF2B5EF4-FFF2-40B4-BE49-F238E27FC236}">
                  <a16:creationId xmlns:a16="http://schemas.microsoft.com/office/drawing/2014/main" id="{571C0498-7105-455E-8B0A-233F850F18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2">
              <a:extLst>
                <a:ext uri="{FF2B5EF4-FFF2-40B4-BE49-F238E27FC236}">
                  <a16:creationId xmlns:a16="http://schemas.microsoft.com/office/drawing/2014/main" id="{F6FA78CC-C0B1-422F-B535-05580A9716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3">
              <a:extLst>
                <a:ext uri="{FF2B5EF4-FFF2-40B4-BE49-F238E27FC236}">
                  <a16:creationId xmlns:a16="http://schemas.microsoft.com/office/drawing/2014/main" id="{49A1BACF-EE5E-46F8-8968-D4CF18BC011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4">
              <a:extLst>
                <a:ext uri="{FF2B5EF4-FFF2-40B4-BE49-F238E27FC236}">
                  <a16:creationId xmlns:a16="http://schemas.microsoft.com/office/drawing/2014/main" id="{0AF8DFAF-8AF7-453E-AED7-89E59FBD7D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5">
              <a:extLst>
                <a:ext uri="{FF2B5EF4-FFF2-40B4-BE49-F238E27FC236}">
                  <a16:creationId xmlns:a16="http://schemas.microsoft.com/office/drawing/2014/main" id="{F8C26D97-8DA4-4556-92E4-2AE66B365B9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6">
              <a:extLst>
                <a:ext uri="{FF2B5EF4-FFF2-40B4-BE49-F238E27FC236}">
                  <a16:creationId xmlns:a16="http://schemas.microsoft.com/office/drawing/2014/main" id="{EEF9D855-A8A7-44CC-919C-BEA327F2542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7">
              <a:extLst>
                <a:ext uri="{FF2B5EF4-FFF2-40B4-BE49-F238E27FC236}">
                  <a16:creationId xmlns:a16="http://schemas.microsoft.com/office/drawing/2014/main" id="{11F0B045-803C-4067-A182-066EEB2C4F9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6" name="Freeform 58">
              <a:extLst>
                <a:ext uri="{FF2B5EF4-FFF2-40B4-BE49-F238E27FC236}">
                  <a16:creationId xmlns:a16="http://schemas.microsoft.com/office/drawing/2014/main" id="{3C1FCACB-EFEF-4B54-99A6-E327A637C2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3563DE-3057-2F3E-596A-1387E81699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57397" y="1113282"/>
            <a:ext cx="3489569" cy="239668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700" dirty="0" err="1"/>
              <a:t>Сенсорные</a:t>
            </a:r>
            <a:r>
              <a:rPr lang="en-US" sz="3700" dirty="0"/>
              <a:t> и </a:t>
            </a:r>
            <a:r>
              <a:rPr lang="en-US" sz="3700" dirty="0" err="1"/>
              <a:t>субсенсорные</a:t>
            </a:r>
            <a:r>
              <a:rPr lang="en-US" sz="3700" dirty="0"/>
              <a:t> ощущения</a:t>
            </a:r>
          </a:p>
        </p:txBody>
      </p:sp>
      <p:sp>
        <p:nvSpPr>
          <p:cNvPr id="68" name="Round Diagonal Corner Rectangle 6">
            <a:extLst>
              <a:ext uri="{FF2B5EF4-FFF2-40B4-BE49-F238E27FC236}">
                <a16:creationId xmlns:a16="http://schemas.microsoft.com/office/drawing/2014/main" id="{8B3F5CD4-CBC8-4A22-9DCC-0420CA28A0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8949" y="808057"/>
            <a:ext cx="6752461" cy="5234394"/>
          </a:xfrm>
          <a:prstGeom prst="round2DiagRect">
            <a:avLst>
              <a:gd name="adj1" fmla="val 7418"/>
              <a:gd name="adj2" fmla="val 0"/>
            </a:avLst>
          </a:prstGeom>
          <a:solidFill>
            <a:srgbClr val="FFFFFF"/>
          </a:solidFill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Рисунок 4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22815730-9F5A-4777-3F2C-637E66BADA9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53"/>
          <a:stretch/>
        </p:blipFill>
        <p:spPr>
          <a:xfrm>
            <a:off x="1118988" y="1136606"/>
            <a:ext cx="6112382" cy="4577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90563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bg2">
                <a:shade val="88000"/>
                <a:hueMod val="106000"/>
                <a:satMod val="140000"/>
                <a:lumMod val="54000"/>
              </a:schemeClr>
              <a:schemeClr val="bg2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C2E4E997-8672-4FFD-B8EC-9932A8E471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2">
            <a:extLst>
              <a:ext uri="{FF2B5EF4-FFF2-40B4-BE49-F238E27FC236}">
                <a16:creationId xmlns:a16="http://schemas.microsoft.com/office/drawing/2014/main" id="{FE6BA9E6-1D9E-4D30-B528-D49FA1342E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14="http://schemas.microsoft.com/office/powerpoint/2010/main" xmlns:a16="http://schemas.microsoft.com/office/drawing/2014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EC9E067-EA94-CEDC-DA98-AB39F768CEB8}"/>
              </a:ext>
            </a:extLst>
          </p:cNvPr>
          <p:cNvSpPr txBox="1"/>
          <p:nvPr/>
        </p:nvSpPr>
        <p:spPr>
          <a:xfrm>
            <a:off x="1128872" y="747252"/>
            <a:ext cx="4459287" cy="50471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indent="-228600" defTabSz="914400">
              <a:lnSpc>
                <a:spcPct val="120000"/>
              </a:lnSpc>
              <a:spcAft>
                <a:spcPts val="600"/>
              </a:spcAft>
              <a:buSzPct val="125000"/>
              <a:buFont typeface="Arial" panose="020B0604020202020204" pitchFamily="34" charset="0"/>
              <a:buChar char="•"/>
            </a:pPr>
            <a:r>
              <a:rPr lang="en-US" sz="2400" b="0" i="0" dirty="0">
                <a:effectLst/>
              </a:rPr>
              <a:t>Косвенное измерение ощущений – когда шкалирование производится по принципу “больше – меньше – равно”. Т.о., измерить ощущение невозможно, можно только сравнить его с другими ощущениями. (Но при этом возможно измерить минимальный стимул, необходимый для вызова, усиления или ослабления ощущения.)</a:t>
            </a:r>
            <a:endParaRPr lang="en-US" sz="2400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1A3F392-C3DB-022B-0844-E57D65246C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1370421"/>
            <a:ext cx="5456279" cy="409220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453E4DEE-E996-40F8-8635-0FF43D7348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20788" cy="6858001"/>
            <a:chOff x="-14288" y="0"/>
            <a:chExt cx="1220788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8" name="Rectangle 5">
              <a:extLst>
                <a:ext uri="{FF2B5EF4-FFF2-40B4-BE49-F238E27FC236}">
                  <a16:creationId xmlns:a16="http://schemas.microsoft.com/office/drawing/2014/main" id="{08BD1D3E-43CE-49EB-A424-0738950C64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4300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9" name="Freeform 6">
              <a:extLst>
                <a:ext uri="{FF2B5EF4-FFF2-40B4-BE49-F238E27FC236}">
                  <a16:creationId xmlns:a16="http://schemas.microsoft.com/office/drawing/2014/main" id="{E9182037-E3FA-489A-95D5-29E4248420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337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7">
              <a:extLst>
                <a:ext uri="{FF2B5EF4-FFF2-40B4-BE49-F238E27FC236}">
                  <a16:creationId xmlns:a16="http://schemas.microsoft.com/office/drawing/2014/main" id="{E8864E76-AD7F-4BEE-B3F6-A78FA42AEF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8575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8">
              <a:extLst>
                <a:ext uri="{FF2B5EF4-FFF2-40B4-BE49-F238E27FC236}">
                  <a16:creationId xmlns:a16="http://schemas.microsoft.com/office/drawing/2014/main" id="{8AD071B3-046D-4479-91FE-01E9AD7C8AA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00025" y="4763"/>
              <a:ext cx="369888" cy="1811338"/>
            </a:xfrm>
            <a:custGeom>
              <a:avLst/>
              <a:gdLst/>
              <a:ahLst/>
              <a:cxnLst/>
              <a:rect l="0" t="0" r="r" b="b"/>
              <a:pathLst>
                <a:path w="233" h="1141">
                  <a:moveTo>
                    <a:pt x="218" y="1141"/>
                  </a:moveTo>
                  <a:lnTo>
                    <a:pt x="0" y="626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623"/>
                  </a:lnTo>
                  <a:lnTo>
                    <a:pt x="233" y="1135"/>
                  </a:lnTo>
                  <a:lnTo>
                    <a:pt x="218" y="1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9">
              <a:extLst>
                <a:ext uri="{FF2B5EF4-FFF2-40B4-BE49-F238E27FC236}">
                  <a16:creationId xmlns:a16="http://schemas.microsoft.com/office/drawing/2014/main" id="{91D776F5-E902-4A4D-A75D-A46E063C9F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03237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3" y="0"/>
                    <a:pt x="40" y="6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9"/>
                    <a:pt x="31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0">
              <a:extLst>
                <a:ext uri="{FF2B5EF4-FFF2-40B4-BE49-F238E27FC236}">
                  <a16:creationId xmlns:a16="http://schemas.microsoft.com/office/drawing/2014/main" id="{EBED8F24-A998-4952-AB68-E2074F0746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85750" y="4763"/>
              <a:ext cx="369888" cy="1430338"/>
            </a:xfrm>
            <a:custGeom>
              <a:avLst/>
              <a:gdLst/>
              <a:ahLst/>
              <a:cxnLst/>
              <a:rect l="0" t="0" r="r" b="b"/>
              <a:pathLst>
                <a:path w="233" h="901">
                  <a:moveTo>
                    <a:pt x="221" y="901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380"/>
                  </a:lnTo>
                  <a:lnTo>
                    <a:pt x="233" y="895"/>
                  </a:lnTo>
                  <a:lnTo>
                    <a:pt x="221" y="9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1">
              <a:extLst>
                <a:ext uri="{FF2B5EF4-FFF2-40B4-BE49-F238E27FC236}">
                  <a16:creationId xmlns:a16="http://schemas.microsoft.com/office/drawing/2014/main" id="{74D7A646-8CDC-49B3-9C44-3EF38DB426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6100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2">
              <a:extLst>
                <a:ext uri="{FF2B5EF4-FFF2-40B4-BE49-F238E27FC236}">
                  <a16:creationId xmlns:a16="http://schemas.microsoft.com/office/drawing/2014/main" id="{D4E99D14-E4F4-419B-9AAF-8D1CEAB28A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8962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3" y="0"/>
                    <a:pt x="40" y="7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9"/>
                    <a:pt x="31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3">
              <a:extLst>
                <a:ext uri="{FF2B5EF4-FFF2-40B4-BE49-F238E27FC236}">
                  <a16:creationId xmlns:a16="http://schemas.microsoft.com/office/drawing/2014/main" id="{377E106C-5445-4A52-9F7E-DA173874429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8962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14">
              <a:extLst>
                <a:ext uri="{FF2B5EF4-FFF2-40B4-BE49-F238E27FC236}">
                  <a16:creationId xmlns:a16="http://schemas.microsoft.com/office/drawing/2014/main" id="{752BFE96-D378-4BAE-A64B-F851A34C47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1350" y="0"/>
              <a:ext cx="422275" cy="527050"/>
            </a:xfrm>
            <a:custGeom>
              <a:avLst/>
              <a:gdLst/>
              <a:ahLst/>
              <a:cxnLst/>
              <a:rect l="0" t="0" r="r" b="b"/>
              <a:pathLst>
                <a:path w="266" h="332">
                  <a:moveTo>
                    <a:pt x="257" y="332"/>
                  </a:moveTo>
                  <a:lnTo>
                    <a:pt x="48" y="123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3" y="114"/>
                  </a:lnTo>
                  <a:lnTo>
                    <a:pt x="266" y="320"/>
                  </a:lnTo>
                  <a:lnTo>
                    <a:pt x="257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15">
              <a:extLst>
                <a:ext uri="{FF2B5EF4-FFF2-40B4-BE49-F238E27FC236}">
                  <a16:creationId xmlns:a16="http://schemas.microsoft.com/office/drawing/2014/main" id="{B88FFB19-5A5E-4078-B467-9D4ABD21BD9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0762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Line 16">
              <a:extLst>
                <a:ext uri="{FF2B5EF4-FFF2-40B4-BE49-F238E27FC236}">
                  <a16:creationId xmlns:a16="http://schemas.microsoft.com/office/drawing/2014/main" id="{11042975-3D19-4728-BCDA-D3F5CD633E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ShapeType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763" y="9525"/>
              <a:ext cx="0" cy="0"/>
            </a:xfrm>
            <a:prstGeom prst="line">
              <a:avLst/>
            </a:prstGeom>
            <a:grpFill/>
            <a:ln w="1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</p:sp>
        <p:sp>
          <p:nvSpPr>
            <p:cNvPr id="30" name="Freeform 17">
              <a:extLst>
                <a:ext uri="{FF2B5EF4-FFF2-40B4-BE49-F238E27FC236}">
                  <a16:creationId xmlns:a16="http://schemas.microsoft.com/office/drawing/2014/main" id="{A28972BD-D2E1-4DCA-A907-2E3B6F6066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525" y="1801813"/>
              <a:ext cx="123825" cy="127000"/>
            </a:xfrm>
            <a:custGeom>
              <a:avLst/>
              <a:gdLst/>
              <a:ahLst/>
              <a:cxnLst/>
              <a:rect l="0" t="0" r="r" b="b"/>
              <a:pathLst>
                <a:path w="78" h="80">
                  <a:moveTo>
                    <a:pt x="6" y="80"/>
                  </a:moveTo>
                  <a:lnTo>
                    <a:pt x="0" y="71"/>
                  </a:lnTo>
                  <a:lnTo>
                    <a:pt x="69" y="0"/>
                  </a:lnTo>
                  <a:lnTo>
                    <a:pt x="78" y="9"/>
                  </a:lnTo>
                  <a:lnTo>
                    <a:pt x="6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18">
              <a:extLst>
                <a:ext uri="{FF2B5EF4-FFF2-40B4-BE49-F238E27FC236}">
                  <a16:creationId xmlns:a16="http://schemas.microsoft.com/office/drawing/2014/main" id="{1C806824-5C2D-4747-B038-69EE4074B3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9525" y="3549650"/>
              <a:ext cx="147638" cy="481013"/>
            </a:xfrm>
            <a:custGeom>
              <a:avLst/>
              <a:gdLst/>
              <a:ahLst/>
              <a:cxnLst/>
              <a:rect l="0" t="0" r="r" b="b"/>
              <a:pathLst>
                <a:path w="93" h="303">
                  <a:moveTo>
                    <a:pt x="93" y="303"/>
                  </a:moveTo>
                  <a:lnTo>
                    <a:pt x="78" y="303"/>
                  </a:lnTo>
                  <a:lnTo>
                    <a:pt x="78" y="78"/>
                  </a:lnTo>
                  <a:lnTo>
                    <a:pt x="0" y="12"/>
                  </a:lnTo>
                  <a:lnTo>
                    <a:pt x="12" y="0"/>
                  </a:lnTo>
                  <a:lnTo>
                    <a:pt x="93" y="69"/>
                  </a:lnTo>
                  <a:lnTo>
                    <a:pt x="93" y="30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19">
              <a:extLst>
                <a:ext uri="{FF2B5EF4-FFF2-40B4-BE49-F238E27FC236}">
                  <a16:creationId xmlns:a16="http://schemas.microsoft.com/office/drawing/2014/main" id="{3B33F710-16D7-4F48-BFCA-66C9CA2352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8587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0">
              <a:extLst>
                <a:ext uri="{FF2B5EF4-FFF2-40B4-BE49-F238E27FC236}">
                  <a16:creationId xmlns:a16="http://schemas.microsoft.com/office/drawing/2014/main" id="{6C8C8ED4-90FA-4E97-AAF0-D5D51E6A93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04787" y="1849438"/>
              <a:ext cx="114300" cy="107950"/>
            </a:xfrm>
            <a:custGeom>
              <a:avLst/>
              <a:gdLst/>
              <a:ahLst/>
              <a:cxnLst/>
              <a:rect l="0" t="0" r="r" b="b"/>
              <a:pathLst>
                <a:path w="24" h="23">
                  <a:moveTo>
                    <a:pt x="12" y="23"/>
                  </a:moveTo>
                  <a:cubicBezTo>
                    <a:pt x="6" y="23"/>
                    <a:pt x="0" y="18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18" y="0"/>
                    <a:pt x="24" y="5"/>
                    <a:pt x="24" y="12"/>
                  </a:cubicBezTo>
                  <a:cubicBezTo>
                    <a:pt x="24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20" y="16"/>
                    <a:pt x="20" y="12"/>
                  </a:cubicBezTo>
                  <a:cubicBezTo>
                    <a:pt x="20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Rectangle 21">
              <a:extLst>
                <a:ext uri="{FF2B5EF4-FFF2-40B4-BE49-F238E27FC236}">
                  <a16:creationId xmlns:a16="http://schemas.microsoft.com/office/drawing/2014/main" id="{6C5EB9C1-B25F-4172-8A96-5950ECC828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3350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35" name="Freeform 22">
              <a:extLst>
                <a:ext uri="{FF2B5EF4-FFF2-40B4-BE49-F238E27FC236}">
                  <a16:creationId xmlns:a16="http://schemas.microsoft.com/office/drawing/2014/main" id="{097E6E8A-9373-4655-882B-21715CCE97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23837" y="5041900"/>
              <a:ext cx="369888" cy="1801813"/>
            </a:xfrm>
            <a:custGeom>
              <a:avLst/>
              <a:gdLst/>
              <a:ahLst/>
              <a:cxnLst/>
              <a:rect l="0" t="0" r="r" b="b"/>
              <a:pathLst>
                <a:path w="233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8" y="0"/>
                  </a:lnTo>
                  <a:lnTo>
                    <a:pt x="233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3">
              <a:extLst>
                <a:ext uri="{FF2B5EF4-FFF2-40B4-BE49-F238E27FC236}">
                  <a16:creationId xmlns:a16="http://schemas.microsoft.com/office/drawing/2014/main" id="{EB8CC766-1206-4372-ACAF-8230AF4D54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2387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24">
              <a:extLst>
                <a:ext uri="{FF2B5EF4-FFF2-40B4-BE49-F238E27FC236}">
                  <a16:creationId xmlns:a16="http://schemas.microsoft.com/office/drawing/2014/main" id="{1C8E2511-2489-47B2-9C19-C410910DD9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4288" y="5627688"/>
              <a:ext cx="85725" cy="1216025"/>
            </a:xfrm>
            <a:custGeom>
              <a:avLst/>
              <a:gdLst/>
              <a:ahLst/>
              <a:cxnLst/>
              <a:rect l="0" t="0" r="r" b="b"/>
              <a:pathLst>
                <a:path w="54" h="766">
                  <a:moveTo>
                    <a:pt x="54" y="766"/>
                  </a:moveTo>
                  <a:lnTo>
                    <a:pt x="36" y="766"/>
                  </a:lnTo>
                  <a:lnTo>
                    <a:pt x="36" y="149"/>
                  </a:lnTo>
                  <a:lnTo>
                    <a:pt x="0" y="3"/>
                  </a:lnTo>
                  <a:lnTo>
                    <a:pt x="18" y="0"/>
                  </a:lnTo>
                  <a:lnTo>
                    <a:pt x="54" y="146"/>
                  </a:lnTo>
                  <a:lnTo>
                    <a:pt x="54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25">
              <a:extLst>
                <a:ext uri="{FF2B5EF4-FFF2-40B4-BE49-F238E27FC236}">
                  <a16:creationId xmlns:a16="http://schemas.microsoft.com/office/drawing/2014/main" id="{D7820196-0A47-47EF-832C-A688E8977D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27050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26">
              <a:extLst>
                <a:ext uri="{FF2B5EF4-FFF2-40B4-BE49-F238E27FC236}">
                  <a16:creationId xmlns:a16="http://schemas.microsoft.com/office/drawing/2014/main" id="{4982E0BF-34AE-48A3-AD6B-E0F3CD05DB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09562" y="5422900"/>
              <a:ext cx="374650" cy="1425575"/>
            </a:xfrm>
            <a:custGeom>
              <a:avLst/>
              <a:gdLst/>
              <a:ahLst/>
              <a:cxnLst/>
              <a:rect l="0" t="0" r="r" b="b"/>
              <a:pathLst>
                <a:path w="236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3" y="512"/>
                  </a:lnTo>
                  <a:lnTo>
                    <a:pt x="221" y="0"/>
                  </a:lnTo>
                  <a:lnTo>
                    <a:pt x="236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Freeform 27">
              <a:extLst>
                <a:ext uri="{FF2B5EF4-FFF2-40B4-BE49-F238E27FC236}">
                  <a16:creationId xmlns:a16="http://schemas.microsoft.com/office/drawing/2014/main" id="{CD34643B-9DF2-4310-8868-48252C3393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69912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1" name="Freeform 28">
              <a:extLst>
                <a:ext uri="{FF2B5EF4-FFF2-40B4-BE49-F238E27FC236}">
                  <a16:creationId xmlns:a16="http://schemas.microsoft.com/office/drawing/2014/main" id="{4E020C4E-AF64-44A8-B830-779541D8D5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12775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29">
              <a:extLst>
                <a:ext uri="{FF2B5EF4-FFF2-40B4-BE49-F238E27FC236}">
                  <a16:creationId xmlns:a16="http://schemas.microsoft.com/office/drawing/2014/main" id="{D97BC3D3-B1B3-4825-9169-BBEF1DBCF0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12775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0">
              <a:extLst>
                <a:ext uri="{FF2B5EF4-FFF2-40B4-BE49-F238E27FC236}">
                  <a16:creationId xmlns:a16="http://schemas.microsoft.com/office/drawing/2014/main" id="{A750DC4F-1DAF-470E-98C6-6C68DEB933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9925" y="6330950"/>
              <a:ext cx="417513" cy="517525"/>
            </a:xfrm>
            <a:custGeom>
              <a:avLst/>
              <a:gdLst/>
              <a:ahLst/>
              <a:cxnLst/>
              <a:rect l="0" t="0" r="r" b="b"/>
              <a:pathLst>
                <a:path w="263" h="326">
                  <a:moveTo>
                    <a:pt x="15" y="326"/>
                  </a:moveTo>
                  <a:lnTo>
                    <a:pt x="0" y="320"/>
                  </a:lnTo>
                  <a:lnTo>
                    <a:pt x="45" y="206"/>
                  </a:lnTo>
                  <a:lnTo>
                    <a:pt x="48" y="206"/>
                  </a:lnTo>
                  <a:lnTo>
                    <a:pt x="254" y="0"/>
                  </a:lnTo>
                  <a:lnTo>
                    <a:pt x="263" y="12"/>
                  </a:lnTo>
                  <a:lnTo>
                    <a:pt x="60" y="215"/>
                  </a:lnTo>
                  <a:lnTo>
                    <a:pt x="15" y="3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1">
              <a:extLst>
                <a:ext uri="{FF2B5EF4-FFF2-40B4-BE49-F238E27FC236}">
                  <a16:creationId xmlns:a16="http://schemas.microsoft.com/office/drawing/2014/main" id="{2F99594A-5BBD-4E10-A818-8BE52B7D95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337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</p:spTree>
    <p:extLst>
      <p:ext uri="{BB962C8B-B14F-4D97-AF65-F5344CB8AC3E}">
        <p14:creationId xmlns:p14="http://schemas.microsoft.com/office/powerpoint/2010/main" val="27896374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BB6883-B342-5220-2E80-71325DDE61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41502" y="523981"/>
            <a:ext cx="8791575" cy="79758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Методы измерения порогов ФЕХНЕРА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7F6D102-A64A-BAB0-55D2-97326789BD62}"/>
              </a:ext>
            </a:extLst>
          </p:cNvPr>
          <p:cNvSpPr txBox="1"/>
          <p:nvPr/>
        </p:nvSpPr>
        <p:spPr>
          <a:xfrm>
            <a:off x="1939304" y="1772737"/>
            <a:ext cx="9293773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b="0" i="0"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latin typeface="Verdana" panose="020B0604030504040204" pitchFamily="34" charset="0"/>
              </a:rPr>
              <a:t> </a:t>
            </a:r>
            <a:r>
              <a:rPr lang="ru-RU" b="1" i="0"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latin typeface="Verdana" panose="020B0604030504040204" pitchFamily="34" charset="0"/>
              </a:rPr>
              <a:t>Метод границ или минимальных изменений</a:t>
            </a:r>
            <a:r>
              <a:rPr lang="ru-RU" b="0" i="0"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latin typeface="Verdana" panose="020B0604030504040204" pitchFamily="34" charset="0"/>
              </a:rPr>
              <a:t>– экспериментатор пошагово, то есть минимальными и равными ступенями, изменяет интенсивность действующего раздражителя, испытуемый сообщает момент возникновения или исчезновения ощущения.</a:t>
            </a:r>
          </a:p>
          <a:p>
            <a:pPr algn="l"/>
            <a:endParaRPr lang="ru-RU" b="0" i="0">
              <a:solidFill>
                <a:schemeClr val="accent4">
                  <a:lumMod val="20000"/>
                  <a:lumOff val="80000"/>
                </a:schemeClr>
              </a:solidFill>
              <a:effectLst/>
              <a:latin typeface="Verdana" panose="020B0604030504040204" pitchFamily="34" charset="0"/>
            </a:endParaRPr>
          </a:p>
          <a:p>
            <a:pPr algn="l"/>
            <a:r>
              <a:rPr lang="ru-RU" b="0" i="0"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latin typeface="Verdana" panose="020B0604030504040204" pitchFamily="34" charset="0"/>
              </a:rPr>
              <a:t>Ø </a:t>
            </a:r>
            <a:r>
              <a:rPr lang="ru-RU" b="1" i="0"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latin typeface="Verdana" panose="020B0604030504040204" pitchFamily="34" charset="0"/>
              </a:rPr>
              <a:t>Метод постоянных раздражителей –</a:t>
            </a:r>
            <a:r>
              <a:rPr lang="ru-RU" b="0" i="0"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latin typeface="Verdana" panose="020B0604030504040204" pitchFamily="34" charset="0"/>
              </a:rPr>
              <a:t>экспериментатор предъявляет испытуемому раздражители разной интенсивности, на каждом уровне интенсивности дается множество предъявлений, испытуемый сообщает о возникновении ощущений.</a:t>
            </a:r>
          </a:p>
          <a:p>
            <a:pPr algn="l"/>
            <a:endParaRPr lang="ru-RU" b="0" i="0">
              <a:solidFill>
                <a:schemeClr val="accent4">
                  <a:lumMod val="20000"/>
                  <a:lumOff val="80000"/>
                </a:schemeClr>
              </a:solidFill>
              <a:effectLst/>
              <a:latin typeface="Verdana" panose="020B0604030504040204" pitchFamily="34" charset="0"/>
            </a:endParaRPr>
          </a:p>
          <a:p>
            <a:pPr algn="l"/>
            <a:r>
              <a:rPr lang="ru-RU" b="0" i="0"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latin typeface="Verdana" panose="020B0604030504040204" pitchFamily="34" charset="0"/>
              </a:rPr>
              <a:t>Ø </a:t>
            </a:r>
            <a:r>
              <a:rPr lang="ru-RU" b="1" i="0"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latin typeface="Verdana" panose="020B0604030504040204" pitchFamily="34" charset="0"/>
              </a:rPr>
              <a:t>Метод уравнивания стимулов или средней ошибки –</a:t>
            </a:r>
            <a:r>
              <a:rPr lang="ru-RU" b="0" i="0"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latin typeface="Verdana" panose="020B0604030504040204" pitchFamily="34" charset="0"/>
              </a:rPr>
              <a:t>испытуемый сам изменяет интенсивность раздражителя и добивается либо его минимальной интенсивности (определяя абсолютный порог), либо интенсивности неотличимой от эталона (при определении дифференциального порога).</a:t>
            </a:r>
            <a:endParaRPr lang="ru-RU" b="0" i="0" dirty="0">
              <a:solidFill>
                <a:schemeClr val="accent4">
                  <a:lumMod val="20000"/>
                  <a:lumOff val="80000"/>
                </a:schemeClr>
              </a:solidFill>
              <a:effectLst/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32611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bg2">
                <a:shade val="88000"/>
                <a:hueMod val="106000"/>
                <a:satMod val="140000"/>
                <a:lumMod val="54000"/>
              </a:schemeClr>
              <a:schemeClr val="bg2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icture 2">
            <a:extLst>
              <a:ext uri="{FF2B5EF4-FFF2-40B4-BE49-F238E27FC236}">
                <a16:creationId xmlns:a16="http://schemas.microsoft.com/office/drawing/2014/main" id="{EA8ADA9F-99E3-4964-8962-1118D1439F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6="http://schemas.microsoft.com/office/drawing/2014/main" xmlns:p14="http://schemas.microsoft.com/office/powerpoint/2010/main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Group 49">
            <a:extLst>
              <a:ext uri="{FF2B5EF4-FFF2-40B4-BE49-F238E27FC236}">
                <a16:creationId xmlns:a16="http://schemas.microsoft.com/office/drawing/2014/main" id="{366C3164-AA9F-47E3-913A-4F002BC0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23FFBAC2-26D2-48B6-B2AA-34AEA0E79E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63" name="Rectangle 5">
                <a:extLst>
                  <a:ext uri="{FF2B5EF4-FFF2-40B4-BE49-F238E27FC236}">
                    <a16:creationId xmlns:a16="http://schemas.microsoft.com/office/drawing/2014/main" id="{9B164BCB-27D3-4B8C-AC13-0A6F461082B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ChangeArrowhead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64" name="Freeform 6">
                <a:extLst>
                  <a:ext uri="{FF2B5EF4-FFF2-40B4-BE49-F238E27FC236}">
                    <a16:creationId xmlns:a16="http://schemas.microsoft.com/office/drawing/2014/main" id="{10B247BE-F4A2-4259-9B20-FB9A555D280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65" name="Freeform 7">
                <a:extLst>
                  <a:ext uri="{FF2B5EF4-FFF2-40B4-BE49-F238E27FC236}">
                    <a16:creationId xmlns:a16="http://schemas.microsoft.com/office/drawing/2014/main" id="{39322C5A-DB6D-4B28-8C1C-1B1E8967891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66" name="Freeform 8">
                <a:extLst>
                  <a:ext uri="{FF2B5EF4-FFF2-40B4-BE49-F238E27FC236}">
                    <a16:creationId xmlns:a16="http://schemas.microsoft.com/office/drawing/2014/main" id="{67009B08-E345-4516-96EC-ED0AB1F30BA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67" name="Freeform 9">
                <a:extLst>
                  <a:ext uri="{FF2B5EF4-FFF2-40B4-BE49-F238E27FC236}">
                    <a16:creationId xmlns:a16="http://schemas.microsoft.com/office/drawing/2014/main" id="{DFE2793C-165C-4635-A26E-C569C8E0C53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68" name="Freeform 10">
                <a:extLst>
                  <a:ext uri="{FF2B5EF4-FFF2-40B4-BE49-F238E27FC236}">
                    <a16:creationId xmlns:a16="http://schemas.microsoft.com/office/drawing/2014/main" id="{ECDFEF2C-7B0A-41A1-BB61-C92CB3E3A77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69" name="Freeform 11">
                <a:extLst>
                  <a:ext uri="{FF2B5EF4-FFF2-40B4-BE49-F238E27FC236}">
                    <a16:creationId xmlns:a16="http://schemas.microsoft.com/office/drawing/2014/main" id="{0012A396-1946-4B40-AA39-0790157CE93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70" name="Freeform 12">
                <a:extLst>
                  <a:ext uri="{FF2B5EF4-FFF2-40B4-BE49-F238E27FC236}">
                    <a16:creationId xmlns:a16="http://schemas.microsoft.com/office/drawing/2014/main" id="{CD6C6024-F73D-4991-97B9-BE53FF24E31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71" name="Freeform 13">
                <a:extLst>
                  <a:ext uri="{FF2B5EF4-FFF2-40B4-BE49-F238E27FC236}">
                    <a16:creationId xmlns:a16="http://schemas.microsoft.com/office/drawing/2014/main" id="{5977EDD1-3D10-43FA-B800-7A7C8112B77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72" name="Freeform 14">
                <a:extLst>
                  <a:ext uri="{FF2B5EF4-FFF2-40B4-BE49-F238E27FC236}">
                    <a16:creationId xmlns:a16="http://schemas.microsoft.com/office/drawing/2014/main" id="{D37988CF-9FC6-48F5-82F8-D2EB0178A3B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73" name="Freeform 15">
                <a:extLst>
                  <a:ext uri="{FF2B5EF4-FFF2-40B4-BE49-F238E27FC236}">
                    <a16:creationId xmlns:a16="http://schemas.microsoft.com/office/drawing/2014/main" id="{EC5BB05B-491C-414A-91C3-B1CAB785A84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74" name="Line 16">
                <a:extLst>
                  <a:ext uri="{FF2B5EF4-FFF2-40B4-BE49-F238E27FC236}">
                    <a16:creationId xmlns:a16="http://schemas.microsoft.com/office/drawing/2014/main" id="{F3180CB6-F8D2-4596-B6CB-F9CEF5D3894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ChangeShapeType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75" name="Freeform 17">
                <a:extLst>
                  <a:ext uri="{FF2B5EF4-FFF2-40B4-BE49-F238E27FC236}">
                    <a16:creationId xmlns:a16="http://schemas.microsoft.com/office/drawing/2014/main" id="{DF338DD3-80F8-4F68-AC7C-361ABF2A9BF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76" name="Freeform 18">
                <a:extLst>
                  <a:ext uri="{FF2B5EF4-FFF2-40B4-BE49-F238E27FC236}">
                    <a16:creationId xmlns:a16="http://schemas.microsoft.com/office/drawing/2014/main" id="{9666E4DB-B855-4A4E-BB50-1880738C11D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77" name="Freeform 19">
                <a:extLst>
                  <a:ext uri="{FF2B5EF4-FFF2-40B4-BE49-F238E27FC236}">
                    <a16:creationId xmlns:a16="http://schemas.microsoft.com/office/drawing/2014/main" id="{F570FD9C-B435-4EF1-962C-621F1261AA5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78" name="Freeform 20">
                <a:extLst>
                  <a:ext uri="{FF2B5EF4-FFF2-40B4-BE49-F238E27FC236}">
                    <a16:creationId xmlns:a16="http://schemas.microsoft.com/office/drawing/2014/main" id="{E236AF0B-3BDC-43C3-8FFC-2A94121E946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79" name="Rectangle 21">
                <a:extLst>
                  <a:ext uri="{FF2B5EF4-FFF2-40B4-BE49-F238E27FC236}">
                    <a16:creationId xmlns:a16="http://schemas.microsoft.com/office/drawing/2014/main" id="{3BA2C208-5097-4497-AA2C-ADDDAB48B6A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ChangeArrowhead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80" name="Freeform 22">
                <a:extLst>
                  <a:ext uri="{FF2B5EF4-FFF2-40B4-BE49-F238E27FC236}">
                    <a16:creationId xmlns:a16="http://schemas.microsoft.com/office/drawing/2014/main" id="{6A45DD96-8D07-43CA-B036-6FDA880A17B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81" name="Freeform 23">
                <a:extLst>
                  <a:ext uri="{FF2B5EF4-FFF2-40B4-BE49-F238E27FC236}">
                    <a16:creationId xmlns:a16="http://schemas.microsoft.com/office/drawing/2014/main" id="{AF7F7CBB-E154-4CD5-9ED0-D5DDC1DFEAE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82" name="Freeform 24">
                <a:extLst>
                  <a:ext uri="{FF2B5EF4-FFF2-40B4-BE49-F238E27FC236}">
                    <a16:creationId xmlns:a16="http://schemas.microsoft.com/office/drawing/2014/main" id="{EFF4AB16-41DD-4877-8C28-ED78F4CA7FE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83" name="Freeform 25">
                <a:extLst>
                  <a:ext uri="{FF2B5EF4-FFF2-40B4-BE49-F238E27FC236}">
                    <a16:creationId xmlns:a16="http://schemas.microsoft.com/office/drawing/2014/main" id="{30BCBD5D-92EB-487E-B1D0-F9000D45D10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84" name="Freeform 26">
                <a:extLst>
                  <a:ext uri="{FF2B5EF4-FFF2-40B4-BE49-F238E27FC236}">
                    <a16:creationId xmlns:a16="http://schemas.microsoft.com/office/drawing/2014/main" id="{DA07BDB8-9827-4EBF-9B99-6C503EA0BC6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85" name="Freeform 27">
                <a:extLst>
                  <a:ext uri="{FF2B5EF4-FFF2-40B4-BE49-F238E27FC236}">
                    <a16:creationId xmlns:a16="http://schemas.microsoft.com/office/drawing/2014/main" id="{7F41FB05-1B3F-450A-A1A7-8C8BD182A54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86" name="Freeform 28">
                <a:extLst>
                  <a:ext uri="{FF2B5EF4-FFF2-40B4-BE49-F238E27FC236}">
                    <a16:creationId xmlns:a16="http://schemas.microsoft.com/office/drawing/2014/main" id="{0629E219-1F32-41C1-B921-05E4561179B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87" name="Freeform 29">
                <a:extLst>
                  <a:ext uri="{FF2B5EF4-FFF2-40B4-BE49-F238E27FC236}">
                    <a16:creationId xmlns:a16="http://schemas.microsoft.com/office/drawing/2014/main" id="{8081FB28-486E-4C09-9D15-0B2657B56FB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88" name="Freeform 30">
                <a:extLst>
                  <a:ext uri="{FF2B5EF4-FFF2-40B4-BE49-F238E27FC236}">
                    <a16:creationId xmlns:a16="http://schemas.microsoft.com/office/drawing/2014/main" id="{CB547EFB-F29D-4336-9644-0AE7A94EA4C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89" name="Freeform 31">
                <a:extLst>
                  <a:ext uri="{FF2B5EF4-FFF2-40B4-BE49-F238E27FC236}">
                    <a16:creationId xmlns:a16="http://schemas.microsoft.com/office/drawing/2014/main" id="{BB2793F4-FAD7-459A-BC46-06BB1D4FAAC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FC01589C-0235-4B21-B264-777746D4D5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53" name="Freeform 32">
                <a:extLst>
                  <a:ext uri="{FF2B5EF4-FFF2-40B4-BE49-F238E27FC236}">
                    <a16:creationId xmlns:a16="http://schemas.microsoft.com/office/drawing/2014/main" id="{678F5669-8CE7-445E-8D54-49C5E2013B4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54" name="Freeform 33">
                <a:extLst>
                  <a:ext uri="{FF2B5EF4-FFF2-40B4-BE49-F238E27FC236}">
                    <a16:creationId xmlns:a16="http://schemas.microsoft.com/office/drawing/2014/main" id="{E93A3F8E-D876-485E-9EDC-43E315DE1EE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55" name="Freeform 34">
                <a:extLst>
                  <a:ext uri="{FF2B5EF4-FFF2-40B4-BE49-F238E27FC236}">
                    <a16:creationId xmlns:a16="http://schemas.microsoft.com/office/drawing/2014/main" id="{B4F848A6-931A-4CC9-9B29-C7A9CEA3ACE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56" name="Freeform 35">
                <a:extLst>
                  <a:ext uri="{FF2B5EF4-FFF2-40B4-BE49-F238E27FC236}">
                    <a16:creationId xmlns:a16="http://schemas.microsoft.com/office/drawing/2014/main" id="{5C4204D4-6782-4DB1-8FF8-86CC698AF2F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57" name="Freeform 36">
                <a:extLst>
                  <a:ext uri="{FF2B5EF4-FFF2-40B4-BE49-F238E27FC236}">
                    <a16:creationId xmlns:a16="http://schemas.microsoft.com/office/drawing/2014/main" id="{3907C583-5764-43DC-8AF9-992D3472F67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58" name="Freeform 37">
                <a:extLst>
                  <a:ext uri="{FF2B5EF4-FFF2-40B4-BE49-F238E27FC236}">
                    <a16:creationId xmlns:a16="http://schemas.microsoft.com/office/drawing/2014/main" id="{56CE3D6E-1121-4EF2-9DFB-7F3937FCCD0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59" name="Freeform 38">
                <a:extLst>
                  <a:ext uri="{FF2B5EF4-FFF2-40B4-BE49-F238E27FC236}">
                    <a16:creationId xmlns:a16="http://schemas.microsoft.com/office/drawing/2014/main" id="{3AEB7245-E197-4AE5-BCFC-7821E49EFE4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60" name="Freeform 39">
                <a:extLst>
                  <a:ext uri="{FF2B5EF4-FFF2-40B4-BE49-F238E27FC236}">
                    <a16:creationId xmlns:a16="http://schemas.microsoft.com/office/drawing/2014/main" id="{801E9C76-F4FB-4C4D-9350-B526F294E01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61" name="Freeform 40">
                <a:extLst>
                  <a:ext uri="{FF2B5EF4-FFF2-40B4-BE49-F238E27FC236}">
                    <a16:creationId xmlns:a16="http://schemas.microsoft.com/office/drawing/2014/main" id="{F9C0C5DE-6C8C-4CD0-9C91-6A132A06DA7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62" name="Rectangle 41">
                <a:extLst>
                  <a:ext uri="{FF2B5EF4-FFF2-40B4-BE49-F238E27FC236}">
                    <a16:creationId xmlns:a16="http://schemas.microsoft.com/office/drawing/2014/main" id="{955A7039-8B66-4CF0-8048-0AD0F4A5B85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ChangeArrowhead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91" name="Rectangle 90">
            <a:extLst>
              <a:ext uri="{FF2B5EF4-FFF2-40B4-BE49-F238E27FC236}">
                <a16:creationId xmlns:a16="http://schemas.microsoft.com/office/drawing/2014/main" id="{C068D0EE-C6C8-484A-AFB7-3602BA27F8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DDE5FB8C-CC3F-4C24-BF4F-1B5999DE68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Объект 4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6D7F1D78-1F35-61F1-5730-BBB561AB91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81956" y="643467"/>
            <a:ext cx="7428088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97853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bg2">
                <a:shade val="88000"/>
                <a:hueMod val="106000"/>
                <a:satMod val="140000"/>
                <a:lumMod val="54000"/>
              </a:schemeClr>
              <a:schemeClr val="bg2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>
            <a:extLst>
              <a:ext uri="{FF2B5EF4-FFF2-40B4-BE49-F238E27FC236}">
                <a16:creationId xmlns:a16="http://schemas.microsoft.com/office/drawing/2014/main" id="{EA8ADA9F-99E3-4964-8962-1118D1439F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6="http://schemas.microsoft.com/office/drawing/2014/main" xmlns:p14="http://schemas.microsoft.com/office/powerpoint/2010/main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366C3164-AA9F-47E3-913A-4F002BC0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23FFBAC2-26D2-48B6-B2AA-34AEA0E79E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5" name="Rectangle 5">
                <a:extLst>
                  <a:ext uri="{FF2B5EF4-FFF2-40B4-BE49-F238E27FC236}">
                    <a16:creationId xmlns:a16="http://schemas.microsoft.com/office/drawing/2014/main" id="{9B164BCB-27D3-4B8C-AC13-0A6F461082B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ChangeArrowhead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6">
                <a:extLst>
                  <a:ext uri="{FF2B5EF4-FFF2-40B4-BE49-F238E27FC236}">
                    <a16:creationId xmlns:a16="http://schemas.microsoft.com/office/drawing/2014/main" id="{10B247BE-F4A2-4259-9B20-FB9A555D280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7">
                <a:extLst>
                  <a:ext uri="{FF2B5EF4-FFF2-40B4-BE49-F238E27FC236}">
                    <a16:creationId xmlns:a16="http://schemas.microsoft.com/office/drawing/2014/main" id="{39322C5A-DB6D-4B28-8C1C-1B1E8967891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8">
                <a:extLst>
                  <a:ext uri="{FF2B5EF4-FFF2-40B4-BE49-F238E27FC236}">
                    <a16:creationId xmlns:a16="http://schemas.microsoft.com/office/drawing/2014/main" id="{67009B08-E345-4516-96EC-ED0AB1F30BA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9">
                <a:extLst>
                  <a:ext uri="{FF2B5EF4-FFF2-40B4-BE49-F238E27FC236}">
                    <a16:creationId xmlns:a16="http://schemas.microsoft.com/office/drawing/2014/main" id="{DFE2793C-165C-4635-A26E-C569C8E0C53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0">
                <a:extLst>
                  <a:ext uri="{FF2B5EF4-FFF2-40B4-BE49-F238E27FC236}">
                    <a16:creationId xmlns:a16="http://schemas.microsoft.com/office/drawing/2014/main" id="{ECDFEF2C-7B0A-41A1-BB61-C92CB3E3A77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1">
                <a:extLst>
                  <a:ext uri="{FF2B5EF4-FFF2-40B4-BE49-F238E27FC236}">
                    <a16:creationId xmlns:a16="http://schemas.microsoft.com/office/drawing/2014/main" id="{0012A396-1946-4B40-AA39-0790157CE93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Freeform 12">
                <a:extLst>
                  <a:ext uri="{FF2B5EF4-FFF2-40B4-BE49-F238E27FC236}">
                    <a16:creationId xmlns:a16="http://schemas.microsoft.com/office/drawing/2014/main" id="{CD6C6024-F73D-4991-97B9-BE53FF24E31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3" name="Freeform 13">
                <a:extLst>
                  <a:ext uri="{FF2B5EF4-FFF2-40B4-BE49-F238E27FC236}">
                    <a16:creationId xmlns:a16="http://schemas.microsoft.com/office/drawing/2014/main" id="{5977EDD1-3D10-43FA-B800-7A7C8112B77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4">
                <a:extLst>
                  <a:ext uri="{FF2B5EF4-FFF2-40B4-BE49-F238E27FC236}">
                    <a16:creationId xmlns:a16="http://schemas.microsoft.com/office/drawing/2014/main" id="{D37988CF-9FC6-48F5-82F8-D2EB0178A3B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5">
                <a:extLst>
                  <a:ext uri="{FF2B5EF4-FFF2-40B4-BE49-F238E27FC236}">
                    <a16:creationId xmlns:a16="http://schemas.microsoft.com/office/drawing/2014/main" id="{EC5BB05B-491C-414A-91C3-B1CAB785A84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Line 16">
                <a:extLst>
                  <a:ext uri="{FF2B5EF4-FFF2-40B4-BE49-F238E27FC236}">
                    <a16:creationId xmlns:a16="http://schemas.microsoft.com/office/drawing/2014/main" id="{F3180CB6-F8D2-4596-B6CB-F9CEF5D3894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ChangeShapeType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7" name="Freeform 17">
                <a:extLst>
                  <a:ext uri="{FF2B5EF4-FFF2-40B4-BE49-F238E27FC236}">
                    <a16:creationId xmlns:a16="http://schemas.microsoft.com/office/drawing/2014/main" id="{DF338DD3-80F8-4F68-AC7C-361ABF2A9BF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18">
                <a:extLst>
                  <a:ext uri="{FF2B5EF4-FFF2-40B4-BE49-F238E27FC236}">
                    <a16:creationId xmlns:a16="http://schemas.microsoft.com/office/drawing/2014/main" id="{9666E4DB-B855-4A4E-BB50-1880738C11D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19">
                <a:extLst>
                  <a:ext uri="{FF2B5EF4-FFF2-40B4-BE49-F238E27FC236}">
                    <a16:creationId xmlns:a16="http://schemas.microsoft.com/office/drawing/2014/main" id="{F570FD9C-B435-4EF1-962C-621F1261AA5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0">
                <a:extLst>
                  <a:ext uri="{FF2B5EF4-FFF2-40B4-BE49-F238E27FC236}">
                    <a16:creationId xmlns:a16="http://schemas.microsoft.com/office/drawing/2014/main" id="{E236AF0B-3BDC-43C3-8FFC-2A94121E946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Rectangle 21">
                <a:extLst>
                  <a:ext uri="{FF2B5EF4-FFF2-40B4-BE49-F238E27FC236}">
                    <a16:creationId xmlns:a16="http://schemas.microsoft.com/office/drawing/2014/main" id="{3BA2C208-5097-4497-AA2C-ADDDAB48B6A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ChangeArrowhead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2">
                <a:extLst>
                  <a:ext uri="{FF2B5EF4-FFF2-40B4-BE49-F238E27FC236}">
                    <a16:creationId xmlns:a16="http://schemas.microsoft.com/office/drawing/2014/main" id="{6A45DD96-8D07-43CA-B036-6FDA880A17B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3">
                <a:extLst>
                  <a:ext uri="{FF2B5EF4-FFF2-40B4-BE49-F238E27FC236}">
                    <a16:creationId xmlns:a16="http://schemas.microsoft.com/office/drawing/2014/main" id="{AF7F7CBB-E154-4CD5-9ED0-D5DDC1DFEAE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4">
                <a:extLst>
                  <a:ext uri="{FF2B5EF4-FFF2-40B4-BE49-F238E27FC236}">
                    <a16:creationId xmlns:a16="http://schemas.microsoft.com/office/drawing/2014/main" id="{EFF4AB16-41DD-4877-8C28-ED78F4CA7FE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5">
                <a:extLst>
                  <a:ext uri="{FF2B5EF4-FFF2-40B4-BE49-F238E27FC236}">
                    <a16:creationId xmlns:a16="http://schemas.microsoft.com/office/drawing/2014/main" id="{30BCBD5D-92EB-487E-B1D0-F9000D45D10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26">
                <a:extLst>
                  <a:ext uri="{FF2B5EF4-FFF2-40B4-BE49-F238E27FC236}">
                    <a16:creationId xmlns:a16="http://schemas.microsoft.com/office/drawing/2014/main" id="{DA07BDB8-9827-4EBF-9B99-6C503EA0BC6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27">
                <a:extLst>
                  <a:ext uri="{FF2B5EF4-FFF2-40B4-BE49-F238E27FC236}">
                    <a16:creationId xmlns:a16="http://schemas.microsoft.com/office/drawing/2014/main" id="{7F41FB05-1B3F-450A-A1A7-8C8BD182A54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8" name="Freeform 28">
                <a:extLst>
                  <a:ext uri="{FF2B5EF4-FFF2-40B4-BE49-F238E27FC236}">
                    <a16:creationId xmlns:a16="http://schemas.microsoft.com/office/drawing/2014/main" id="{0629E219-1F32-41C1-B921-05E4561179B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9" name="Freeform 29">
                <a:extLst>
                  <a:ext uri="{FF2B5EF4-FFF2-40B4-BE49-F238E27FC236}">
                    <a16:creationId xmlns:a16="http://schemas.microsoft.com/office/drawing/2014/main" id="{8081FB28-486E-4C09-9D15-0B2657B56FB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50" name="Freeform 30">
                <a:extLst>
                  <a:ext uri="{FF2B5EF4-FFF2-40B4-BE49-F238E27FC236}">
                    <a16:creationId xmlns:a16="http://schemas.microsoft.com/office/drawing/2014/main" id="{CB547EFB-F29D-4336-9644-0AE7A94EA4C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51" name="Freeform 31">
                <a:extLst>
                  <a:ext uri="{FF2B5EF4-FFF2-40B4-BE49-F238E27FC236}">
                    <a16:creationId xmlns:a16="http://schemas.microsoft.com/office/drawing/2014/main" id="{BB2793F4-FAD7-459A-BC46-06BB1D4FAAC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FC01589C-0235-4B21-B264-777746D4D5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5" name="Freeform 32">
                <a:extLst>
                  <a:ext uri="{FF2B5EF4-FFF2-40B4-BE49-F238E27FC236}">
                    <a16:creationId xmlns:a16="http://schemas.microsoft.com/office/drawing/2014/main" id="{678F5669-8CE7-445E-8D54-49C5E2013B4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3">
                <a:extLst>
                  <a:ext uri="{FF2B5EF4-FFF2-40B4-BE49-F238E27FC236}">
                    <a16:creationId xmlns:a16="http://schemas.microsoft.com/office/drawing/2014/main" id="{E93A3F8E-D876-485E-9EDC-43E315DE1EE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4">
                <a:extLst>
                  <a:ext uri="{FF2B5EF4-FFF2-40B4-BE49-F238E27FC236}">
                    <a16:creationId xmlns:a16="http://schemas.microsoft.com/office/drawing/2014/main" id="{B4F848A6-931A-4CC9-9B29-C7A9CEA3ACE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5">
                <a:extLst>
                  <a:ext uri="{FF2B5EF4-FFF2-40B4-BE49-F238E27FC236}">
                    <a16:creationId xmlns:a16="http://schemas.microsoft.com/office/drawing/2014/main" id="{5C4204D4-6782-4DB1-8FF8-86CC698AF2F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36">
                <a:extLst>
                  <a:ext uri="{FF2B5EF4-FFF2-40B4-BE49-F238E27FC236}">
                    <a16:creationId xmlns:a16="http://schemas.microsoft.com/office/drawing/2014/main" id="{3907C583-5764-43DC-8AF9-992D3472F67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Freeform 37">
                <a:extLst>
                  <a:ext uri="{FF2B5EF4-FFF2-40B4-BE49-F238E27FC236}">
                    <a16:creationId xmlns:a16="http://schemas.microsoft.com/office/drawing/2014/main" id="{56CE3D6E-1121-4EF2-9DFB-7F3937FCCD0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1" name="Freeform 38">
                <a:extLst>
                  <a:ext uri="{FF2B5EF4-FFF2-40B4-BE49-F238E27FC236}">
                    <a16:creationId xmlns:a16="http://schemas.microsoft.com/office/drawing/2014/main" id="{3AEB7245-E197-4AE5-BCFC-7821E49EFE4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39">
                <a:extLst>
                  <a:ext uri="{FF2B5EF4-FFF2-40B4-BE49-F238E27FC236}">
                    <a16:creationId xmlns:a16="http://schemas.microsoft.com/office/drawing/2014/main" id="{801E9C76-F4FB-4C4D-9350-B526F294E01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40">
                <a:extLst>
                  <a:ext uri="{FF2B5EF4-FFF2-40B4-BE49-F238E27FC236}">
                    <a16:creationId xmlns:a16="http://schemas.microsoft.com/office/drawing/2014/main" id="{F9C0C5DE-6C8C-4CD0-9C91-6A132A06DA7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Rectangle 41">
                <a:extLst>
                  <a:ext uri="{FF2B5EF4-FFF2-40B4-BE49-F238E27FC236}">
                    <a16:creationId xmlns:a16="http://schemas.microsoft.com/office/drawing/2014/main" id="{955A7039-8B66-4CF0-8048-0AD0F4A5B85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ChangeArrowhead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53" name="Rectangle 52">
            <a:extLst>
              <a:ext uri="{FF2B5EF4-FFF2-40B4-BE49-F238E27FC236}">
                <a16:creationId xmlns:a16="http://schemas.microsoft.com/office/drawing/2014/main" id="{C068D0EE-C6C8-484A-AFB7-3602BA27F8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DDE5FB8C-CC3F-4C24-BF4F-1B5999DE68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Рисунок 4" descr="Изображение выглядит как текст">
            <a:extLst>
              <a:ext uri="{FF2B5EF4-FFF2-40B4-BE49-F238E27FC236}">
                <a16:creationId xmlns:a16="http://schemas.microsoft.com/office/drawing/2014/main" id="{97E35AF6-BBCC-E46B-0CC5-18251B3C8B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81956" y="643467"/>
            <a:ext cx="7428088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9088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bg2">
                <a:shade val="88000"/>
                <a:hueMod val="106000"/>
                <a:satMod val="140000"/>
                <a:lumMod val="54000"/>
              </a:schemeClr>
              <a:schemeClr val="bg2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2E4E997-8672-4FFD-B8EC-9932A8E471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FE6BA9E6-1D9E-4D30-B528-D49FA1342E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14="http://schemas.microsoft.com/office/powerpoint/2010/main" xmlns:a16="http://schemas.microsoft.com/office/drawing/2014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FAE0D6-7CAE-5106-C157-A5BAB4EB23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618518"/>
            <a:ext cx="4459286" cy="1478570"/>
          </a:xfrm>
        </p:spPr>
        <p:txBody>
          <a:bodyPr>
            <a:normAutofit/>
          </a:bodyPr>
          <a:lstStyle/>
          <a:p>
            <a:pPr algn="ctr"/>
            <a:r>
              <a:rPr lang="ru-RU" sz="3200" dirty="0"/>
              <a:t>Понятие ощущения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B309CCC-3830-56EB-068C-6679D962E2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2" y="2249487"/>
            <a:ext cx="4459287" cy="3965046"/>
          </a:xfrm>
        </p:spPr>
        <p:txBody>
          <a:bodyPr>
            <a:normAutofit/>
          </a:bodyPr>
          <a:lstStyle/>
          <a:p>
            <a:r>
              <a:rPr lang="ru-RU" sz="2000" dirty="0"/>
              <a:t>Ощущение – это познавательный психический процесс, который отражает отдельные свойства предметов и явлений окружающего мира, при условии воздействия на органы чувств.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3F428D7-F788-740F-8734-4F213EB35B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2097088"/>
            <a:ext cx="5456279" cy="3069156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453E4DEE-E996-40F8-8635-0FF43D7348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20788" cy="6858001"/>
            <a:chOff x="-14288" y="0"/>
            <a:chExt cx="1220788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5" name="Rectangle 5">
              <a:extLst>
                <a:ext uri="{FF2B5EF4-FFF2-40B4-BE49-F238E27FC236}">
                  <a16:creationId xmlns:a16="http://schemas.microsoft.com/office/drawing/2014/main" id="{08BD1D3E-43CE-49EB-A424-0738950C64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4300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E9182037-E3FA-489A-95D5-29E4248420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337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7">
              <a:extLst>
                <a:ext uri="{FF2B5EF4-FFF2-40B4-BE49-F238E27FC236}">
                  <a16:creationId xmlns:a16="http://schemas.microsoft.com/office/drawing/2014/main" id="{E8864E76-AD7F-4BEE-B3F6-A78FA42AEF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8575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8">
              <a:extLst>
                <a:ext uri="{FF2B5EF4-FFF2-40B4-BE49-F238E27FC236}">
                  <a16:creationId xmlns:a16="http://schemas.microsoft.com/office/drawing/2014/main" id="{8AD071B3-046D-4479-91FE-01E9AD7C8AA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00025" y="4763"/>
              <a:ext cx="369888" cy="1811338"/>
            </a:xfrm>
            <a:custGeom>
              <a:avLst/>
              <a:gdLst/>
              <a:ahLst/>
              <a:cxnLst/>
              <a:rect l="0" t="0" r="r" b="b"/>
              <a:pathLst>
                <a:path w="233" h="1141">
                  <a:moveTo>
                    <a:pt x="218" y="1141"/>
                  </a:moveTo>
                  <a:lnTo>
                    <a:pt x="0" y="626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623"/>
                  </a:lnTo>
                  <a:lnTo>
                    <a:pt x="233" y="1135"/>
                  </a:lnTo>
                  <a:lnTo>
                    <a:pt x="218" y="1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9">
              <a:extLst>
                <a:ext uri="{FF2B5EF4-FFF2-40B4-BE49-F238E27FC236}">
                  <a16:creationId xmlns:a16="http://schemas.microsoft.com/office/drawing/2014/main" id="{91D776F5-E902-4A4D-A75D-A46E063C9F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03237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3" y="0"/>
                    <a:pt x="40" y="6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9"/>
                    <a:pt x="31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0">
              <a:extLst>
                <a:ext uri="{FF2B5EF4-FFF2-40B4-BE49-F238E27FC236}">
                  <a16:creationId xmlns:a16="http://schemas.microsoft.com/office/drawing/2014/main" id="{EBED8F24-A998-4952-AB68-E2074F0746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85750" y="4763"/>
              <a:ext cx="369888" cy="1430338"/>
            </a:xfrm>
            <a:custGeom>
              <a:avLst/>
              <a:gdLst/>
              <a:ahLst/>
              <a:cxnLst/>
              <a:rect l="0" t="0" r="r" b="b"/>
              <a:pathLst>
                <a:path w="233" h="901">
                  <a:moveTo>
                    <a:pt x="221" y="901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380"/>
                  </a:lnTo>
                  <a:lnTo>
                    <a:pt x="233" y="895"/>
                  </a:lnTo>
                  <a:lnTo>
                    <a:pt x="221" y="9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1">
              <a:extLst>
                <a:ext uri="{FF2B5EF4-FFF2-40B4-BE49-F238E27FC236}">
                  <a16:creationId xmlns:a16="http://schemas.microsoft.com/office/drawing/2014/main" id="{74D7A646-8CDC-49B3-9C44-3EF38DB426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6100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2">
              <a:extLst>
                <a:ext uri="{FF2B5EF4-FFF2-40B4-BE49-F238E27FC236}">
                  <a16:creationId xmlns:a16="http://schemas.microsoft.com/office/drawing/2014/main" id="{D4E99D14-E4F4-419B-9AAF-8D1CEAB28A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8962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3" y="0"/>
                    <a:pt x="40" y="7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9"/>
                    <a:pt x="31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3">
              <a:extLst>
                <a:ext uri="{FF2B5EF4-FFF2-40B4-BE49-F238E27FC236}">
                  <a16:creationId xmlns:a16="http://schemas.microsoft.com/office/drawing/2014/main" id="{377E106C-5445-4A52-9F7E-DA173874429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8962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4">
              <a:extLst>
                <a:ext uri="{FF2B5EF4-FFF2-40B4-BE49-F238E27FC236}">
                  <a16:creationId xmlns:a16="http://schemas.microsoft.com/office/drawing/2014/main" id="{752BFE96-D378-4BAE-A64B-F851A34C47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1350" y="0"/>
              <a:ext cx="422275" cy="527050"/>
            </a:xfrm>
            <a:custGeom>
              <a:avLst/>
              <a:gdLst/>
              <a:ahLst/>
              <a:cxnLst/>
              <a:rect l="0" t="0" r="r" b="b"/>
              <a:pathLst>
                <a:path w="266" h="332">
                  <a:moveTo>
                    <a:pt x="257" y="332"/>
                  </a:moveTo>
                  <a:lnTo>
                    <a:pt x="48" y="123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3" y="114"/>
                  </a:lnTo>
                  <a:lnTo>
                    <a:pt x="266" y="320"/>
                  </a:lnTo>
                  <a:lnTo>
                    <a:pt x="257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5">
              <a:extLst>
                <a:ext uri="{FF2B5EF4-FFF2-40B4-BE49-F238E27FC236}">
                  <a16:creationId xmlns:a16="http://schemas.microsoft.com/office/drawing/2014/main" id="{B88FFB19-5A5E-4078-B467-9D4ABD21BD9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0762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Line 16">
              <a:extLst>
                <a:ext uri="{FF2B5EF4-FFF2-40B4-BE49-F238E27FC236}">
                  <a16:creationId xmlns:a16="http://schemas.microsoft.com/office/drawing/2014/main" id="{11042975-3D19-4728-BCDA-D3F5CD633E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ShapeType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763" y="9525"/>
              <a:ext cx="0" cy="0"/>
            </a:xfrm>
            <a:prstGeom prst="line">
              <a:avLst/>
            </a:prstGeom>
            <a:grpFill/>
            <a:ln w="1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</p:sp>
        <p:sp>
          <p:nvSpPr>
            <p:cNvPr id="27" name="Freeform 17">
              <a:extLst>
                <a:ext uri="{FF2B5EF4-FFF2-40B4-BE49-F238E27FC236}">
                  <a16:creationId xmlns:a16="http://schemas.microsoft.com/office/drawing/2014/main" id="{A28972BD-D2E1-4DCA-A907-2E3B6F6066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525" y="1801813"/>
              <a:ext cx="123825" cy="127000"/>
            </a:xfrm>
            <a:custGeom>
              <a:avLst/>
              <a:gdLst/>
              <a:ahLst/>
              <a:cxnLst/>
              <a:rect l="0" t="0" r="r" b="b"/>
              <a:pathLst>
                <a:path w="78" h="80">
                  <a:moveTo>
                    <a:pt x="6" y="80"/>
                  </a:moveTo>
                  <a:lnTo>
                    <a:pt x="0" y="71"/>
                  </a:lnTo>
                  <a:lnTo>
                    <a:pt x="69" y="0"/>
                  </a:lnTo>
                  <a:lnTo>
                    <a:pt x="78" y="9"/>
                  </a:lnTo>
                  <a:lnTo>
                    <a:pt x="6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18">
              <a:extLst>
                <a:ext uri="{FF2B5EF4-FFF2-40B4-BE49-F238E27FC236}">
                  <a16:creationId xmlns:a16="http://schemas.microsoft.com/office/drawing/2014/main" id="{1C806824-5C2D-4747-B038-69EE4074B3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9525" y="3549650"/>
              <a:ext cx="147638" cy="481013"/>
            </a:xfrm>
            <a:custGeom>
              <a:avLst/>
              <a:gdLst/>
              <a:ahLst/>
              <a:cxnLst/>
              <a:rect l="0" t="0" r="r" b="b"/>
              <a:pathLst>
                <a:path w="93" h="303">
                  <a:moveTo>
                    <a:pt x="93" y="303"/>
                  </a:moveTo>
                  <a:lnTo>
                    <a:pt x="78" y="303"/>
                  </a:lnTo>
                  <a:lnTo>
                    <a:pt x="78" y="78"/>
                  </a:lnTo>
                  <a:lnTo>
                    <a:pt x="0" y="12"/>
                  </a:lnTo>
                  <a:lnTo>
                    <a:pt x="12" y="0"/>
                  </a:lnTo>
                  <a:lnTo>
                    <a:pt x="93" y="69"/>
                  </a:lnTo>
                  <a:lnTo>
                    <a:pt x="93" y="30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19">
              <a:extLst>
                <a:ext uri="{FF2B5EF4-FFF2-40B4-BE49-F238E27FC236}">
                  <a16:creationId xmlns:a16="http://schemas.microsoft.com/office/drawing/2014/main" id="{3B33F710-16D7-4F48-BFCA-66C9CA2352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8587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0">
              <a:extLst>
                <a:ext uri="{FF2B5EF4-FFF2-40B4-BE49-F238E27FC236}">
                  <a16:creationId xmlns:a16="http://schemas.microsoft.com/office/drawing/2014/main" id="{6C8C8ED4-90FA-4E97-AAF0-D5D51E6A93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04787" y="1849438"/>
              <a:ext cx="114300" cy="107950"/>
            </a:xfrm>
            <a:custGeom>
              <a:avLst/>
              <a:gdLst/>
              <a:ahLst/>
              <a:cxnLst/>
              <a:rect l="0" t="0" r="r" b="b"/>
              <a:pathLst>
                <a:path w="24" h="23">
                  <a:moveTo>
                    <a:pt x="12" y="23"/>
                  </a:moveTo>
                  <a:cubicBezTo>
                    <a:pt x="6" y="23"/>
                    <a:pt x="0" y="18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18" y="0"/>
                    <a:pt x="24" y="5"/>
                    <a:pt x="24" y="12"/>
                  </a:cubicBezTo>
                  <a:cubicBezTo>
                    <a:pt x="24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20" y="16"/>
                    <a:pt x="20" y="12"/>
                  </a:cubicBezTo>
                  <a:cubicBezTo>
                    <a:pt x="20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Rectangle 21">
              <a:extLst>
                <a:ext uri="{FF2B5EF4-FFF2-40B4-BE49-F238E27FC236}">
                  <a16:creationId xmlns:a16="http://schemas.microsoft.com/office/drawing/2014/main" id="{6C5EB9C1-B25F-4172-8A96-5950ECC828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3350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32" name="Freeform 22">
              <a:extLst>
                <a:ext uri="{FF2B5EF4-FFF2-40B4-BE49-F238E27FC236}">
                  <a16:creationId xmlns:a16="http://schemas.microsoft.com/office/drawing/2014/main" id="{097E6E8A-9373-4655-882B-21715CCE97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23837" y="5041900"/>
              <a:ext cx="369888" cy="1801813"/>
            </a:xfrm>
            <a:custGeom>
              <a:avLst/>
              <a:gdLst/>
              <a:ahLst/>
              <a:cxnLst/>
              <a:rect l="0" t="0" r="r" b="b"/>
              <a:pathLst>
                <a:path w="233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8" y="0"/>
                  </a:lnTo>
                  <a:lnTo>
                    <a:pt x="233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3">
              <a:extLst>
                <a:ext uri="{FF2B5EF4-FFF2-40B4-BE49-F238E27FC236}">
                  <a16:creationId xmlns:a16="http://schemas.microsoft.com/office/drawing/2014/main" id="{EB8CC766-1206-4372-ACAF-8230AF4D54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2387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4">
              <a:extLst>
                <a:ext uri="{FF2B5EF4-FFF2-40B4-BE49-F238E27FC236}">
                  <a16:creationId xmlns:a16="http://schemas.microsoft.com/office/drawing/2014/main" id="{1C8E2511-2489-47B2-9C19-C410910DD9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4288" y="5627688"/>
              <a:ext cx="85725" cy="1216025"/>
            </a:xfrm>
            <a:custGeom>
              <a:avLst/>
              <a:gdLst/>
              <a:ahLst/>
              <a:cxnLst/>
              <a:rect l="0" t="0" r="r" b="b"/>
              <a:pathLst>
                <a:path w="54" h="766">
                  <a:moveTo>
                    <a:pt x="54" y="766"/>
                  </a:moveTo>
                  <a:lnTo>
                    <a:pt x="36" y="766"/>
                  </a:lnTo>
                  <a:lnTo>
                    <a:pt x="36" y="149"/>
                  </a:lnTo>
                  <a:lnTo>
                    <a:pt x="0" y="3"/>
                  </a:lnTo>
                  <a:lnTo>
                    <a:pt x="18" y="0"/>
                  </a:lnTo>
                  <a:lnTo>
                    <a:pt x="54" y="146"/>
                  </a:lnTo>
                  <a:lnTo>
                    <a:pt x="54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5">
              <a:extLst>
                <a:ext uri="{FF2B5EF4-FFF2-40B4-BE49-F238E27FC236}">
                  <a16:creationId xmlns:a16="http://schemas.microsoft.com/office/drawing/2014/main" id="{D7820196-0A47-47EF-832C-A688E8977D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27050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6">
              <a:extLst>
                <a:ext uri="{FF2B5EF4-FFF2-40B4-BE49-F238E27FC236}">
                  <a16:creationId xmlns:a16="http://schemas.microsoft.com/office/drawing/2014/main" id="{4982E0BF-34AE-48A3-AD6B-E0F3CD05DB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09562" y="5422900"/>
              <a:ext cx="374650" cy="1425575"/>
            </a:xfrm>
            <a:custGeom>
              <a:avLst/>
              <a:gdLst/>
              <a:ahLst/>
              <a:cxnLst/>
              <a:rect l="0" t="0" r="r" b="b"/>
              <a:pathLst>
                <a:path w="236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3" y="512"/>
                  </a:lnTo>
                  <a:lnTo>
                    <a:pt x="221" y="0"/>
                  </a:lnTo>
                  <a:lnTo>
                    <a:pt x="236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27">
              <a:extLst>
                <a:ext uri="{FF2B5EF4-FFF2-40B4-BE49-F238E27FC236}">
                  <a16:creationId xmlns:a16="http://schemas.microsoft.com/office/drawing/2014/main" id="{CD34643B-9DF2-4310-8868-48252C3393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69912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28">
              <a:extLst>
                <a:ext uri="{FF2B5EF4-FFF2-40B4-BE49-F238E27FC236}">
                  <a16:creationId xmlns:a16="http://schemas.microsoft.com/office/drawing/2014/main" id="{4E020C4E-AF64-44A8-B830-779541D8D5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12775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29">
              <a:extLst>
                <a:ext uri="{FF2B5EF4-FFF2-40B4-BE49-F238E27FC236}">
                  <a16:creationId xmlns:a16="http://schemas.microsoft.com/office/drawing/2014/main" id="{D97BC3D3-B1B3-4825-9169-BBEF1DBCF0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12775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Freeform 30">
              <a:extLst>
                <a:ext uri="{FF2B5EF4-FFF2-40B4-BE49-F238E27FC236}">
                  <a16:creationId xmlns:a16="http://schemas.microsoft.com/office/drawing/2014/main" id="{A750DC4F-1DAF-470E-98C6-6C68DEB933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9925" y="6330950"/>
              <a:ext cx="417513" cy="517525"/>
            </a:xfrm>
            <a:custGeom>
              <a:avLst/>
              <a:gdLst/>
              <a:ahLst/>
              <a:cxnLst/>
              <a:rect l="0" t="0" r="r" b="b"/>
              <a:pathLst>
                <a:path w="263" h="326">
                  <a:moveTo>
                    <a:pt x="15" y="326"/>
                  </a:moveTo>
                  <a:lnTo>
                    <a:pt x="0" y="320"/>
                  </a:lnTo>
                  <a:lnTo>
                    <a:pt x="45" y="206"/>
                  </a:lnTo>
                  <a:lnTo>
                    <a:pt x="48" y="206"/>
                  </a:lnTo>
                  <a:lnTo>
                    <a:pt x="254" y="0"/>
                  </a:lnTo>
                  <a:lnTo>
                    <a:pt x="263" y="12"/>
                  </a:lnTo>
                  <a:lnTo>
                    <a:pt x="60" y="215"/>
                  </a:lnTo>
                  <a:lnTo>
                    <a:pt x="15" y="3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1" name="Freeform 31">
              <a:extLst>
                <a:ext uri="{FF2B5EF4-FFF2-40B4-BE49-F238E27FC236}">
                  <a16:creationId xmlns:a16="http://schemas.microsoft.com/office/drawing/2014/main" id="{2F99594A-5BBD-4E10-A818-8BE52B7D95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337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</p:spTree>
    <p:extLst>
      <p:ext uri="{BB962C8B-B14F-4D97-AF65-F5344CB8AC3E}">
        <p14:creationId xmlns:p14="http://schemas.microsoft.com/office/powerpoint/2010/main" val="25129262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83F52D-EAB1-D03B-2508-0FE153BDEC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0" i="0" dirty="0">
                <a:effectLst/>
                <a:latin typeface="YS Text"/>
              </a:rPr>
              <a:t>Прямой метод измерения ощущений</a:t>
            </a:r>
            <a:endParaRPr lang="ru-RU" sz="40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815F8E5-9011-E89D-ADE1-BB1B5D08BA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0" i="0" dirty="0">
                <a:effectLst/>
                <a:latin typeface="YS Text"/>
              </a:rPr>
              <a:t>При использовании прямого метода на определенный орган чувств испытуемого воздействует раздражитель сначала с низкой интенсивностью, которая постепенно возрастает. Испытуемый должен подать сигнал, когда он впервые ощутил прикладываемое раздражение.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0608277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C66CEB82-71FA-B6A2-B0F1-40F7C679AE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2" y="432619"/>
            <a:ext cx="9905999" cy="535858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800" dirty="0">
                <a:latin typeface="Arial" panose="020B0604020202020204" pitchFamily="34" charset="0"/>
              </a:rPr>
              <a:t>У</a:t>
            </a:r>
            <a:r>
              <a:rPr lang="ru-RU" sz="2800" b="0" i="0" dirty="0">
                <a:effectLst/>
                <a:latin typeface="Arial" panose="020B0604020202020204" pitchFamily="34" charset="0"/>
              </a:rPr>
              <a:t> Фехнера шкалирование косвенное (только шкала порядка) – человек может лишь сказать, есть или нет ощущения, сам он не может измерить его (метод минимальных изменений, метод средней ошибки, метод констант). По Стивенсу возможно прямое измерение ощущения; это связано с тем, что испытуемый способен, по мнению Стивенса, измерять свои ощущения самостоятельно, т.е. напрямую. Стивенс просил своих испытуемых сообщать, насколько и во сколько раз одно ощущение больше, чем другое; то есть, испытуемый сам устанавливал и абсолютный нуль, и единицу измерений.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9523252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E1DC1E-E78C-AC7F-92E4-FD1A2F325E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7554" y="0"/>
            <a:ext cx="9905998" cy="1478570"/>
          </a:xfrm>
        </p:spPr>
        <p:txBody>
          <a:bodyPr/>
          <a:lstStyle/>
          <a:p>
            <a:pPr algn="ctr"/>
            <a:r>
              <a:rPr lang="ru-RU" sz="3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Методы прямого измерения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648BEB2-DC66-FE51-BA72-153DD03138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2" y="1478570"/>
            <a:ext cx="9905999" cy="5109043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ru-RU" sz="32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1. Метод оценки отношений: испытуемому предъявляется 2 (или более) стимула и он должен оценить отношение стимулов по заданному параметру и выразить это в числовом порядке.</a:t>
            </a:r>
          </a:p>
          <a:p>
            <a:pPr algn="just"/>
            <a:r>
              <a:rPr lang="ru-RU" sz="32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2. Метод установления отношений: обратен по процедуре методу оценки отношений. Необходимо подобрать стимул к эталону в определенном соотношении (стимул должен быть в 2 или в 3 раза больше эталона).</a:t>
            </a:r>
          </a:p>
          <a:p>
            <a:pPr algn="just"/>
            <a:r>
              <a:rPr lang="ru-RU" sz="32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3. Метод оценки величины: имеется эталон (он имеет численное значение, это 1), потом в случайном порядке предъявляется стимул, который надо оценить в соответствии с эталоном. Испытуемый должен приписать числа последовательности стимулов (оценка эмоций).</a:t>
            </a:r>
          </a:p>
          <a:p>
            <a:pPr algn="just"/>
            <a:r>
              <a:rPr lang="ru-RU" sz="32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4. Метод установления величины: обратный по процедуре методу оценки величины. Здесь экспериментатор называет величины (числа), и просит испытуемого расположить ряд стимулов в соответствии с предъявленной численной осью - (1, 2, 3, 4, 5, 6)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44951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bg2">
                <a:shade val="88000"/>
                <a:hueMod val="106000"/>
                <a:satMod val="140000"/>
                <a:lumMod val="54000"/>
              </a:schemeClr>
              <a:schemeClr val="bg2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>
            <a:extLst>
              <a:ext uri="{FF2B5EF4-FFF2-40B4-BE49-F238E27FC236}">
                <a16:creationId xmlns:a16="http://schemas.microsoft.com/office/drawing/2014/main" id="{EA8ADA9F-99E3-4964-8962-1118D1439F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6="http://schemas.microsoft.com/office/drawing/2014/main" xmlns:p14="http://schemas.microsoft.com/office/powerpoint/2010/main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366C3164-AA9F-47E3-913A-4F002BC0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23FFBAC2-26D2-48B6-B2AA-34AEA0E79E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5" name="Rectangle 5">
                <a:extLst>
                  <a:ext uri="{FF2B5EF4-FFF2-40B4-BE49-F238E27FC236}">
                    <a16:creationId xmlns:a16="http://schemas.microsoft.com/office/drawing/2014/main" id="{9B164BCB-27D3-4B8C-AC13-0A6F461082B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ChangeArrowhead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6">
                <a:extLst>
                  <a:ext uri="{FF2B5EF4-FFF2-40B4-BE49-F238E27FC236}">
                    <a16:creationId xmlns:a16="http://schemas.microsoft.com/office/drawing/2014/main" id="{10B247BE-F4A2-4259-9B20-FB9A555D280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7">
                <a:extLst>
                  <a:ext uri="{FF2B5EF4-FFF2-40B4-BE49-F238E27FC236}">
                    <a16:creationId xmlns:a16="http://schemas.microsoft.com/office/drawing/2014/main" id="{39322C5A-DB6D-4B28-8C1C-1B1E8967891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8">
                <a:extLst>
                  <a:ext uri="{FF2B5EF4-FFF2-40B4-BE49-F238E27FC236}">
                    <a16:creationId xmlns:a16="http://schemas.microsoft.com/office/drawing/2014/main" id="{67009B08-E345-4516-96EC-ED0AB1F30BA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9">
                <a:extLst>
                  <a:ext uri="{FF2B5EF4-FFF2-40B4-BE49-F238E27FC236}">
                    <a16:creationId xmlns:a16="http://schemas.microsoft.com/office/drawing/2014/main" id="{DFE2793C-165C-4635-A26E-C569C8E0C53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0">
                <a:extLst>
                  <a:ext uri="{FF2B5EF4-FFF2-40B4-BE49-F238E27FC236}">
                    <a16:creationId xmlns:a16="http://schemas.microsoft.com/office/drawing/2014/main" id="{ECDFEF2C-7B0A-41A1-BB61-C92CB3E3A77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1">
                <a:extLst>
                  <a:ext uri="{FF2B5EF4-FFF2-40B4-BE49-F238E27FC236}">
                    <a16:creationId xmlns:a16="http://schemas.microsoft.com/office/drawing/2014/main" id="{0012A396-1946-4B40-AA39-0790157CE93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Freeform 12">
                <a:extLst>
                  <a:ext uri="{FF2B5EF4-FFF2-40B4-BE49-F238E27FC236}">
                    <a16:creationId xmlns:a16="http://schemas.microsoft.com/office/drawing/2014/main" id="{CD6C6024-F73D-4991-97B9-BE53FF24E31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3" name="Freeform 13">
                <a:extLst>
                  <a:ext uri="{FF2B5EF4-FFF2-40B4-BE49-F238E27FC236}">
                    <a16:creationId xmlns:a16="http://schemas.microsoft.com/office/drawing/2014/main" id="{5977EDD1-3D10-43FA-B800-7A7C8112B77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4">
                <a:extLst>
                  <a:ext uri="{FF2B5EF4-FFF2-40B4-BE49-F238E27FC236}">
                    <a16:creationId xmlns:a16="http://schemas.microsoft.com/office/drawing/2014/main" id="{D37988CF-9FC6-48F5-82F8-D2EB0178A3B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5">
                <a:extLst>
                  <a:ext uri="{FF2B5EF4-FFF2-40B4-BE49-F238E27FC236}">
                    <a16:creationId xmlns:a16="http://schemas.microsoft.com/office/drawing/2014/main" id="{EC5BB05B-491C-414A-91C3-B1CAB785A84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Line 16">
                <a:extLst>
                  <a:ext uri="{FF2B5EF4-FFF2-40B4-BE49-F238E27FC236}">
                    <a16:creationId xmlns:a16="http://schemas.microsoft.com/office/drawing/2014/main" id="{F3180CB6-F8D2-4596-B6CB-F9CEF5D3894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ChangeShapeType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7" name="Freeform 17">
                <a:extLst>
                  <a:ext uri="{FF2B5EF4-FFF2-40B4-BE49-F238E27FC236}">
                    <a16:creationId xmlns:a16="http://schemas.microsoft.com/office/drawing/2014/main" id="{DF338DD3-80F8-4F68-AC7C-361ABF2A9BF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18">
                <a:extLst>
                  <a:ext uri="{FF2B5EF4-FFF2-40B4-BE49-F238E27FC236}">
                    <a16:creationId xmlns:a16="http://schemas.microsoft.com/office/drawing/2014/main" id="{9666E4DB-B855-4A4E-BB50-1880738C11D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19">
                <a:extLst>
                  <a:ext uri="{FF2B5EF4-FFF2-40B4-BE49-F238E27FC236}">
                    <a16:creationId xmlns:a16="http://schemas.microsoft.com/office/drawing/2014/main" id="{F570FD9C-B435-4EF1-962C-621F1261AA5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0">
                <a:extLst>
                  <a:ext uri="{FF2B5EF4-FFF2-40B4-BE49-F238E27FC236}">
                    <a16:creationId xmlns:a16="http://schemas.microsoft.com/office/drawing/2014/main" id="{E236AF0B-3BDC-43C3-8FFC-2A94121E946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Rectangle 21">
                <a:extLst>
                  <a:ext uri="{FF2B5EF4-FFF2-40B4-BE49-F238E27FC236}">
                    <a16:creationId xmlns:a16="http://schemas.microsoft.com/office/drawing/2014/main" id="{3BA2C208-5097-4497-AA2C-ADDDAB48B6A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ChangeArrowhead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2">
                <a:extLst>
                  <a:ext uri="{FF2B5EF4-FFF2-40B4-BE49-F238E27FC236}">
                    <a16:creationId xmlns:a16="http://schemas.microsoft.com/office/drawing/2014/main" id="{6A45DD96-8D07-43CA-B036-6FDA880A17B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3">
                <a:extLst>
                  <a:ext uri="{FF2B5EF4-FFF2-40B4-BE49-F238E27FC236}">
                    <a16:creationId xmlns:a16="http://schemas.microsoft.com/office/drawing/2014/main" id="{AF7F7CBB-E154-4CD5-9ED0-D5DDC1DFEAE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4">
                <a:extLst>
                  <a:ext uri="{FF2B5EF4-FFF2-40B4-BE49-F238E27FC236}">
                    <a16:creationId xmlns:a16="http://schemas.microsoft.com/office/drawing/2014/main" id="{EFF4AB16-41DD-4877-8C28-ED78F4CA7FE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5">
                <a:extLst>
                  <a:ext uri="{FF2B5EF4-FFF2-40B4-BE49-F238E27FC236}">
                    <a16:creationId xmlns:a16="http://schemas.microsoft.com/office/drawing/2014/main" id="{30BCBD5D-92EB-487E-B1D0-F9000D45D10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26">
                <a:extLst>
                  <a:ext uri="{FF2B5EF4-FFF2-40B4-BE49-F238E27FC236}">
                    <a16:creationId xmlns:a16="http://schemas.microsoft.com/office/drawing/2014/main" id="{DA07BDB8-9827-4EBF-9B99-6C503EA0BC6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27">
                <a:extLst>
                  <a:ext uri="{FF2B5EF4-FFF2-40B4-BE49-F238E27FC236}">
                    <a16:creationId xmlns:a16="http://schemas.microsoft.com/office/drawing/2014/main" id="{7F41FB05-1B3F-450A-A1A7-8C8BD182A54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8" name="Freeform 28">
                <a:extLst>
                  <a:ext uri="{FF2B5EF4-FFF2-40B4-BE49-F238E27FC236}">
                    <a16:creationId xmlns:a16="http://schemas.microsoft.com/office/drawing/2014/main" id="{0629E219-1F32-41C1-B921-05E4561179B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9" name="Freeform 29">
                <a:extLst>
                  <a:ext uri="{FF2B5EF4-FFF2-40B4-BE49-F238E27FC236}">
                    <a16:creationId xmlns:a16="http://schemas.microsoft.com/office/drawing/2014/main" id="{8081FB28-486E-4C09-9D15-0B2657B56FB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50" name="Freeform 30">
                <a:extLst>
                  <a:ext uri="{FF2B5EF4-FFF2-40B4-BE49-F238E27FC236}">
                    <a16:creationId xmlns:a16="http://schemas.microsoft.com/office/drawing/2014/main" id="{CB547EFB-F29D-4336-9644-0AE7A94EA4C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51" name="Freeform 31">
                <a:extLst>
                  <a:ext uri="{FF2B5EF4-FFF2-40B4-BE49-F238E27FC236}">
                    <a16:creationId xmlns:a16="http://schemas.microsoft.com/office/drawing/2014/main" id="{BB2793F4-FAD7-459A-BC46-06BB1D4FAAC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FC01589C-0235-4B21-B264-777746D4D5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5" name="Freeform 32">
                <a:extLst>
                  <a:ext uri="{FF2B5EF4-FFF2-40B4-BE49-F238E27FC236}">
                    <a16:creationId xmlns:a16="http://schemas.microsoft.com/office/drawing/2014/main" id="{678F5669-8CE7-445E-8D54-49C5E2013B4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3">
                <a:extLst>
                  <a:ext uri="{FF2B5EF4-FFF2-40B4-BE49-F238E27FC236}">
                    <a16:creationId xmlns:a16="http://schemas.microsoft.com/office/drawing/2014/main" id="{E93A3F8E-D876-485E-9EDC-43E315DE1EE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4">
                <a:extLst>
                  <a:ext uri="{FF2B5EF4-FFF2-40B4-BE49-F238E27FC236}">
                    <a16:creationId xmlns:a16="http://schemas.microsoft.com/office/drawing/2014/main" id="{B4F848A6-931A-4CC9-9B29-C7A9CEA3ACE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5">
                <a:extLst>
                  <a:ext uri="{FF2B5EF4-FFF2-40B4-BE49-F238E27FC236}">
                    <a16:creationId xmlns:a16="http://schemas.microsoft.com/office/drawing/2014/main" id="{5C4204D4-6782-4DB1-8FF8-86CC698AF2F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36">
                <a:extLst>
                  <a:ext uri="{FF2B5EF4-FFF2-40B4-BE49-F238E27FC236}">
                    <a16:creationId xmlns:a16="http://schemas.microsoft.com/office/drawing/2014/main" id="{3907C583-5764-43DC-8AF9-992D3472F67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Freeform 37">
                <a:extLst>
                  <a:ext uri="{FF2B5EF4-FFF2-40B4-BE49-F238E27FC236}">
                    <a16:creationId xmlns:a16="http://schemas.microsoft.com/office/drawing/2014/main" id="{56CE3D6E-1121-4EF2-9DFB-7F3937FCCD0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1" name="Freeform 38">
                <a:extLst>
                  <a:ext uri="{FF2B5EF4-FFF2-40B4-BE49-F238E27FC236}">
                    <a16:creationId xmlns:a16="http://schemas.microsoft.com/office/drawing/2014/main" id="{3AEB7245-E197-4AE5-BCFC-7821E49EFE4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39">
                <a:extLst>
                  <a:ext uri="{FF2B5EF4-FFF2-40B4-BE49-F238E27FC236}">
                    <a16:creationId xmlns:a16="http://schemas.microsoft.com/office/drawing/2014/main" id="{801E9C76-F4FB-4C4D-9350-B526F294E01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40">
                <a:extLst>
                  <a:ext uri="{FF2B5EF4-FFF2-40B4-BE49-F238E27FC236}">
                    <a16:creationId xmlns:a16="http://schemas.microsoft.com/office/drawing/2014/main" id="{F9C0C5DE-6C8C-4CD0-9C91-6A132A06DA7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Rectangle 41">
                <a:extLst>
                  <a:ext uri="{FF2B5EF4-FFF2-40B4-BE49-F238E27FC236}">
                    <a16:creationId xmlns:a16="http://schemas.microsoft.com/office/drawing/2014/main" id="{955A7039-8B66-4CF0-8048-0AD0F4A5B85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ChangeArrowhead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53" name="Rectangle 52">
            <a:extLst>
              <a:ext uri="{FF2B5EF4-FFF2-40B4-BE49-F238E27FC236}">
                <a16:creationId xmlns:a16="http://schemas.microsoft.com/office/drawing/2014/main" id="{C068D0EE-C6C8-484A-AFB7-3602BA27F8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DDE5FB8C-CC3F-4C24-BF4F-1B5999DE68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Рисунок 4" descr="Изображение выглядит как текст">
            <a:extLst>
              <a:ext uri="{FF2B5EF4-FFF2-40B4-BE49-F238E27FC236}">
                <a16:creationId xmlns:a16="http://schemas.microsoft.com/office/drawing/2014/main" id="{56A9190B-792D-D25D-EEBE-09916CEAC8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81956" y="643467"/>
            <a:ext cx="7428088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223617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707FA70-4541-CDDA-C2A2-98CEC68677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76424" y="1386348"/>
            <a:ext cx="8899731" cy="5161937"/>
          </a:xfrm>
        </p:spPr>
        <p:txBody>
          <a:bodyPr>
            <a:noAutofit/>
          </a:bodyPr>
          <a:lstStyle/>
          <a:p>
            <a:pPr algn="ctr"/>
            <a:r>
              <a:rPr lang="ru-RU" sz="2400" b="0" i="0" dirty="0">
                <a:solidFill>
                  <a:schemeClr val="tx1"/>
                </a:solidFill>
                <a:effectLst/>
                <a:latin typeface="open sans" panose="020B0606030504020204" pitchFamily="34" charset="0"/>
              </a:rPr>
              <a:t>процедура психологического измерения, в которой вместо числовых или категориальных оценок одной модальности стимулов используются субъективные величины, связанные с некоторым рядом стимулов др. модальности. Напр., при измерении субъективной яркости монохроматического излучения испытуемый подбирает к данному стимулу др. стимул (звуковой тон) такой, чтобы интенсивность ощущения света была бы равна интенсивности ощущения звука (С. Стивенс)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0609592B-39B2-432F-D167-64A62D6E75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84580" y="393292"/>
            <a:ext cx="8791575" cy="855405"/>
          </a:xfrm>
        </p:spPr>
        <p:txBody>
          <a:bodyPr/>
          <a:lstStyle/>
          <a:p>
            <a:pPr algn="ctr"/>
            <a:r>
              <a:rPr lang="ru-RU" dirty="0"/>
              <a:t>Кроссмодальное сравнение</a:t>
            </a:r>
          </a:p>
        </p:txBody>
      </p:sp>
    </p:spTree>
    <p:extLst>
      <p:ext uri="{BB962C8B-B14F-4D97-AF65-F5344CB8AC3E}">
        <p14:creationId xmlns:p14="http://schemas.microsoft.com/office/powerpoint/2010/main" val="38506139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bg2">
                <a:shade val="88000"/>
                <a:hueMod val="106000"/>
                <a:satMod val="140000"/>
                <a:lumMod val="54000"/>
              </a:schemeClr>
              <a:schemeClr val="bg2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>
            <a:extLst>
              <a:ext uri="{FF2B5EF4-FFF2-40B4-BE49-F238E27FC236}">
                <a16:creationId xmlns:a16="http://schemas.microsoft.com/office/drawing/2014/main" id="{EA8ADA9F-99E3-4964-8962-1118D1439F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14="http://schemas.microsoft.com/office/powerpoint/2010/main" xmlns:a16="http://schemas.microsoft.com/office/drawing/2014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366C3164-AA9F-47E3-913A-4F002BC0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23FFBAC2-26D2-48B6-B2AA-34AEA0E79E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5" name="Rectangle 5">
                <a:extLst>
                  <a:ext uri="{FF2B5EF4-FFF2-40B4-BE49-F238E27FC236}">
                    <a16:creationId xmlns:a16="http://schemas.microsoft.com/office/drawing/2014/main" id="{9B164BCB-27D3-4B8C-AC13-0A6F461082B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ChangeArrowhead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6">
                <a:extLst>
                  <a:ext uri="{FF2B5EF4-FFF2-40B4-BE49-F238E27FC236}">
                    <a16:creationId xmlns:a16="http://schemas.microsoft.com/office/drawing/2014/main" id="{10B247BE-F4A2-4259-9B20-FB9A555D280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7">
                <a:extLst>
                  <a:ext uri="{FF2B5EF4-FFF2-40B4-BE49-F238E27FC236}">
                    <a16:creationId xmlns:a16="http://schemas.microsoft.com/office/drawing/2014/main" id="{39322C5A-DB6D-4B28-8C1C-1B1E8967891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8">
                <a:extLst>
                  <a:ext uri="{FF2B5EF4-FFF2-40B4-BE49-F238E27FC236}">
                    <a16:creationId xmlns:a16="http://schemas.microsoft.com/office/drawing/2014/main" id="{67009B08-E345-4516-96EC-ED0AB1F30BA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9">
                <a:extLst>
                  <a:ext uri="{FF2B5EF4-FFF2-40B4-BE49-F238E27FC236}">
                    <a16:creationId xmlns:a16="http://schemas.microsoft.com/office/drawing/2014/main" id="{DFE2793C-165C-4635-A26E-C569C8E0C53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0">
                <a:extLst>
                  <a:ext uri="{FF2B5EF4-FFF2-40B4-BE49-F238E27FC236}">
                    <a16:creationId xmlns:a16="http://schemas.microsoft.com/office/drawing/2014/main" id="{ECDFEF2C-7B0A-41A1-BB61-C92CB3E3A77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1">
                <a:extLst>
                  <a:ext uri="{FF2B5EF4-FFF2-40B4-BE49-F238E27FC236}">
                    <a16:creationId xmlns:a16="http://schemas.microsoft.com/office/drawing/2014/main" id="{0012A396-1946-4B40-AA39-0790157CE93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Freeform 12">
                <a:extLst>
                  <a:ext uri="{FF2B5EF4-FFF2-40B4-BE49-F238E27FC236}">
                    <a16:creationId xmlns:a16="http://schemas.microsoft.com/office/drawing/2014/main" id="{CD6C6024-F73D-4991-97B9-BE53FF24E31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3" name="Freeform 13">
                <a:extLst>
                  <a:ext uri="{FF2B5EF4-FFF2-40B4-BE49-F238E27FC236}">
                    <a16:creationId xmlns:a16="http://schemas.microsoft.com/office/drawing/2014/main" id="{5977EDD1-3D10-43FA-B800-7A7C8112B77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4">
                <a:extLst>
                  <a:ext uri="{FF2B5EF4-FFF2-40B4-BE49-F238E27FC236}">
                    <a16:creationId xmlns:a16="http://schemas.microsoft.com/office/drawing/2014/main" id="{D37988CF-9FC6-48F5-82F8-D2EB0178A3B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5">
                <a:extLst>
                  <a:ext uri="{FF2B5EF4-FFF2-40B4-BE49-F238E27FC236}">
                    <a16:creationId xmlns:a16="http://schemas.microsoft.com/office/drawing/2014/main" id="{EC5BB05B-491C-414A-91C3-B1CAB785A84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Line 16">
                <a:extLst>
                  <a:ext uri="{FF2B5EF4-FFF2-40B4-BE49-F238E27FC236}">
                    <a16:creationId xmlns:a16="http://schemas.microsoft.com/office/drawing/2014/main" id="{F3180CB6-F8D2-4596-B6CB-F9CEF5D3894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ChangeShapeType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7" name="Freeform 17">
                <a:extLst>
                  <a:ext uri="{FF2B5EF4-FFF2-40B4-BE49-F238E27FC236}">
                    <a16:creationId xmlns:a16="http://schemas.microsoft.com/office/drawing/2014/main" id="{DF338DD3-80F8-4F68-AC7C-361ABF2A9BF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18">
                <a:extLst>
                  <a:ext uri="{FF2B5EF4-FFF2-40B4-BE49-F238E27FC236}">
                    <a16:creationId xmlns:a16="http://schemas.microsoft.com/office/drawing/2014/main" id="{9666E4DB-B855-4A4E-BB50-1880738C11D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19">
                <a:extLst>
                  <a:ext uri="{FF2B5EF4-FFF2-40B4-BE49-F238E27FC236}">
                    <a16:creationId xmlns:a16="http://schemas.microsoft.com/office/drawing/2014/main" id="{F570FD9C-B435-4EF1-962C-621F1261AA5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0">
                <a:extLst>
                  <a:ext uri="{FF2B5EF4-FFF2-40B4-BE49-F238E27FC236}">
                    <a16:creationId xmlns:a16="http://schemas.microsoft.com/office/drawing/2014/main" id="{E236AF0B-3BDC-43C3-8FFC-2A94121E946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Rectangle 21">
                <a:extLst>
                  <a:ext uri="{FF2B5EF4-FFF2-40B4-BE49-F238E27FC236}">
                    <a16:creationId xmlns:a16="http://schemas.microsoft.com/office/drawing/2014/main" id="{3BA2C208-5097-4497-AA2C-ADDDAB48B6A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ChangeArrowhead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2">
                <a:extLst>
                  <a:ext uri="{FF2B5EF4-FFF2-40B4-BE49-F238E27FC236}">
                    <a16:creationId xmlns:a16="http://schemas.microsoft.com/office/drawing/2014/main" id="{6A45DD96-8D07-43CA-B036-6FDA880A17B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3">
                <a:extLst>
                  <a:ext uri="{FF2B5EF4-FFF2-40B4-BE49-F238E27FC236}">
                    <a16:creationId xmlns:a16="http://schemas.microsoft.com/office/drawing/2014/main" id="{AF7F7CBB-E154-4CD5-9ED0-D5DDC1DFEAE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4">
                <a:extLst>
                  <a:ext uri="{FF2B5EF4-FFF2-40B4-BE49-F238E27FC236}">
                    <a16:creationId xmlns:a16="http://schemas.microsoft.com/office/drawing/2014/main" id="{EFF4AB16-41DD-4877-8C28-ED78F4CA7FE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5">
                <a:extLst>
                  <a:ext uri="{FF2B5EF4-FFF2-40B4-BE49-F238E27FC236}">
                    <a16:creationId xmlns:a16="http://schemas.microsoft.com/office/drawing/2014/main" id="{30BCBD5D-92EB-487E-B1D0-F9000D45D10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26">
                <a:extLst>
                  <a:ext uri="{FF2B5EF4-FFF2-40B4-BE49-F238E27FC236}">
                    <a16:creationId xmlns:a16="http://schemas.microsoft.com/office/drawing/2014/main" id="{DA07BDB8-9827-4EBF-9B99-6C503EA0BC6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27">
                <a:extLst>
                  <a:ext uri="{FF2B5EF4-FFF2-40B4-BE49-F238E27FC236}">
                    <a16:creationId xmlns:a16="http://schemas.microsoft.com/office/drawing/2014/main" id="{7F41FB05-1B3F-450A-A1A7-8C8BD182A54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8" name="Freeform 28">
                <a:extLst>
                  <a:ext uri="{FF2B5EF4-FFF2-40B4-BE49-F238E27FC236}">
                    <a16:creationId xmlns:a16="http://schemas.microsoft.com/office/drawing/2014/main" id="{0629E219-1F32-41C1-B921-05E4561179B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9" name="Freeform 29">
                <a:extLst>
                  <a:ext uri="{FF2B5EF4-FFF2-40B4-BE49-F238E27FC236}">
                    <a16:creationId xmlns:a16="http://schemas.microsoft.com/office/drawing/2014/main" id="{8081FB28-486E-4C09-9D15-0B2657B56FB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50" name="Freeform 30">
                <a:extLst>
                  <a:ext uri="{FF2B5EF4-FFF2-40B4-BE49-F238E27FC236}">
                    <a16:creationId xmlns:a16="http://schemas.microsoft.com/office/drawing/2014/main" id="{CB547EFB-F29D-4336-9644-0AE7A94EA4C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51" name="Freeform 31">
                <a:extLst>
                  <a:ext uri="{FF2B5EF4-FFF2-40B4-BE49-F238E27FC236}">
                    <a16:creationId xmlns:a16="http://schemas.microsoft.com/office/drawing/2014/main" id="{BB2793F4-FAD7-459A-BC46-06BB1D4FAAC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FC01589C-0235-4B21-B264-777746D4D5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5" name="Freeform 32">
                <a:extLst>
                  <a:ext uri="{FF2B5EF4-FFF2-40B4-BE49-F238E27FC236}">
                    <a16:creationId xmlns:a16="http://schemas.microsoft.com/office/drawing/2014/main" id="{678F5669-8CE7-445E-8D54-49C5E2013B4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3">
                <a:extLst>
                  <a:ext uri="{FF2B5EF4-FFF2-40B4-BE49-F238E27FC236}">
                    <a16:creationId xmlns:a16="http://schemas.microsoft.com/office/drawing/2014/main" id="{E93A3F8E-D876-485E-9EDC-43E315DE1EE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4">
                <a:extLst>
                  <a:ext uri="{FF2B5EF4-FFF2-40B4-BE49-F238E27FC236}">
                    <a16:creationId xmlns:a16="http://schemas.microsoft.com/office/drawing/2014/main" id="{B4F848A6-931A-4CC9-9B29-C7A9CEA3ACE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5">
                <a:extLst>
                  <a:ext uri="{FF2B5EF4-FFF2-40B4-BE49-F238E27FC236}">
                    <a16:creationId xmlns:a16="http://schemas.microsoft.com/office/drawing/2014/main" id="{5C4204D4-6782-4DB1-8FF8-86CC698AF2F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36">
                <a:extLst>
                  <a:ext uri="{FF2B5EF4-FFF2-40B4-BE49-F238E27FC236}">
                    <a16:creationId xmlns:a16="http://schemas.microsoft.com/office/drawing/2014/main" id="{3907C583-5764-43DC-8AF9-992D3472F67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Freeform 37">
                <a:extLst>
                  <a:ext uri="{FF2B5EF4-FFF2-40B4-BE49-F238E27FC236}">
                    <a16:creationId xmlns:a16="http://schemas.microsoft.com/office/drawing/2014/main" id="{56CE3D6E-1121-4EF2-9DFB-7F3937FCCD0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1" name="Freeform 38">
                <a:extLst>
                  <a:ext uri="{FF2B5EF4-FFF2-40B4-BE49-F238E27FC236}">
                    <a16:creationId xmlns:a16="http://schemas.microsoft.com/office/drawing/2014/main" id="{3AEB7245-E197-4AE5-BCFC-7821E49EFE4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39">
                <a:extLst>
                  <a:ext uri="{FF2B5EF4-FFF2-40B4-BE49-F238E27FC236}">
                    <a16:creationId xmlns:a16="http://schemas.microsoft.com/office/drawing/2014/main" id="{801E9C76-F4FB-4C4D-9350-B526F294E01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40">
                <a:extLst>
                  <a:ext uri="{FF2B5EF4-FFF2-40B4-BE49-F238E27FC236}">
                    <a16:creationId xmlns:a16="http://schemas.microsoft.com/office/drawing/2014/main" id="{F9C0C5DE-6C8C-4CD0-9C91-6A132A06DA7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Rectangle 41">
                <a:extLst>
                  <a:ext uri="{FF2B5EF4-FFF2-40B4-BE49-F238E27FC236}">
                    <a16:creationId xmlns:a16="http://schemas.microsoft.com/office/drawing/2014/main" id="{955A7039-8B66-4CF0-8048-0AD0F4A5B85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ChangeArrowhead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53" name="Rectangle 52">
            <a:extLst>
              <a:ext uri="{FF2B5EF4-FFF2-40B4-BE49-F238E27FC236}">
                <a16:creationId xmlns:a16="http://schemas.microsoft.com/office/drawing/2014/main" id="{C068D0EE-C6C8-484A-AFB7-3602BA27F8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DDE5FB8C-CC3F-4C24-BF4F-1B5999DE68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3F917F6-6075-16E7-FDA7-35122D2C07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81956" y="643467"/>
            <a:ext cx="7428088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80651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3CBA50DB-DBC7-4B6E-B3C1-8FF1EA5197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DED8FB6-AF8D-4D98-913D-E6486FEC10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1902285" cy="6858001"/>
            <a:chOff x="0" y="0"/>
            <a:chExt cx="11902285" cy="6858001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0A805ED2-113B-4584-8827-567B5792F1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0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bg2"/>
                </a:gs>
                <a:gs pos="100000">
                  <a:schemeClr val="tx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7" name="Rectangle 5">
                <a:extLst>
                  <a:ext uri="{FF2B5EF4-FFF2-40B4-BE49-F238E27FC236}">
                    <a16:creationId xmlns:a16="http://schemas.microsoft.com/office/drawing/2014/main" id="{C6CF21D8-CC72-4F35-A29E-3AF9E6DA130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ChangeArrowhead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6">
                <a:extLst>
                  <a:ext uri="{FF2B5EF4-FFF2-40B4-BE49-F238E27FC236}">
                    <a16:creationId xmlns:a16="http://schemas.microsoft.com/office/drawing/2014/main" id="{8E60A7C3-087D-47B4-AB5A-C8B1042FD20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7">
                <a:extLst>
                  <a:ext uri="{FF2B5EF4-FFF2-40B4-BE49-F238E27FC236}">
                    <a16:creationId xmlns:a16="http://schemas.microsoft.com/office/drawing/2014/main" id="{1885EECE-F6D9-4128-BC90-01583BF2699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8">
                <a:extLst>
                  <a:ext uri="{FF2B5EF4-FFF2-40B4-BE49-F238E27FC236}">
                    <a16:creationId xmlns:a16="http://schemas.microsoft.com/office/drawing/2014/main" id="{F44AA128-AA96-4FF2-A1C3-F9D2E7FD38C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9">
                <a:extLst>
                  <a:ext uri="{FF2B5EF4-FFF2-40B4-BE49-F238E27FC236}">
                    <a16:creationId xmlns:a16="http://schemas.microsoft.com/office/drawing/2014/main" id="{7E52DC12-230B-4892-B284-F2FE9DE16A7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Freeform 10">
                <a:extLst>
                  <a:ext uri="{FF2B5EF4-FFF2-40B4-BE49-F238E27FC236}">
                    <a16:creationId xmlns:a16="http://schemas.microsoft.com/office/drawing/2014/main" id="{A68FBF9E-B81A-41D0-8A03-6CFC30811D1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3" name="Freeform 11">
                <a:extLst>
                  <a:ext uri="{FF2B5EF4-FFF2-40B4-BE49-F238E27FC236}">
                    <a16:creationId xmlns:a16="http://schemas.microsoft.com/office/drawing/2014/main" id="{B0047F84-8480-494F-9241-39FF17CFFFA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2">
                <a:extLst>
                  <a:ext uri="{FF2B5EF4-FFF2-40B4-BE49-F238E27FC236}">
                    <a16:creationId xmlns:a16="http://schemas.microsoft.com/office/drawing/2014/main" id="{8CAF76D8-4B95-4A8E-9EE5-8CCC0A7AD2C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3">
                <a:extLst>
                  <a:ext uri="{FF2B5EF4-FFF2-40B4-BE49-F238E27FC236}">
                    <a16:creationId xmlns:a16="http://schemas.microsoft.com/office/drawing/2014/main" id="{792F82F3-05A8-4A55-8C5B-81F6678B595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14">
                <a:extLst>
                  <a:ext uri="{FF2B5EF4-FFF2-40B4-BE49-F238E27FC236}">
                    <a16:creationId xmlns:a16="http://schemas.microsoft.com/office/drawing/2014/main" id="{B8472536-021A-4E59-BD59-DDC090A18AB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Freeform 15">
                <a:extLst>
                  <a:ext uri="{FF2B5EF4-FFF2-40B4-BE49-F238E27FC236}">
                    <a16:creationId xmlns:a16="http://schemas.microsoft.com/office/drawing/2014/main" id="{AEBEF646-3C12-469F-B194-A161A7A95D2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8" name="Line 16">
                <a:extLst>
                  <a:ext uri="{FF2B5EF4-FFF2-40B4-BE49-F238E27FC236}">
                    <a16:creationId xmlns:a16="http://schemas.microsoft.com/office/drawing/2014/main" id="{D4501159-D7AC-4307-9DFC-C8F3A94341D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ChangeShapeType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9" name="Freeform 17">
                <a:extLst>
                  <a:ext uri="{FF2B5EF4-FFF2-40B4-BE49-F238E27FC236}">
                    <a16:creationId xmlns:a16="http://schemas.microsoft.com/office/drawing/2014/main" id="{B5244C41-454C-47D8-A6A9-C17EC2A3663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18">
                <a:extLst>
                  <a:ext uri="{FF2B5EF4-FFF2-40B4-BE49-F238E27FC236}">
                    <a16:creationId xmlns:a16="http://schemas.microsoft.com/office/drawing/2014/main" id="{8FA883B8-99FB-4540-B573-F0674BFB1C2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19">
                <a:extLst>
                  <a:ext uri="{FF2B5EF4-FFF2-40B4-BE49-F238E27FC236}">
                    <a16:creationId xmlns:a16="http://schemas.microsoft.com/office/drawing/2014/main" id="{F1178B7C-5A00-4E5B-9010-B1477621E04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0">
                <a:extLst>
                  <a:ext uri="{FF2B5EF4-FFF2-40B4-BE49-F238E27FC236}">
                    <a16:creationId xmlns:a16="http://schemas.microsoft.com/office/drawing/2014/main" id="{E359D5D8-EE2E-4714-A40A-C3A6D91F989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Rectangle 21">
                <a:extLst>
                  <a:ext uri="{FF2B5EF4-FFF2-40B4-BE49-F238E27FC236}">
                    <a16:creationId xmlns:a16="http://schemas.microsoft.com/office/drawing/2014/main" id="{8A89C2E5-F892-4666-85FB-995578FBC73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ChangeArrowhead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2">
                <a:extLst>
                  <a:ext uri="{FF2B5EF4-FFF2-40B4-BE49-F238E27FC236}">
                    <a16:creationId xmlns:a16="http://schemas.microsoft.com/office/drawing/2014/main" id="{6DC6174B-0EC3-4A81-A0D1-D10DBB869A5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3">
                <a:extLst>
                  <a:ext uri="{FF2B5EF4-FFF2-40B4-BE49-F238E27FC236}">
                    <a16:creationId xmlns:a16="http://schemas.microsoft.com/office/drawing/2014/main" id="{2CB96070-0553-4F79-984C-8DABB1CD5DB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24">
                <a:extLst>
                  <a:ext uri="{FF2B5EF4-FFF2-40B4-BE49-F238E27FC236}">
                    <a16:creationId xmlns:a16="http://schemas.microsoft.com/office/drawing/2014/main" id="{BA23B6E2-3718-4009-B80E-9279154B191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25">
                <a:extLst>
                  <a:ext uri="{FF2B5EF4-FFF2-40B4-BE49-F238E27FC236}">
                    <a16:creationId xmlns:a16="http://schemas.microsoft.com/office/drawing/2014/main" id="{CAFB32D5-E528-419B-80EE-1475633970A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8" name="Freeform 26">
                <a:extLst>
                  <a:ext uri="{FF2B5EF4-FFF2-40B4-BE49-F238E27FC236}">
                    <a16:creationId xmlns:a16="http://schemas.microsoft.com/office/drawing/2014/main" id="{A68ADD35-4FEA-404D-B2F3-23556E6E8F7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9" name="Freeform 27">
                <a:extLst>
                  <a:ext uri="{FF2B5EF4-FFF2-40B4-BE49-F238E27FC236}">
                    <a16:creationId xmlns:a16="http://schemas.microsoft.com/office/drawing/2014/main" id="{89CF17CA-49E3-4B4A-836A-4FD55C67BEC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50" name="Freeform 28">
                <a:extLst>
                  <a:ext uri="{FF2B5EF4-FFF2-40B4-BE49-F238E27FC236}">
                    <a16:creationId xmlns:a16="http://schemas.microsoft.com/office/drawing/2014/main" id="{AB394F2E-F3E7-4CED-84A9-35C47AB287C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51" name="Freeform 29">
                <a:extLst>
                  <a:ext uri="{FF2B5EF4-FFF2-40B4-BE49-F238E27FC236}">
                    <a16:creationId xmlns:a16="http://schemas.microsoft.com/office/drawing/2014/main" id="{FF816C2F-3999-4A9F-8395-5D68ED33A41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52" name="Freeform 30">
                <a:extLst>
                  <a:ext uri="{FF2B5EF4-FFF2-40B4-BE49-F238E27FC236}">
                    <a16:creationId xmlns:a16="http://schemas.microsoft.com/office/drawing/2014/main" id="{82AD6AC6-71D5-4BD8-9185-D3062968B57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53" name="Freeform 31">
                <a:extLst>
                  <a:ext uri="{FF2B5EF4-FFF2-40B4-BE49-F238E27FC236}">
                    <a16:creationId xmlns:a16="http://schemas.microsoft.com/office/drawing/2014/main" id="{743A50C2-65CF-4F4C-B412-6149A93ACFE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6C0E7A88-FEDF-4C4F-A6B4-F7DDE9DE92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11227597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bg2"/>
                </a:gs>
                <a:gs pos="100000">
                  <a:schemeClr val="tx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7" name="Freeform 32">
                <a:extLst>
                  <a:ext uri="{FF2B5EF4-FFF2-40B4-BE49-F238E27FC236}">
                    <a16:creationId xmlns:a16="http://schemas.microsoft.com/office/drawing/2014/main" id="{AE94B3EE-D5C0-4BDE-B6AA-7599F0486EA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3">
                <a:extLst>
                  <a:ext uri="{FF2B5EF4-FFF2-40B4-BE49-F238E27FC236}">
                    <a16:creationId xmlns:a16="http://schemas.microsoft.com/office/drawing/2014/main" id="{5EF110E8-C00D-454E-8F3A-ECF2D356676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34">
                <a:extLst>
                  <a:ext uri="{FF2B5EF4-FFF2-40B4-BE49-F238E27FC236}">
                    <a16:creationId xmlns:a16="http://schemas.microsoft.com/office/drawing/2014/main" id="{BFC5F327-6927-4F35-9AF6-C45527BB451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Freeform 35">
                <a:extLst>
                  <a:ext uri="{FF2B5EF4-FFF2-40B4-BE49-F238E27FC236}">
                    <a16:creationId xmlns:a16="http://schemas.microsoft.com/office/drawing/2014/main" id="{BF2D314D-AEDE-418D-9702-D3CDB98C30F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1" name="Freeform 36">
                <a:extLst>
                  <a:ext uri="{FF2B5EF4-FFF2-40B4-BE49-F238E27FC236}">
                    <a16:creationId xmlns:a16="http://schemas.microsoft.com/office/drawing/2014/main" id="{64FD07F8-3CA6-4209-9A9E-30609FE9A36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37">
                <a:extLst>
                  <a:ext uri="{FF2B5EF4-FFF2-40B4-BE49-F238E27FC236}">
                    <a16:creationId xmlns:a16="http://schemas.microsoft.com/office/drawing/2014/main" id="{AB0AE24D-CD49-4B57-82E0-780F62AE4FD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38">
                <a:extLst>
                  <a:ext uri="{FF2B5EF4-FFF2-40B4-BE49-F238E27FC236}">
                    <a16:creationId xmlns:a16="http://schemas.microsoft.com/office/drawing/2014/main" id="{66803AF8-6368-45E6-A0B7-C0C4CFFEEB5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39">
                <a:extLst>
                  <a:ext uri="{FF2B5EF4-FFF2-40B4-BE49-F238E27FC236}">
                    <a16:creationId xmlns:a16="http://schemas.microsoft.com/office/drawing/2014/main" id="{B4761E05-2792-472B-A814-9616151CF30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40">
                <a:extLst>
                  <a:ext uri="{FF2B5EF4-FFF2-40B4-BE49-F238E27FC236}">
                    <a16:creationId xmlns:a16="http://schemas.microsoft.com/office/drawing/2014/main" id="{40B6A261-9427-4E70-9564-048AD009BD8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Rectangle 41">
                <a:extLst>
                  <a:ext uri="{FF2B5EF4-FFF2-40B4-BE49-F238E27FC236}">
                    <a16:creationId xmlns:a16="http://schemas.microsoft.com/office/drawing/2014/main" id="{68BFDFBE-2286-4123-9436-E1DF84AF494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ChangeArrowhead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pic>
        <p:nvPicPr>
          <p:cNvPr id="55" name="Picture 2">
            <a:extLst>
              <a:ext uri="{FF2B5EF4-FFF2-40B4-BE49-F238E27FC236}">
                <a16:creationId xmlns:a16="http://schemas.microsoft.com/office/drawing/2014/main" id="{5B3DE270-418F-47A7-B311-C4D876041D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14="http://schemas.microsoft.com/office/powerpoint/2010/main" xmlns:a16="http://schemas.microsoft.com/office/drawing/2014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478AF3-B800-D9E6-B444-34BB81F638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65657" y="641899"/>
            <a:ext cx="3281003" cy="485775"/>
          </a:xfrm>
        </p:spPr>
        <p:txBody>
          <a:bodyPr anchor="b">
            <a:normAutofit/>
          </a:bodyPr>
          <a:lstStyle/>
          <a:p>
            <a:r>
              <a:rPr lang="ru-RU" sz="2800" dirty="0">
                <a:solidFill>
                  <a:srgbClr val="FFFFFF"/>
                </a:solidFill>
              </a:rPr>
              <a:t>Виды рецепторов</a:t>
            </a:r>
          </a:p>
        </p:txBody>
      </p:sp>
      <p:sp useBgFill="1">
        <p:nvSpPr>
          <p:cNvPr id="57" name="Round Diagonal Corner Rectangle 11">
            <a:extLst>
              <a:ext uri="{FF2B5EF4-FFF2-40B4-BE49-F238E27FC236}">
                <a16:creationId xmlns:a16="http://schemas.microsoft.com/office/drawing/2014/main" id="{A1351C6B-7343-451F-AB4A-1CE294A4E9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8949" y="808057"/>
            <a:ext cx="6752461" cy="5234394"/>
          </a:xfrm>
          <a:prstGeom prst="round2DiagRect">
            <a:avLst>
              <a:gd name="adj1" fmla="val 741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5EF5CA5D-8721-0497-C814-4423B6CDE6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648" y="1137621"/>
            <a:ext cx="6103062" cy="4577297"/>
          </a:xfrm>
          <a:prstGeom prst="rect">
            <a:avLst/>
          </a:prstGeom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EEBD4CF1-A4B0-F38A-D73D-C0EBF464A6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18031" y="1495425"/>
            <a:ext cx="3281004" cy="4921250"/>
          </a:xfrm>
        </p:spPr>
        <p:txBody>
          <a:bodyPr>
            <a:normAutofit fontScale="62500" lnSpcReduction="20000"/>
          </a:bodyPr>
          <a:lstStyle/>
          <a:p>
            <a:pPr algn="l">
              <a:buFont typeface="+mj-lt"/>
              <a:buAutoNum type="arabicPeriod"/>
            </a:pPr>
            <a:r>
              <a:rPr lang="ru-RU" sz="2600" i="1" dirty="0" err="1">
                <a:solidFill>
                  <a:schemeClr val="bg1"/>
                </a:solidFill>
                <a:latin typeface="Arial" panose="020B0604020202020204" pitchFamily="34" charset="0"/>
              </a:rPr>
              <a:t>Э</a:t>
            </a:r>
            <a:r>
              <a:rPr lang="ru-RU" sz="2600" b="0" i="1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кстероцептивные</a:t>
            </a:r>
            <a:r>
              <a:rPr lang="ru-RU" sz="2600" b="0" i="1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, </a:t>
            </a:r>
            <a:r>
              <a:rPr lang="ru-RU" sz="26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отражают свойства предметов и явлений внешней среды, расположены </a:t>
            </a:r>
            <a:r>
              <a:rPr lang="ru-RU" sz="2600" b="0" i="1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на поверхности тела</a:t>
            </a:r>
            <a:r>
              <a:rPr lang="ru-RU" sz="26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;</a:t>
            </a:r>
          </a:p>
          <a:p>
            <a:pPr algn="l">
              <a:buFont typeface="+mj-lt"/>
              <a:buAutoNum type="arabicPeriod"/>
            </a:pPr>
            <a:r>
              <a:rPr lang="ru-RU" sz="2600" i="1" dirty="0" err="1">
                <a:solidFill>
                  <a:schemeClr val="bg1"/>
                </a:solidFill>
                <a:latin typeface="Arial" panose="020B0604020202020204" pitchFamily="34" charset="0"/>
              </a:rPr>
              <a:t>И</a:t>
            </a:r>
            <a:r>
              <a:rPr lang="ru-RU" sz="2600" b="0" i="1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нтероцептивные</a:t>
            </a:r>
            <a:r>
              <a:rPr lang="ru-RU" sz="2600" b="0" i="1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ru-RU" sz="26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рецепторы, расположены </a:t>
            </a:r>
            <a:r>
              <a:rPr lang="ru-RU" sz="2600" b="0" i="1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во внутренних органах и тканях тела </a:t>
            </a:r>
            <a:r>
              <a:rPr lang="ru-RU" sz="26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и отражают состояние внутренних органов;</a:t>
            </a:r>
          </a:p>
          <a:p>
            <a:pPr algn="l">
              <a:buFont typeface="+mj-lt"/>
              <a:buAutoNum type="arabicPeriod"/>
            </a:pPr>
            <a:r>
              <a:rPr lang="ru-RU" sz="2600" i="1" dirty="0">
                <a:solidFill>
                  <a:schemeClr val="bg1"/>
                </a:solidFill>
                <a:latin typeface="Arial" panose="020B0604020202020204" pitchFamily="34" charset="0"/>
              </a:rPr>
              <a:t>П</a:t>
            </a:r>
            <a:r>
              <a:rPr lang="ru-RU" sz="2600" b="0" i="1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роприоцептивные </a:t>
            </a:r>
            <a:r>
              <a:rPr lang="ru-RU" sz="26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рецепторы  расположены </a:t>
            </a:r>
            <a:r>
              <a:rPr lang="ru-RU" sz="2600" b="0" i="1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в мышцах и связках</a:t>
            </a:r>
            <a:r>
              <a:rPr lang="ru-RU" sz="26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; они дают информацию о движении и положении нашего тела.</a:t>
            </a:r>
          </a:p>
          <a:p>
            <a:endParaRPr lang="en-US" sz="18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87616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A23795-10F9-948A-DB1E-A21346F453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41507" y="417785"/>
            <a:ext cx="8791575" cy="908653"/>
          </a:xfrm>
        </p:spPr>
        <p:txBody>
          <a:bodyPr/>
          <a:lstStyle/>
          <a:p>
            <a:r>
              <a:rPr lang="ru-RU" dirty="0"/>
              <a:t>Психофизика ощущений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FE39868-39D4-5A8E-A4E4-CE761A22C9BF}"/>
              </a:ext>
            </a:extLst>
          </p:cNvPr>
          <p:cNvSpPr txBox="1"/>
          <p:nvPr/>
        </p:nvSpPr>
        <p:spPr>
          <a:xfrm>
            <a:off x="2341507" y="1825520"/>
            <a:ext cx="6804464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0" i="0" dirty="0"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latin typeface="Verdana" panose="020B0604030504040204" pitchFamily="34" charset="0"/>
              </a:rPr>
              <a:t>Психофизикой называется раздел психологии, изучающий количественные отношения между силой раздражителя и величиной возникающего ощущения. </a:t>
            </a:r>
            <a:endParaRPr lang="en-US" sz="2400" dirty="0">
              <a:solidFill>
                <a:schemeClr val="accent4">
                  <a:lumMod val="20000"/>
                  <a:lumOff val="80000"/>
                </a:schemeClr>
              </a:solidFill>
              <a:latin typeface="Verdana" panose="020B0604030504040204" pitchFamily="34" charset="0"/>
            </a:endParaRPr>
          </a:p>
          <a:p>
            <a:pPr algn="ctr"/>
            <a:endParaRPr lang="ru-RU" sz="2400" dirty="0">
              <a:solidFill>
                <a:schemeClr val="accent4">
                  <a:lumMod val="20000"/>
                  <a:lumOff val="80000"/>
                </a:schemeClr>
              </a:solidFill>
              <a:latin typeface="Verdana" panose="020B0604030504040204" pitchFamily="34" charset="0"/>
            </a:endParaRPr>
          </a:p>
          <a:p>
            <a:pPr algn="ctr"/>
            <a:r>
              <a:rPr lang="ru-RU" sz="2400" b="0" i="0" dirty="0"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latin typeface="Verdana" panose="020B0604030504040204" pitchFamily="34" charset="0"/>
              </a:rPr>
              <a:t>Данный раздел был основан немецким психологом Густавом </a:t>
            </a:r>
            <a:r>
              <a:rPr lang="ru-RU" sz="2400" b="0" i="0" dirty="0" err="1"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latin typeface="Verdana" panose="020B0604030504040204" pitchFamily="34" charset="0"/>
              </a:rPr>
              <a:t>Фехнером</a:t>
            </a:r>
            <a:r>
              <a:rPr lang="ru-RU" sz="2400" b="0" i="0" dirty="0"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latin typeface="Verdana" panose="020B0604030504040204" pitchFamily="34" charset="0"/>
              </a:rPr>
              <a:t>. Он включает в себя две группы проблем: </a:t>
            </a:r>
          </a:p>
          <a:p>
            <a:pPr algn="ctr"/>
            <a:endParaRPr lang="ru-RU" sz="2400" dirty="0">
              <a:solidFill>
                <a:schemeClr val="accent4">
                  <a:lumMod val="20000"/>
                  <a:lumOff val="80000"/>
                </a:schemeClr>
              </a:solidFill>
              <a:latin typeface="Verdana" panose="020B0604030504040204" pitchFamily="34" charset="0"/>
            </a:endParaRPr>
          </a:p>
          <a:p>
            <a:pPr algn="ctr"/>
            <a:r>
              <a:rPr lang="ru-RU" sz="2400" b="0" i="0" dirty="0"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latin typeface="Verdana" panose="020B0604030504040204" pitchFamily="34" charset="0"/>
              </a:rPr>
              <a:t>измерение порога ощущений </a:t>
            </a:r>
          </a:p>
          <a:p>
            <a:pPr algn="ctr"/>
            <a:endParaRPr lang="ru-RU" sz="2400" dirty="0">
              <a:solidFill>
                <a:schemeClr val="accent4">
                  <a:lumMod val="20000"/>
                  <a:lumOff val="80000"/>
                </a:schemeClr>
              </a:solidFill>
              <a:latin typeface="Verdana" panose="020B0604030504040204" pitchFamily="34" charset="0"/>
            </a:endParaRPr>
          </a:p>
          <a:p>
            <a:pPr algn="ctr"/>
            <a:r>
              <a:rPr lang="ru-RU" sz="2400" b="0" i="0" dirty="0"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latin typeface="Verdana" panose="020B0604030504040204" pitchFamily="34" charset="0"/>
              </a:rPr>
              <a:t>построение психофизических шкал.</a:t>
            </a:r>
            <a:endParaRPr lang="ru-RU" sz="2400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Стрелка: вправо 5">
            <a:extLst>
              <a:ext uri="{FF2B5EF4-FFF2-40B4-BE49-F238E27FC236}">
                <a16:creationId xmlns:a16="http://schemas.microsoft.com/office/drawing/2014/main" id="{657E0FED-6EBA-6450-4A85-80C142FBC0D1}"/>
              </a:ext>
            </a:extLst>
          </p:cNvPr>
          <p:cNvSpPr/>
          <p:nvPr/>
        </p:nvSpPr>
        <p:spPr>
          <a:xfrm>
            <a:off x="2742069" y="5139558"/>
            <a:ext cx="607919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5B69A4F-E785-72E0-EF0D-0F56D5ECC9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4442" y="5813341"/>
            <a:ext cx="63403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86283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7F0626CA-7651-6059-99FF-898372B1A9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7168" y="591168"/>
            <a:ext cx="9905999" cy="3541714"/>
          </a:xfrm>
        </p:spPr>
        <p:txBody>
          <a:bodyPr>
            <a:normAutofit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rgbClr val="B258D3">
                    <a:lumMod val="20000"/>
                    <a:lumOff val="80000"/>
                  </a:srgbClr>
                </a:solidFill>
                <a:effectLst/>
                <a:highlight>
                  <a:srgbClr val="C0C0C0"/>
                </a:highlight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Психофизический закон: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B258D3">
                  <a:lumMod val="20000"/>
                  <a:lumOff val="80000"/>
                </a:srgbClr>
              </a:solidFill>
              <a:effectLst/>
              <a:highlight>
                <a:srgbClr val="C0C0C0"/>
              </a:highlight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B258D3">
                  <a:lumMod val="20000"/>
                  <a:lumOff val="8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solidFill>
                  <a:srgbClr val="B258D3">
                    <a:lumMod val="20000"/>
                    <a:lumOff val="8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y=f(x)</a:t>
            </a:r>
            <a:endParaRPr kumimoji="0" lang="ru-RU" sz="4800" b="0" i="0" u="none" strike="noStrike" kern="1200" cap="none" spc="0" normalizeH="0" baseline="0" noProof="0" dirty="0">
              <a:ln>
                <a:noFill/>
              </a:ln>
              <a:solidFill>
                <a:srgbClr val="B258D3">
                  <a:lumMod val="20000"/>
                  <a:lumOff val="8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rgbClr val="B258D3">
                  <a:lumMod val="20000"/>
                  <a:lumOff val="8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B258D3">
                    <a:lumMod val="20000"/>
                    <a:lumOff val="8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y – </a:t>
            </a:r>
            <a:r>
              <a:rPr kumimoji="0" lang="ru-RU" sz="4000" b="0" i="0" u="none" strike="noStrike" kern="1200" cap="none" spc="0" normalizeH="0" baseline="0" noProof="0" dirty="0">
                <a:ln>
                  <a:noFill/>
                </a:ln>
                <a:solidFill>
                  <a:srgbClr val="B258D3">
                    <a:lumMod val="20000"/>
                    <a:lumOff val="8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величина ощущения, </a:t>
            </a: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B258D3">
                    <a:lumMod val="20000"/>
                    <a:lumOff val="8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x – </a:t>
            </a:r>
            <a:r>
              <a:rPr kumimoji="0" lang="ru-RU" sz="4000" b="0" i="0" u="none" strike="noStrike" kern="1200" cap="none" spc="0" normalizeH="0" baseline="0" noProof="0" dirty="0">
                <a:ln>
                  <a:noFill/>
                </a:ln>
                <a:solidFill>
                  <a:srgbClr val="B258D3">
                    <a:lumMod val="20000"/>
                    <a:lumOff val="8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физическая величина стимула.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31689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bg2">
                <a:shade val="88000"/>
                <a:hueMod val="106000"/>
                <a:satMod val="140000"/>
                <a:lumMod val="54000"/>
              </a:schemeClr>
              <a:schemeClr val="bg2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Picture 2">
            <a:extLst>
              <a:ext uri="{FF2B5EF4-FFF2-40B4-BE49-F238E27FC236}">
                <a16:creationId xmlns:a16="http://schemas.microsoft.com/office/drawing/2014/main" id="{EA8ADA9F-99E3-4964-8962-1118D1439F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14="http://schemas.microsoft.com/office/powerpoint/2010/main" xmlns:a16="http://schemas.microsoft.com/office/drawing/2014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56" name="Group 11">
            <a:extLst>
              <a:ext uri="{FF2B5EF4-FFF2-40B4-BE49-F238E27FC236}">
                <a16:creationId xmlns:a16="http://schemas.microsoft.com/office/drawing/2014/main" id="{366C3164-AA9F-47E3-913A-4F002BC0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23FFBAC2-26D2-48B6-B2AA-34AEA0E79E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5" name="Rectangle 5">
                <a:extLst>
                  <a:ext uri="{FF2B5EF4-FFF2-40B4-BE49-F238E27FC236}">
                    <a16:creationId xmlns:a16="http://schemas.microsoft.com/office/drawing/2014/main" id="{9B164BCB-27D3-4B8C-AC13-0A6F461082B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ChangeArrowhead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6">
                <a:extLst>
                  <a:ext uri="{FF2B5EF4-FFF2-40B4-BE49-F238E27FC236}">
                    <a16:creationId xmlns:a16="http://schemas.microsoft.com/office/drawing/2014/main" id="{10B247BE-F4A2-4259-9B20-FB9A555D280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7">
                <a:extLst>
                  <a:ext uri="{FF2B5EF4-FFF2-40B4-BE49-F238E27FC236}">
                    <a16:creationId xmlns:a16="http://schemas.microsoft.com/office/drawing/2014/main" id="{39322C5A-DB6D-4B28-8C1C-1B1E8967891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8">
                <a:extLst>
                  <a:ext uri="{FF2B5EF4-FFF2-40B4-BE49-F238E27FC236}">
                    <a16:creationId xmlns:a16="http://schemas.microsoft.com/office/drawing/2014/main" id="{67009B08-E345-4516-96EC-ED0AB1F30BA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9">
                <a:extLst>
                  <a:ext uri="{FF2B5EF4-FFF2-40B4-BE49-F238E27FC236}">
                    <a16:creationId xmlns:a16="http://schemas.microsoft.com/office/drawing/2014/main" id="{DFE2793C-165C-4635-A26E-C569C8E0C53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0">
                <a:extLst>
                  <a:ext uri="{FF2B5EF4-FFF2-40B4-BE49-F238E27FC236}">
                    <a16:creationId xmlns:a16="http://schemas.microsoft.com/office/drawing/2014/main" id="{ECDFEF2C-7B0A-41A1-BB61-C92CB3E3A77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1">
                <a:extLst>
                  <a:ext uri="{FF2B5EF4-FFF2-40B4-BE49-F238E27FC236}">
                    <a16:creationId xmlns:a16="http://schemas.microsoft.com/office/drawing/2014/main" id="{0012A396-1946-4B40-AA39-0790157CE93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Freeform 12">
                <a:extLst>
                  <a:ext uri="{FF2B5EF4-FFF2-40B4-BE49-F238E27FC236}">
                    <a16:creationId xmlns:a16="http://schemas.microsoft.com/office/drawing/2014/main" id="{CD6C6024-F73D-4991-97B9-BE53FF24E31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3" name="Freeform 13">
                <a:extLst>
                  <a:ext uri="{FF2B5EF4-FFF2-40B4-BE49-F238E27FC236}">
                    <a16:creationId xmlns:a16="http://schemas.microsoft.com/office/drawing/2014/main" id="{5977EDD1-3D10-43FA-B800-7A7C8112B77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4">
                <a:extLst>
                  <a:ext uri="{FF2B5EF4-FFF2-40B4-BE49-F238E27FC236}">
                    <a16:creationId xmlns:a16="http://schemas.microsoft.com/office/drawing/2014/main" id="{D37988CF-9FC6-48F5-82F8-D2EB0178A3B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5">
                <a:extLst>
                  <a:ext uri="{FF2B5EF4-FFF2-40B4-BE49-F238E27FC236}">
                    <a16:creationId xmlns:a16="http://schemas.microsoft.com/office/drawing/2014/main" id="{EC5BB05B-491C-414A-91C3-B1CAB785A84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Line 16">
                <a:extLst>
                  <a:ext uri="{FF2B5EF4-FFF2-40B4-BE49-F238E27FC236}">
                    <a16:creationId xmlns:a16="http://schemas.microsoft.com/office/drawing/2014/main" id="{F3180CB6-F8D2-4596-B6CB-F9CEF5D3894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ChangeShapeType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7" name="Freeform 17">
                <a:extLst>
                  <a:ext uri="{FF2B5EF4-FFF2-40B4-BE49-F238E27FC236}">
                    <a16:creationId xmlns:a16="http://schemas.microsoft.com/office/drawing/2014/main" id="{DF338DD3-80F8-4F68-AC7C-361ABF2A9BF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18">
                <a:extLst>
                  <a:ext uri="{FF2B5EF4-FFF2-40B4-BE49-F238E27FC236}">
                    <a16:creationId xmlns:a16="http://schemas.microsoft.com/office/drawing/2014/main" id="{9666E4DB-B855-4A4E-BB50-1880738C11D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19">
                <a:extLst>
                  <a:ext uri="{FF2B5EF4-FFF2-40B4-BE49-F238E27FC236}">
                    <a16:creationId xmlns:a16="http://schemas.microsoft.com/office/drawing/2014/main" id="{F570FD9C-B435-4EF1-962C-621F1261AA5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0">
                <a:extLst>
                  <a:ext uri="{FF2B5EF4-FFF2-40B4-BE49-F238E27FC236}">
                    <a16:creationId xmlns:a16="http://schemas.microsoft.com/office/drawing/2014/main" id="{E236AF0B-3BDC-43C3-8FFC-2A94121E946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Rectangle 21">
                <a:extLst>
                  <a:ext uri="{FF2B5EF4-FFF2-40B4-BE49-F238E27FC236}">
                    <a16:creationId xmlns:a16="http://schemas.microsoft.com/office/drawing/2014/main" id="{3BA2C208-5097-4497-AA2C-ADDDAB48B6A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ChangeArrowhead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2">
                <a:extLst>
                  <a:ext uri="{FF2B5EF4-FFF2-40B4-BE49-F238E27FC236}">
                    <a16:creationId xmlns:a16="http://schemas.microsoft.com/office/drawing/2014/main" id="{6A45DD96-8D07-43CA-B036-6FDA880A17B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3">
                <a:extLst>
                  <a:ext uri="{FF2B5EF4-FFF2-40B4-BE49-F238E27FC236}">
                    <a16:creationId xmlns:a16="http://schemas.microsoft.com/office/drawing/2014/main" id="{AF7F7CBB-E154-4CD5-9ED0-D5DDC1DFEAE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4">
                <a:extLst>
                  <a:ext uri="{FF2B5EF4-FFF2-40B4-BE49-F238E27FC236}">
                    <a16:creationId xmlns:a16="http://schemas.microsoft.com/office/drawing/2014/main" id="{EFF4AB16-41DD-4877-8C28-ED78F4CA7FE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5">
                <a:extLst>
                  <a:ext uri="{FF2B5EF4-FFF2-40B4-BE49-F238E27FC236}">
                    <a16:creationId xmlns:a16="http://schemas.microsoft.com/office/drawing/2014/main" id="{30BCBD5D-92EB-487E-B1D0-F9000D45D10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26">
                <a:extLst>
                  <a:ext uri="{FF2B5EF4-FFF2-40B4-BE49-F238E27FC236}">
                    <a16:creationId xmlns:a16="http://schemas.microsoft.com/office/drawing/2014/main" id="{DA07BDB8-9827-4EBF-9B99-6C503EA0BC6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27">
                <a:extLst>
                  <a:ext uri="{FF2B5EF4-FFF2-40B4-BE49-F238E27FC236}">
                    <a16:creationId xmlns:a16="http://schemas.microsoft.com/office/drawing/2014/main" id="{7F41FB05-1B3F-450A-A1A7-8C8BD182A54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8" name="Freeform 28">
                <a:extLst>
                  <a:ext uri="{FF2B5EF4-FFF2-40B4-BE49-F238E27FC236}">
                    <a16:creationId xmlns:a16="http://schemas.microsoft.com/office/drawing/2014/main" id="{0629E219-1F32-41C1-B921-05E4561179B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9" name="Freeform 29">
                <a:extLst>
                  <a:ext uri="{FF2B5EF4-FFF2-40B4-BE49-F238E27FC236}">
                    <a16:creationId xmlns:a16="http://schemas.microsoft.com/office/drawing/2014/main" id="{8081FB28-486E-4C09-9D15-0B2657B56FB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50" name="Freeform 30">
                <a:extLst>
                  <a:ext uri="{FF2B5EF4-FFF2-40B4-BE49-F238E27FC236}">
                    <a16:creationId xmlns:a16="http://schemas.microsoft.com/office/drawing/2014/main" id="{CB547EFB-F29D-4336-9644-0AE7A94EA4C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51" name="Freeform 31">
                <a:extLst>
                  <a:ext uri="{FF2B5EF4-FFF2-40B4-BE49-F238E27FC236}">
                    <a16:creationId xmlns:a16="http://schemas.microsoft.com/office/drawing/2014/main" id="{BB2793F4-FAD7-459A-BC46-06BB1D4FAAC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FC01589C-0235-4B21-B264-777746D4D5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5" name="Freeform 32">
                <a:extLst>
                  <a:ext uri="{FF2B5EF4-FFF2-40B4-BE49-F238E27FC236}">
                    <a16:creationId xmlns:a16="http://schemas.microsoft.com/office/drawing/2014/main" id="{678F5669-8CE7-445E-8D54-49C5E2013B4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3">
                <a:extLst>
                  <a:ext uri="{FF2B5EF4-FFF2-40B4-BE49-F238E27FC236}">
                    <a16:creationId xmlns:a16="http://schemas.microsoft.com/office/drawing/2014/main" id="{E93A3F8E-D876-485E-9EDC-43E315DE1EE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4">
                <a:extLst>
                  <a:ext uri="{FF2B5EF4-FFF2-40B4-BE49-F238E27FC236}">
                    <a16:creationId xmlns:a16="http://schemas.microsoft.com/office/drawing/2014/main" id="{B4F848A6-931A-4CC9-9B29-C7A9CEA3ACE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5">
                <a:extLst>
                  <a:ext uri="{FF2B5EF4-FFF2-40B4-BE49-F238E27FC236}">
                    <a16:creationId xmlns:a16="http://schemas.microsoft.com/office/drawing/2014/main" id="{5C4204D4-6782-4DB1-8FF8-86CC698AF2F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36">
                <a:extLst>
                  <a:ext uri="{FF2B5EF4-FFF2-40B4-BE49-F238E27FC236}">
                    <a16:creationId xmlns:a16="http://schemas.microsoft.com/office/drawing/2014/main" id="{3907C583-5764-43DC-8AF9-992D3472F67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Freeform 37">
                <a:extLst>
                  <a:ext uri="{FF2B5EF4-FFF2-40B4-BE49-F238E27FC236}">
                    <a16:creationId xmlns:a16="http://schemas.microsoft.com/office/drawing/2014/main" id="{56CE3D6E-1121-4EF2-9DFB-7F3937FCCD0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1" name="Freeform 38">
                <a:extLst>
                  <a:ext uri="{FF2B5EF4-FFF2-40B4-BE49-F238E27FC236}">
                    <a16:creationId xmlns:a16="http://schemas.microsoft.com/office/drawing/2014/main" id="{3AEB7245-E197-4AE5-BCFC-7821E49EFE4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39">
                <a:extLst>
                  <a:ext uri="{FF2B5EF4-FFF2-40B4-BE49-F238E27FC236}">
                    <a16:creationId xmlns:a16="http://schemas.microsoft.com/office/drawing/2014/main" id="{801E9C76-F4FB-4C4D-9350-B526F294E01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40">
                <a:extLst>
                  <a:ext uri="{FF2B5EF4-FFF2-40B4-BE49-F238E27FC236}">
                    <a16:creationId xmlns:a16="http://schemas.microsoft.com/office/drawing/2014/main" id="{F9C0C5DE-6C8C-4CD0-9C91-6A132A06DA7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Rectangle 41">
                <a:extLst>
                  <a:ext uri="{FF2B5EF4-FFF2-40B4-BE49-F238E27FC236}">
                    <a16:creationId xmlns:a16="http://schemas.microsoft.com/office/drawing/2014/main" id="{955A7039-8B66-4CF0-8048-0AD0F4A5B85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ChangeArrowhead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pic>
        <p:nvPicPr>
          <p:cNvPr id="53" name="Picture 2">
            <a:extLst>
              <a:ext uri="{FF2B5EF4-FFF2-40B4-BE49-F238E27FC236}">
                <a16:creationId xmlns:a16="http://schemas.microsoft.com/office/drawing/2014/main" id="{43BCD4D4-0FCB-418E-9D58-033B2DB415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14="http://schemas.microsoft.com/office/powerpoint/2010/main" xmlns:a16="http://schemas.microsoft.com/office/drawing/2014/main" xmlns="">
                <a:solidFill>
                  <a:srgbClr val="FFFFFF"/>
                </a:solidFill>
              </a14:hiddenFill>
            </a:ext>
          </a:extLst>
        </p:spPr>
      </p:pic>
      <p:sp useBgFill="1">
        <p:nvSpPr>
          <p:cNvPr id="55" name="Rectangle 54">
            <a:extLst>
              <a:ext uri="{FF2B5EF4-FFF2-40B4-BE49-F238E27FC236}">
                <a16:creationId xmlns:a16="http://schemas.microsoft.com/office/drawing/2014/main" id="{BC3E363D-4793-4E9B-88F5-58007346CF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7" name="Picture 2">
            <a:extLst>
              <a:ext uri="{FF2B5EF4-FFF2-40B4-BE49-F238E27FC236}">
                <a16:creationId xmlns:a16="http://schemas.microsoft.com/office/drawing/2014/main" id="{AA3F2319-3466-4D84-ABE4-77BC773F35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14="http://schemas.microsoft.com/office/powerpoint/2010/main" xmlns:a16="http://schemas.microsoft.com/office/drawing/2014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7C1903C-5DF2-FC73-77CE-84C116627A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025" y="963613"/>
            <a:ext cx="5260313" cy="4927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4DEEDB2-C183-E935-D2E0-A41909E64CC1}"/>
              </a:ext>
            </a:extLst>
          </p:cNvPr>
          <p:cNvSpPr txBox="1"/>
          <p:nvPr/>
        </p:nvSpPr>
        <p:spPr>
          <a:xfrm>
            <a:off x="6552536" y="1990726"/>
            <a:ext cx="4864763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000" b="0" i="0" dirty="0"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latin typeface="Arial" panose="020B0604020202020204" pitchFamily="34" charset="0"/>
              </a:rPr>
              <a:t>Самым главным в идее Фехнера было то, что он впервые включил элементарные ощущения в круг интересов психологии. До Фехнера считали, что исследованием ощущений, если это кому-нибудь интересно, должны заниматься физиологи, врачи, даже физики, но только не психологи. Для психологов это слишком примитивно.</a:t>
            </a:r>
            <a:endParaRPr lang="ru-RU" sz="2000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05197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2D0BDA5-F955-54F8-8924-0745F5C934A3}"/>
              </a:ext>
            </a:extLst>
          </p:cNvPr>
          <p:cNvSpPr txBox="1"/>
          <p:nvPr/>
        </p:nvSpPr>
        <p:spPr>
          <a:xfrm>
            <a:off x="3111719" y="1137431"/>
            <a:ext cx="6710198" cy="36009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600" b="0" i="0" dirty="0"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latin typeface="Arial" panose="020B0604020202020204" pitchFamily="34" charset="0"/>
              </a:rPr>
              <a:t>Существуют два основных метода измерения ощущений: </a:t>
            </a:r>
          </a:p>
          <a:p>
            <a:pPr algn="ctr"/>
            <a:endParaRPr lang="ru-RU" sz="3600" dirty="0">
              <a:solidFill>
                <a:schemeClr val="accent4">
                  <a:lumMod val="20000"/>
                  <a:lumOff val="80000"/>
                </a:schemeClr>
              </a:solidFill>
              <a:latin typeface="Arial" panose="020B0604020202020204" pitchFamily="34" charset="0"/>
            </a:endParaRPr>
          </a:p>
          <a:p>
            <a:pPr algn="ctr"/>
            <a:r>
              <a:rPr lang="ru-RU" sz="2400" b="0" i="0" dirty="0"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latin typeface="Arial" panose="020B0604020202020204" pitchFamily="34" charset="0"/>
              </a:rPr>
              <a:t>прямой метод (или метод субъективной оценки)</a:t>
            </a:r>
          </a:p>
          <a:p>
            <a:pPr algn="ctr"/>
            <a:r>
              <a:rPr lang="ru-RU" sz="2400" b="0" i="0" dirty="0"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latin typeface="Arial" panose="020B0604020202020204" pitchFamily="34" charset="0"/>
              </a:rPr>
              <a:t>косвенный метод (или метод объективной оценки признаков, указывающих на наличие ощущения).</a:t>
            </a:r>
            <a:endParaRPr lang="ru-RU" sz="2400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Стрелка: вправо 5">
            <a:extLst>
              <a:ext uri="{FF2B5EF4-FFF2-40B4-BE49-F238E27FC236}">
                <a16:creationId xmlns:a16="http://schemas.microsoft.com/office/drawing/2014/main" id="{B3AD51A3-D338-5A4C-0702-DE6EE6A27C72}"/>
              </a:ext>
            </a:extLst>
          </p:cNvPr>
          <p:cNvSpPr/>
          <p:nvPr/>
        </p:nvSpPr>
        <p:spPr>
          <a:xfrm>
            <a:off x="2677457" y="3485932"/>
            <a:ext cx="607919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: вправо 6">
            <a:extLst>
              <a:ext uri="{FF2B5EF4-FFF2-40B4-BE49-F238E27FC236}">
                <a16:creationId xmlns:a16="http://schemas.microsoft.com/office/drawing/2014/main" id="{AAEF6094-A0F8-D9BA-B9BA-1C12EDBCF00C}"/>
              </a:ext>
            </a:extLst>
          </p:cNvPr>
          <p:cNvSpPr/>
          <p:nvPr/>
        </p:nvSpPr>
        <p:spPr>
          <a:xfrm>
            <a:off x="2878703" y="2718079"/>
            <a:ext cx="607919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86093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041777-35E8-531D-F112-D8F28CB87D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/>
              <a:t>Чувствительность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CF5DEC3-D795-9F4B-9BA9-69243FFCB3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/>
              <a:t>Это способность человеческого организма ощущать, различать внешние раздражители и реагировать на них. Для того, чтобы человек ощутил какое-либо воздействие, необходимо действие раздражителя на органы чувств определенной силы. Возникает вопрос о количественной характеристике данной силы, как ее можно измерить и в каких единицах выразить.</a:t>
            </a:r>
          </a:p>
        </p:txBody>
      </p:sp>
    </p:spTree>
    <p:extLst>
      <p:ext uri="{BB962C8B-B14F-4D97-AF65-F5344CB8AC3E}">
        <p14:creationId xmlns:p14="http://schemas.microsoft.com/office/powerpoint/2010/main" val="33054377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1603</TotalTime>
  <Words>882</Words>
  <Application>Microsoft Office PowerPoint</Application>
  <PresentationFormat>Широкоэкранный</PresentationFormat>
  <Paragraphs>55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31" baseType="lpstr">
      <vt:lpstr>Arial</vt:lpstr>
      <vt:lpstr>open sans</vt:lpstr>
      <vt:lpstr>Times New Roman</vt:lpstr>
      <vt:lpstr>Tw Cen MT</vt:lpstr>
      <vt:lpstr>Verdana</vt:lpstr>
      <vt:lpstr>YS Text</vt:lpstr>
      <vt:lpstr>Контур</vt:lpstr>
      <vt:lpstr>Психология ощущения</vt:lpstr>
      <vt:lpstr>Понятие ощущения</vt:lpstr>
      <vt:lpstr>Презентация PowerPoint</vt:lpstr>
      <vt:lpstr>Виды рецепторов</vt:lpstr>
      <vt:lpstr>Психофизика ощущений</vt:lpstr>
      <vt:lpstr>Презентация PowerPoint</vt:lpstr>
      <vt:lpstr>Презентация PowerPoint</vt:lpstr>
      <vt:lpstr>Презентация PowerPoint</vt:lpstr>
      <vt:lpstr>Чувствительность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Сенсорные и субсенсорные ощущения</vt:lpstr>
      <vt:lpstr>Презентация PowerPoint</vt:lpstr>
      <vt:lpstr>Методы измерения порогов ФЕХНЕРА</vt:lpstr>
      <vt:lpstr>Презентация PowerPoint</vt:lpstr>
      <vt:lpstr>Презентация PowerPoint</vt:lpstr>
      <vt:lpstr>Прямой метод измерения ощущений</vt:lpstr>
      <vt:lpstr>Презентация PowerPoint</vt:lpstr>
      <vt:lpstr>Методы прямого измерения</vt:lpstr>
      <vt:lpstr>Презентация PowerPoint</vt:lpstr>
      <vt:lpstr>Кроссмодальное сравнение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Психология ощущения</dc:title>
  <dc:creator>Роман Савин</dc:creator>
  <cp:lastModifiedBy>Роман Савин</cp:lastModifiedBy>
  <cp:revision>4</cp:revision>
  <dcterms:created xsi:type="dcterms:W3CDTF">2023-02-05T16:50:52Z</dcterms:created>
  <dcterms:modified xsi:type="dcterms:W3CDTF">2023-02-09T15:56:39Z</dcterms:modified>
</cp:coreProperties>
</file>