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4"/>
  </p:notesMasterIdLst>
  <p:sldIdLst>
    <p:sldId id="798" r:id="rId2"/>
    <p:sldId id="773" r:id="rId3"/>
    <p:sldId id="774" r:id="rId4"/>
    <p:sldId id="800" r:id="rId5"/>
    <p:sldId id="801" r:id="rId6"/>
    <p:sldId id="799" r:id="rId7"/>
    <p:sldId id="777" r:id="rId8"/>
    <p:sldId id="781" r:id="rId9"/>
    <p:sldId id="802" r:id="rId10"/>
    <p:sldId id="782" r:id="rId11"/>
    <p:sldId id="803" r:id="rId12"/>
    <p:sldId id="804" r:id="rId13"/>
    <p:sldId id="806" r:id="rId14"/>
    <p:sldId id="807" r:id="rId15"/>
    <p:sldId id="811" r:id="rId16"/>
    <p:sldId id="805" r:id="rId17"/>
    <p:sldId id="327" r:id="rId18"/>
    <p:sldId id="813" r:id="rId19"/>
    <p:sldId id="814" r:id="rId20"/>
    <p:sldId id="815" r:id="rId21"/>
    <p:sldId id="816" r:id="rId22"/>
    <p:sldId id="809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1" clrIdx="0">
    <p:extLst>
      <p:ext uri="{19B8F6BF-5375-455C-9EA6-DF929625EA0E}">
        <p15:presenceInfo xmlns:p15="http://schemas.microsoft.com/office/powerpoint/2012/main" userId="Пользо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0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0" autoAdjust="0"/>
    <p:restoredTop sz="94674" autoAdjust="0"/>
  </p:normalViewPr>
  <p:slideViewPr>
    <p:cSldViewPr snapToGrid="0">
      <p:cViewPr varScale="1">
        <p:scale>
          <a:sx n="74" d="100"/>
          <a:sy n="74" d="100"/>
        </p:scale>
        <p:origin x="63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2FAB48-5E05-4B00-A07F-41A66BA87F0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FD2BA-B09C-4B69-8D4C-BEEA4280D7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672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479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512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2921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76718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3718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40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192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520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231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377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29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390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943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90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20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30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350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4805417-94DD-4935-AFD8-1090D1522E0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01030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  <p:sldLayoutId id="214748377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839520-42C9-D89F-7E99-28DE787491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8663" y="373487"/>
            <a:ext cx="11234673" cy="4868214"/>
          </a:xfrm>
        </p:spPr>
        <p:txBody>
          <a:bodyPr/>
          <a:lstStyle/>
          <a:p>
            <a:pPr algn="ctr"/>
            <a:r>
              <a:rPr lang="ru-RU" sz="6600" dirty="0"/>
              <a:t>ОПОРНО-ДВИГАТЕЛЬНАЯ СИСТЕМА. </a:t>
            </a:r>
            <a:br>
              <a:rPr lang="ru-RU" sz="6600" dirty="0"/>
            </a:br>
            <a:r>
              <a:rPr lang="ru-RU" sz="6600" dirty="0"/>
              <a:t>СОСТАВ, СТРОЕНИЕ И РОСТ КОСТЕЙ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9B1831F-CCDA-1BAF-CB49-2C1B3AEFFC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192" y="5634681"/>
            <a:ext cx="4190451" cy="1086237"/>
          </a:xfrm>
        </p:spPr>
        <p:txBody>
          <a:bodyPr>
            <a:normAutofit/>
          </a:bodyPr>
          <a:lstStyle/>
          <a:p>
            <a:endParaRPr lang="ru-RU" dirty="0"/>
          </a:p>
          <a:p>
            <a:pPr algn="ctr"/>
            <a:r>
              <a:rPr lang="ru-RU" sz="3600" dirty="0"/>
              <a:t>Параграф 15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AE6D1E-68F9-7236-DFB9-760F8D1EF305}"/>
              </a:ext>
            </a:extLst>
          </p:cNvPr>
          <p:cNvSpPr txBox="1"/>
          <p:nvPr/>
        </p:nvSpPr>
        <p:spPr>
          <a:xfrm>
            <a:off x="6272011" y="5634681"/>
            <a:ext cx="50613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Учитель биологии МБОУ «СШ №1»</a:t>
            </a:r>
          </a:p>
          <a:p>
            <a:pPr algn="ctr"/>
            <a:r>
              <a:rPr lang="ru-RU" dirty="0"/>
              <a:t>г. Вилючинск Камчатский край</a:t>
            </a:r>
          </a:p>
          <a:p>
            <a:pPr algn="ctr"/>
            <a:r>
              <a:rPr lang="ru-RU" dirty="0"/>
              <a:t>Рудная Евгения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3933594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283335" y="58846"/>
            <a:ext cx="539624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Кость состоит из огромного числа трубочек – </a:t>
            </a:r>
            <a:r>
              <a:rPr lang="ru-RU" sz="3600" b="1" dirty="0"/>
              <a:t>остеонов</a:t>
            </a:r>
            <a:r>
              <a:rPr lang="ru-RU" sz="3600" dirty="0"/>
              <a:t>. Это несколько слоёв тончайших пластинок, которые расположены вокруг канала, по которому проходят кровеносные сосуды, питающие остеон, и нервные волокна.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B6C0D83-6F45-109C-BE7A-347D40883D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9583" y="1957589"/>
            <a:ext cx="6379335" cy="478450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083841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133082" y="689911"/>
            <a:ext cx="53962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Между костными пластинками расположены костные клетки – </a:t>
            </a:r>
            <a:r>
              <a:rPr lang="ru-RU" sz="3600" b="1" dirty="0"/>
              <a:t>остеоциты</a:t>
            </a:r>
            <a:r>
              <a:rPr lang="ru-RU" sz="3600" dirty="0"/>
              <a:t> – с многочисленными отростками.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B6C0D83-6F45-109C-BE7A-347D40883D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9583" y="1957589"/>
            <a:ext cx="6379335" cy="478450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662331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133082" y="689911"/>
            <a:ext cx="539624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Если костные трубочки уложены в кости плотно, то образуется так называемое компактное вещество кости, а если рыхло, то губчатое вещество кости.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B27356F-D461-9B4C-6439-7CF7EA08A1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1183" y="2356835"/>
            <a:ext cx="5465086" cy="413058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9733352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116178" y="141669"/>
            <a:ext cx="62371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Рассмотрим строение кости на примере трубчатой кости.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087AFD2-A28F-A70A-1698-5DDADA074A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3889" y="2088524"/>
            <a:ext cx="4769476" cy="476947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75045F0-AF15-1B71-62D2-C72A333DD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365" y="141669"/>
            <a:ext cx="4677515" cy="658993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7257988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1133610" y="824249"/>
            <a:ext cx="62371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Развитие и рост костей: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C1C43AA-7F9E-A9FD-E27E-4A3F001781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3669" y="3126596"/>
            <a:ext cx="7362154" cy="373140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DC78BE4-2085-6E6C-E6CB-CDFBFD6C00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177" y="2717443"/>
            <a:ext cx="4634907" cy="412202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5274795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826016" y="450762"/>
            <a:ext cx="62371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Трубчатые кости: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6CF178C-DE26-6B3D-28FD-9F71DC9D9B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7268" y="1481070"/>
            <a:ext cx="6544732" cy="537693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5189914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6A1938-B8E2-98C2-E83E-847C720E027E}"/>
              </a:ext>
            </a:extLst>
          </p:cNvPr>
          <p:cNvSpPr txBox="1"/>
          <p:nvPr/>
        </p:nvSpPr>
        <p:spPr>
          <a:xfrm>
            <a:off x="721217" y="244699"/>
            <a:ext cx="95690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На основании параграфа 15 </a:t>
            </a:r>
            <a:r>
              <a:rPr lang="ru-RU" sz="3600" dirty="0" err="1"/>
              <a:t>стр</a:t>
            </a:r>
            <a:r>
              <a:rPr lang="ru-RU" sz="3600" dirty="0"/>
              <a:t> 75-76 заполним таблицу «Виды костей»: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99662F4-6E6B-34C8-0D3D-5B9589630E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444809"/>
              </p:ext>
            </p:extLst>
          </p:nvPr>
        </p:nvGraphicFramePr>
        <p:xfrm>
          <a:off x="280473" y="1737096"/>
          <a:ext cx="11748396" cy="4985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07437">
                  <a:extLst>
                    <a:ext uri="{9D8B030D-6E8A-4147-A177-3AD203B41FA5}">
                      <a16:colId xmlns:a16="http://schemas.microsoft.com/office/drawing/2014/main" val="3221407958"/>
                    </a:ext>
                  </a:extLst>
                </a:gridCol>
                <a:gridCol w="3424827">
                  <a:extLst>
                    <a:ext uri="{9D8B030D-6E8A-4147-A177-3AD203B41FA5}">
                      <a16:colId xmlns:a16="http://schemas.microsoft.com/office/drawing/2014/main" val="1796351341"/>
                    </a:ext>
                  </a:extLst>
                </a:gridCol>
                <a:gridCol w="3916132">
                  <a:extLst>
                    <a:ext uri="{9D8B030D-6E8A-4147-A177-3AD203B41FA5}">
                      <a16:colId xmlns:a16="http://schemas.microsoft.com/office/drawing/2014/main" val="2587133802"/>
                    </a:ext>
                  </a:extLst>
                </a:gridCol>
              </a:tblGrid>
              <a:tr h="99713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Виды костей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Особенности и функции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Примеры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5530173"/>
                  </a:ext>
                </a:extLst>
              </a:tr>
              <a:tr h="99713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Трубчатые </a:t>
                      </a:r>
                    </a:p>
                    <a:p>
                      <a:pPr algn="ctr"/>
                      <a:r>
                        <a:rPr lang="ru-RU" sz="2800" dirty="0"/>
                        <a:t>(длинные и короткие)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5358850"/>
                  </a:ext>
                </a:extLst>
              </a:tr>
              <a:tr h="99713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Губчатые</a:t>
                      </a:r>
                    </a:p>
                    <a:p>
                      <a:pPr algn="ctr"/>
                      <a:r>
                        <a:rPr lang="ru-RU" sz="2800" dirty="0"/>
                        <a:t>(длинные и короткие)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1599705"/>
                  </a:ext>
                </a:extLst>
              </a:tr>
              <a:tr h="99713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Плоские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0546732"/>
                  </a:ext>
                </a:extLst>
              </a:tr>
              <a:tr h="99713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Смешанные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39288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0518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F40330A-C8AB-49E9-619B-7A275030F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4686" y="199625"/>
            <a:ext cx="7301346" cy="6458752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  <a:p>
            <a:pPr marL="0" indent="0" algn="ctr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Параграф 15  прочитать, </a:t>
            </a:r>
          </a:p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1-5.</a:t>
            </a:r>
          </a:p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Заполнить до конца таблицу  «Виды костей»</a:t>
            </a:r>
          </a:p>
          <a:p>
            <a:pPr marL="0" indent="0" algn="ctr">
              <a:buNone/>
            </a:pP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F9F1314-0012-FA84-47FD-B18480D894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2" y="2889195"/>
            <a:ext cx="4482764" cy="376918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4944236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196568" y="412126"/>
            <a:ext cx="481331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ЗАКРЕПЛЕНИЕ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Под каким номером изображена кость человека?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84EDEF-465D-B25B-9FB4-430821D128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1702" y="207693"/>
            <a:ext cx="6779654" cy="642961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186539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441267" y="502278"/>
            <a:ext cx="947546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ЗАКРЕПЛЕНИЕ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К механической функции скелета человека относят 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1)  кроветворение</a:t>
            </a:r>
          </a:p>
          <a:p>
            <a:pPr algn="ctr"/>
            <a:r>
              <a:rPr lang="ru-RU" sz="3600" dirty="0"/>
              <a:t>2)  обмен минеральных солей</a:t>
            </a:r>
          </a:p>
          <a:p>
            <a:pPr algn="ctr"/>
            <a:r>
              <a:rPr lang="ru-RU" sz="3600" dirty="0"/>
              <a:t>3)  смягчение ударов при ходьбе</a:t>
            </a:r>
          </a:p>
          <a:p>
            <a:pPr algn="ctr"/>
            <a:r>
              <a:rPr lang="ru-RU" sz="3600" dirty="0"/>
              <a:t>4)  участие в иммунитете</a:t>
            </a:r>
          </a:p>
        </p:txBody>
      </p:sp>
    </p:spTree>
    <p:extLst>
      <p:ext uri="{BB962C8B-B14F-4D97-AF65-F5344CB8AC3E}">
        <p14:creationId xmlns:p14="http://schemas.microsoft.com/office/powerpoint/2010/main" val="427097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BE7ECC-7DF7-765F-BCFE-03C063A160E6}"/>
              </a:ext>
            </a:extLst>
          </p:cNvPr>
          <p:cNvSpPr txBox="1"/>
          <p:nvPr/>
        </p:nvSpPr>
        <p:spPr>
          <a:xfrm>
            <a:off x="5782614" y="1294927"/>
            <a:ext cx="56108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Движение - важнейшее свойство объектов живой природы, в том числе и человека. 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Как мы можем судить о его проявлении?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00CE06-3ADF-3065-9367-2F219367D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59" y="1931557"/>
            <a:ext cx="5103255" cy="4524314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2999740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441267" y="502278"/>
            <a:ext cx="947546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ЗАКРЕПЛЕНИЕ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К механической функции костей скелета человека относят 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1)  движение</a:t>
            </a:r>
          </a:p>
          <a:p>
            <a:pPr algn="ctr"/>
            <a:r>
              <a:rPr lang="ru-RU" sz="3600" dirty="0"/>
              <a:t>2)  участие в иммунитете</a:t>
            </a:r>
          </a:p>
          <a:p>
            <a:pPr algn="ctr"/>
            <a:r>
              <a:rPr lang="ru-RU" sz="3600" dirty="0"/>
              <a:t>3)  обмен солей</a:t>
            </a:r>
          </a:p>
          <a:p>
            <a:pPr algn="ctr"/>
            <a:r>
              <a:rPr lang="ru-RU" sz="3600" dirty="0"/>
              <a:t>4)  кроветворение</a:t>
            </a:r>
          </a:p>
        </p:txBody>
      </p:sp>
    </p:spTree>
    <p:extLst>
      <p:ext uri="{BB962C8B-B14F-4D97-AF65-F5344CB8AC3E}">
        <p14:creationId xmlns:p14="http://schemas.microsoft.com/office/powerpoint/2010/main" val="10360041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441267" y="502278"/>
            <a:ext cx="947546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ЗАКРЕПЛЕНИЕ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Какие из перечисленных химических соединений придают костям твердость? 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1)  соли кальция</a:t>
            </a:r>
          </a:p>
          <a:p>
            <a:pPr algn="ctr"/>
            <a:r>
              <a:rPr lang="ru-RU" sz="3600" dirty="0"/>
              <a:t>2)  белки</a:t>
            </a:r>
          </a:p>
          <a:p>
            <a:pPr algn="ctr"/>
            <a:r>
              <a:rPr lang="ru-RU" sz="3600" dirty="0"/>
              <a:t>3)  жиры</a:t>
            </a:r>
          </a:p>
          <a:p>
            <a:pPr algn="ctr"/>
            <a:r>
              <a:rPr lang="ru-RU" sz="3600" dirty="0"/>
              <a:t>4)  углеводы</a:t>
            </a:r>
          </a:p>
        </p:txBody>
      </p:sp>
    </p:spTree>
    <p:extLst>
      <p:ext uri="{BB962C8B-B14F-4D97-AF65-F5344CB8AC3E}">
        <p14:creationId xmlns:p14="http://schemas.microsoft.com/office/powerpoint/2010/main" val="36103175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6A1938-B8E2-98C2-E83E-847C720E027E}"/>
              </a:ext>
            </a:extLst>
          </p:cNvPr>
          <p:cNvSpPr txBox="1"/>
          <p:nvPr/>
        </p:nvSpPr>
        <p:spPr>
          <a:xfrm>
            <a:off x="721217" y="244699"/>
            <a:ext cx="95690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Проверка таблицы «Виды костей»: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799662F4-6E6B-34C8-0D3D-5B9589630E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3009423"/>
              </p:ext>
            </p:extLst>
          </p:nvPr>
        </p:nvGraphicFramePr>
        <p:xfrm>
          <a:off x="0" y="1061294"/>
          <a:ext cx="12192000" cy="570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3803">
                  <a:extLst>
                    <a:ext uri="{9D8B030D-6E8A-4147-A177-3AD203B41FA5}">
                      <a16:colId xmlns:a16="http://schemas.microsoft.com/office/drawing/2014/main" val="3221407958"/>
                    </a:ext>
                  </a:extLst>
                </a:gridCol>
                <a:gridCol w="5962917">
                  <a:extLst>
                    <a:ext uri="{9D8B030D-6E8A-4147-A177-3AD203B41FA5}">
                      <a16:colId xmlns:a16="http://schemas.microsoft.com/office/drawing/2014/main" val="1796351341"/>
                    </a:ext>
                  </a:extLst>
                </a:gridCol>
                <a:gridCol w="3975280">
                  <a:extLst>
                    <a:ext uri="{9D8B030D-6E8A-4147-A177-3AD203B41FA5}">
                      <a16:colId xmlns:a16="http://schemas.microsoft.com/office/drawing/2014/main" val="2587133802"/>
                    </a:ext>
                  </a:extLst>
                </a:gridCol>
              </a:tblGrid>
              <a:tr h="46346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Виды костей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Особенности и функции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Примеры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5530173"/>
                  </a:ext>
                </a:extLst>
              </a:tr>
              <a:tr h="128548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Трубчатые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Длинные, в форме трубки, внутри канал с жёлтым костным мозгом. Обеспечивают быстрые разнообразные движения конечностей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плечо, кости предплечья, бедро и кости голени, кости пясти, плюсны, фаланги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5358850"/>
                  </a:ext>
                </a:extLst>
              </a:tr>
              <a:tr h="126237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Губчатые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В основном из губчатого вещества, покрытого тонким слоем компактного. Содержат красный костный мозг, который обеспечивает функцию кроветворения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рёбра, грудина, кости запястья, предплюсны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1599705"/>
                  </a:ext>
                </a:extLst>
              </a:tr>
              <a:tr h="126237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/>
                        <a:t>Плоские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Ширина преобладает над толщиной для защиты внутренних органов. Состоят из пластинок компактного вещества и тонкого слоя губчатого вещества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Плоские кости поясов конечностей (лопатки, тазовые кости), кости черепа (лобная, теменная)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0546732"/>
                  </a:ext>
                </a:extLst>
              </a:tr>
              <a:tr h="1262379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/>
                        <a:t>Смешанные</a:t>
                      </a:r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/>
                        <a:t>Состоят из нескольких частей, имеющих разное строение, происхождение и функции. Тело позвонка – губчатая кость, а его отростки – плоские кости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Кости основания черепа, позвонки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39288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2376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BE7ECC-7DF7-765F-BCFE-03C063A160E6}"/>
              </a:ext>
            </a:extLst>
          </p:cNvPr>
          <p:cNvSpPr txBox="1"/>
          <p:nvPr/>
        </p:nvSpPr>
        <p:spPr>
          <a:xfrm>
            <a:off x="5962917" y="1166138"/>
            <a:ext cx="603589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О проявлении движения мы судим по перемещениям в пространстве. Движение тела невозможно без опоры. Опора особенно важна для организма, который обитает в наземно-воздушной среде.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D89AB56-9A51-D945-DE7A-B4038260B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57600"/>
            <a:ext cx="5699496" cy="32004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120241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26E12D-C36B-A4B5-74BE-60BC025C03ED}"/>
              </a:ext>
            </a:extLst>
          </p:cNvPr>
          <p:cNvSpPr txBox="1"/>
          <p:nvPr/>
        </p:nvSpPr>
        <p:spPr>
          <a:xfrm>
            <a:off x="2588654" y="502276"/>
            <a:ext cx="6233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Опорно-двигательная система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56A619-97D3-8354-6CAE-66D2FB123018}"/>
              </a:ext>
            </a:extLst>
          </p:cNvPr>
          <p:cNvSpPr txBox="1"/>
          <p:nvPr/>
        </p:nvSpPr>
        <p:spPr>
          <a:xfrm>
            <a:off x="643944" y="2537138"/>
            <a:ext cx="38894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пассивная часть (скелет)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360710-17BA-EF25-7173-386EF0A886E3}"/>
              </a:ext>
            </a:extLst>
          </p:cNvPr>
          <p:cNvSpPr txBox="1"/>
          <p:nvPr/>
        </p:nvSpPr>
        <p:spPr>
          <a:xfrm>
            <a:off x="6336406" y="2498501"/>
            <a:ext cx="41985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активная часть (мышцы)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077E3E-B73D-D6A4-166A-48EB292FD0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904" y="3777535"/>
            <a:ext cx="2857500" cy="28575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FD8BDB7-F73E-7131-1C87-EE996ECD2B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9319" y="3669942"/>
            <a:ext cx="3072685" cy="3072685"/>
          </a:xfrm>
          <a:prstGeom prst="rect">
            <a:avLst/>
          </a:prstGeom>
          <a:effectLst>
            <a:softEdge rad="127000"/>
          </a:effectLst>
        </p:spPr>
      </p:pic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323C5D52-6A82-7E6B-C159-B8575D13AAC2}"/>
              </a:ext>
            </a:extLst>
          </p:cNvPr>
          <p:cNvCxnSpPr>
            <a:cxnSpLocks/>
          </p:cNvCxnSpPr>
          <p:nvPr/>
        </p:nvCxnSpPr>
        <p:spPr>
          <a:xfrm flipH="1">
            <a:off x="3451538" y="1702605"/>
            <a:ext cx="2009104" cy="83453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C31B6961-C9D2-665E-0EDB-736D4B34CB93}"/>
              </a:ext>
            </a:extLst>
          </p:cNvPr>
          <p:cNvCxnSpPr/>
          <p:nvPr/>
        </p:nvCxnSpPr>
        <p:spPr>
          <a:xfrm>
            <a:off x="6096000" y="1752823"/>
            <a:ext cx="1463899" cy="78431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4580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5121499" y="1225689"/>
            <a:ext cx="707050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 </a:t>
            </a:r>
            <a:r>
              <a:rPr lang="ru-RU" sz="3600" b="1" dirty="0"/>
              <a:t>Опорно-двигательный аппарат </a:t>
            </a:r>
            <a:r>
              <a:rPr lang="ru-RU" sz="3600" dirty="0"/>
              <a:t>– совокупность структур, которые формируют каркас организма.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02E3DA6-11E4-EFF6-66D9-955BECDC7B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49" y="3567448"/>
            <a:ext cx="6301794" cy="3150897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9017618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26E12D-C36B-A4B5-74BE-60BC025C03ED}"/>
              </a:ext>
            </a:extLst>
          </p:cNvPr>
          <p:cNvSpPr txBox="1"/>
          <p:nvPr/>
        </p:nvSpPr>
        <p:spPr>
          <a:xfrm>
            <a:off x="1983346" y="515155"/>
            <a:ext cx="7508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Опорно-двигательная система</a:t>
            </a:r>
          </a:p>
          <a:p>
            <a:pPr algn="ctr"/>
            <a:r>
              <a:rPr lang="ru-RU" sz="3600" dirty="0"/>
              <a:t>(функции)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56A619-97D3-8354-6CAE-66D2FB123018}"/>
              </a:ext>
            </a:extLst>
          </p:cNvPr>
          <p:cNvSpPr txBox="1"/>
          <p:nvPr/>
        </p:nvSpPr>
        <p:spPr>
          <a:xfrm>
            <a:off x="0" y="2498501"/>
            <a:ext cx="3889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опорная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360710-17BA-EF25-7173-386EF0A886E3}"/>
              </a:ext>
            </a:extLst>
          </p:cNvPr>
          <p:cNvSpPr txBox="1"/>
          <p:nvPr/>
        </p:nvSpPr>
        <p:spPr>
          <a:xfrm>
            <a:off x="3760632" y="2359607"/>
            <a:ext cx="4198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двигательная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BC7BC5-A33B-E070-794D-472D47454F56}"/>
              </a:ext>
            </a:extLst>
          </p:cNvPr>
          <p:cNvSpPr txBox="1"/>
          <p:nvPr/>
        </p:nvSpPr>
        <p:spPr>
          <a:xfrm>
            <a:off x="7392474" y="2351781"/>
            <a:ext cx="4198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защитная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8AA11A-A216-2FE5-0F0F-7E8A1C848C37}"/>
              </a:ext>
            </a:extLst>
          </p:cNvPr>
          <p:cNvSpPr txBox="1"/>
          <p:nvPr/>
        </p:nvSpPr>
        <p:spPr>
          <a:xfrm>
            <a:off x="154546" y="3621231"/>
            <a:ext cx="349017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поддерживает все системы и органы, сохраняет форму тела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761653-D038-C2EB-6328-E110844C0731}"/>
              </a:ext>
            </a:extLst>
          </p:cNvPr>
          <p:cNvSpPr txBox="1"/>
          <p:nvPr/>
        </p:nvSpPr>
        <p:spPr>
          <a:xfrm>
            <a:off x="4095482" y="3588505"/>
            <a:ext cx="367047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передвижение в пространстве тела и его частей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1B050D-2826-C27B-93E9-34D4E8FEF561}"/>
              </a:ext>
            </a:extLst>
          </p:cNvPr>
          <p:cNvSpPr txBox="1"/>
          <p:nvPr/>
        </p:nvSpPr>
        <p:spPr>
          <a:xfrm>
            <a:off x="8113689" y="3629057"/>
            <a:ext cx="392376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предохраняет от внешних воздействий внутренние органы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FACB6FD3-BCA8-ADB8-037F-A4EAE0088B0B}"/>
              </a:ext>
            </a:extLst>
          </p:cNvPr>
          <p:cNvCxnSpPr/>
          <p:nvPr/>
        </p:nvCxnSpPr>
        <p:spPr>
          <a:xfrm flipH="1">
            <a:off x="2498501" y="1715484"/>
            <a:ext cx="2060620" cy="7830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2DA6F083-4208-B44A-F18C-9CA5B7F00395}"/>
              </a:ext>
            </a:extLst>
          </p:cNvPr>
          <p:cNvCxnSpPr/>
          <p:nvPr/>
        </p:nvCxnSpPr>
        <p:spPr>
          <a:xfrm>
            <a:off x="7044744" y="1715484"/>
            <a:ext cx="1648495" cy="7830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68C9B11E-B501-10F7-3A1C-39FE21639281}"/>
              </a:ext>
            </a:extLst>
          </p:cNvPr>
          <p:cNvCxnSpPr>
            <a:stCxn id="2" idx="2"/>
          </p:cNvCxnSpPr>
          <p:nvPr/>
        </p:nvCxnSpPr>
        <p:spPr>
          <a:xfrm>
            <a:off x="5737538" y="1715484"/>
            <a:ext cx="83714" cy="7830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2C90575B-7EC8-F777-EBD6-4A2455B73FC2}"/>
              </a:ext>
            </a:extLst>
          </p:cNvPr>
          <p:cNvCxnSpPr>
            <a:stCxn id="3" idx="2"/>
            <a:endCxn id="6" idx="0"/>
          </p:cNvCxnSpPr>
          <p:nvPr/>
        </p:nvCxnSpPr>
        <p:spPr>
          <a:xfrm flipH="1">
            <a:off x="1899634" y="3083276"/>
            <a:ext cx="45076" cy="53795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38591BFA-61F1-099A-DC07-D0A9EEC58A6F}"/>
              </a:ext>
            </a:extLst>
          </p:cNvPr>
          <p:cNvCxnSpPr>
            <a:stCxn id="5" idx="2"/>
          </p:cNvCxnSpPr>
          <p:nvPr/>
        </p:nvCxnSpPr>
        <p:spPr>
          <a:xfrm>
            <a:off x="9491730" y="2936556"/>
            <a:ext cx="0" cy="73149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C8988CB8-3035-8CD9-3BEB-59150869326B}"/>
              </a:ext>
            </a:extLst>
          </p:cNvPr>
          <p:cNvCxnSpPr>
            <a:stCxn id="4" idx="2"/>
          </p:cNvCxnSpPr>
          <p:nvPr/>
        </p:nvCxnSpPr>
        <p:spPr>
          <a:xfrm flipH="1">
            <a:off x="5821252" y="2944382"/>
            <a:ext cx="38636" cy="7776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2975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BE7ECC-7DF7-765F-BCFE-03C063A160E6}"/>
              </a:ext>
            </a:extLst>
          </p:cNvPr>
          <p:cNvSpPr txBox="1"/>
          <p:nvPr/>
        </p:nvSpPr>
        <p:spPr>
          <a:xfrm>
            <a:off x="7482625" y="1217654"/>
            <a:ext cx="38722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Основные структурные единицы – кости и мышцы.</a:t>
            </a:r>
          </a:p>
          <a:p>
            <a:pPr algn="ctr"/>
            <a:endParaRPr lang="ru-RU" sz="36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6428759-F622-0B1E-59D1-D9961921DA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00" y="1933100"/>
            <a:ext cx="6194403" cy="464894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924253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6096000" y="1181816"/>
            <a:ext cx="591569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 Кость – основная структурная единица скелета.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Кости образованы из разных видов тканей, главная из которых – соединительная костная ткань.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38571D4-4A1E-8466-66DB-01889B7AB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812" y="2748297"/>
            <a:ext cx="5778188" cy="385212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684860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632321-6665-A8C6-A4F7-4A1E3EC2CAF3}"/>
              </a:ext>
            </a:extLst>
          </p:cNvPr>
          <p:cNvSpPr txBox="1"/>
          <p:nvPr/>
        </p:nvSpPr>
        <p:spPr>
          <a:xfrm>
            <a:off x="3078051" y="576476"/>
            <a:ext cx="5615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Костная ткань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72022B-282D-B448-5028-7C86CDA63BC5}"/>
              </a:ext>
            </a:extLst>
          </p:cNvPr>
          <p:cNvSpPr txBox="1"/>
          <p:nvPr/>
        </p:nvSpPr>
        <p:spPr>
          <a:xfrm>
            <a:off x="682580" y="2034862"/>
            <a:ext cx="34644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органические вещества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7EE8EF-F513-0A2E-6C00-9C612471ACC9}"/>
              </a:ext>
            </a:extLst>
          </p:cNvPr>
          <p:cNvSpPr txBox="1"/>
          <p:nvPr/>
        </p:nvSpPr>
        <p:spPr>
          <a:xfrm>
            <a:off x="515153" y="4736189"/>
            <a:ext cx="44925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придают костям упругость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1D71B3-4900-E0B7-0051-421566E590A2}"/>
              </a:ext>
            </a:extLst>
          </p:cNvPr>
          <p:cNvSpPr txBox="1"/>
          <p:nvPr/>
        </p:nvSpPr>
        <p:spPr>
          <a:xfrm>
            <a:off x="6096000" y="2034862"/>
            <a:ext cx="59328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неорганические вещества (минеральные соли фосфора, кальция, магния)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F88011-9625-2126-8475-1888BA64F599}"/>
              </a:ext>
            </a:extLst>
          </p:cNvPr>
          <p:cNvSpPr txBox="1"/>
          <p:nvPr/>
        </p:nvSpPr>
        <p:spPr>
          <a:xfrm>
            <a:off x="7016840" y="4736189"/>
            <a:ext cx="44925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придают  костям твёрдость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B252DC86-D208-168A-B9C0-13DA4CB54369}"/>
              </a:ext>
            </a:extLst>
          </p:cNvPr>
          <p:cNvCxnSpPr/>
          <p:nvPr/>
        </p:nvCxnSpPr>
        <p:spPr>
          <a:xfrm flipH="1">
            <a:off x="3464417" y="1392085"/>
            <a:ext cx="1543317" cy="6427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A19F4756-755E-8CF3-9004-E8276BE5A729}"/>
              </a:ext>
            </a:extLst>
          </p:cNvPr>
          <p:cNvCxnSpPr/>
          <p:nvPr/>
        </p:nvCxnSpPr>
        <p:spPr>
          <a:xfrm>
            <a:off x="6581104" y="1307446"/>
            <a:ext cx="901521" cy="72741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F02E190C-2273-2B18-8192-25191BC49042}"/>
              </a:ext>
            </a:extLst>
          </p:cNvPr>
          <p:cNvCxnSpPr/>
          <p:nvPr/>
        </p:nvCxnSpPr>
        <p:spPr>
          <a:xfrm>
            <a:off x="2469524" y="3309870"/>
            <a:ext cx="0" cy="142631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3896E9E7-F05B-48B4-4C12-8DFD45D0026F}"/>
              </a:ext>
            </a:extLst>
          </p:cNvPr>
          <p:cNvCxnSpPr>
            <a:stCxn id="7" idx="2"/>
          </p:cNvCxnSpPr>
          <p:nvPr/>
        </p:nvCxnSpPr>
        <p:spPr>
          <a:xfrm>
            <a:off x="9062434" y="4096965"/>
            <a:ext cx="0" cy="6392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40463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TM02836342[[fn=Ион]]</Template>
  <TotalTime>4030</TotalTime>
  <Words>544</Words>
  <Application>Microsoft Office PowerPoint</Application>
  <PresentationFormat>Широкоэкранный</PresentationFormat>
  <Paragraphs>96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Century Gothic</vt:lpstr>
      <vt:lpstr>Times New Roman</vt:lpstr>
      <vt:lpstr>Wingdings 3</vt:lpstr>
      <vt:lpstr>Ион</vt:lpstr>
      <vt:lpstr>ОПОРНО-ДВИГАТЕЛЬНАЯ СИСТЕМА.  СОСТАВ, СТРОЕНИЕ И РОСТ КОСТЕЙ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Природные ресурсы - первоисточник благосостояния страны</dc:title>
  <dc:creator>Пользователь</dc:creator>
  <cp:lastModifiedBy>polina.rudnaya08@gmail.com</cp:lastModifiedBy>
  <cp:revision>380</cp:revision>
  <dcterms:created xsi:type="dcterms:W3CDTF">2021-09-19T03:02:14Z</dcterms:created>
  <dcterms:modified xsi:type="dcterms:W3CDTF">2023-11-14T08:08:02Z</dcterms:modified>
</cp:coreProperties>
</file>