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4" r:id="rId2"/>
    <p:sldId id="275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7" r:id="rId20"/>
    <p:sldId id="285" r:id="rId21"/>
    <p:sldId id="286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305" r:id="rId31"/>
    <p:sldId id="306" r:id="rId32"/>
    <p:sldId id="307" r:id="rId33"/>
    <p:sldId id="310" r:id="rId34"/>
    <p:sldId id="297" r:id="rId35"/>
    <p:sldId id="298" r:id="rId36"/>
    <p:sldId id="299" r:id="rId37"/>
    <p:sldId id="300" r:id="rId38"/>
    <p:sldId id="302" r:id="rId39"/>
    <p:sldId id="303" r:id="rId40"/>
    <p:sldId id="304" r:id="rId41"/>
    <p:sldId id="311" r:id="rId42"/>
    <p:sldId id="312" r:id="rId43"/>
    <p:sldId id="313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1.png"/><Relationship Id="rId1" Type="http://schemas.openxmlformats.org/officeDocument/2006/relationships/image" Target="../media/image31.png"/><Relationship Id="rId5" Type="http://schemas.openxmlformats.org/officeDocument/2006/relationships/image" Target="../media/image71.jpeg"/><Relationship Id="rId4" Type="http://schemas.openxmlformats.org/officeDocument/2006/relationships/image" Target="../media/image6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625A56-EF8B-479C-BCB1-017C33CCE6E8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26E4E7-0E9C-40E5-B7DC-759541EAAAC5}">
      <dgm:prSet phldrT="[Текст]"/>
      <dgm:spPr/>
      <dgm:t>
        <a:bodyPr/>
        <a:lstStyle/>
        <a:p>
          <a:r>
            <a:rPr lang="ru-RU" dirty="0" smtClean="0"/>
            <a:t>Важнейшие боевые традиции вооруженных сил</a:t>
          </a:r>
          <a:endParaRPr lang="ru-RU" dirty="0"/>
        </a:p>
      </dgm:t>
    </dgm:pt>
    <dgm:pt modelId="{D3A75760-9E6D-4C1B-AB71-5DEC4024A684}" type="parTrans" cxnId="{CC05F7F5-AFE0-4938-98E0-D57F1D43D3A1}">
      <dgm:prSet/>
      <dgm:spPr/>
      <dgm:t>
        <a:bodyPr/>
        <a:lstStyle/>
        <a:p>
          <a:endParaRPr lang="ru-RU"/>
        </a:p>
      </dgm:t>
    </dgm:pt>
    <dgm:pt modelId="{4BCEC76A-DAA9-4254-94BF-1D0ED92F4BD1}" type="sibTrans" cxnId="{CC05F7F5-AFE0-4938-98E0-D57F1D43D3A1}">
      <dgm:prSet/>
      <dgm:spPr/>
      <dgm:t>
        <a:bodyPr/>
        <a:lstStyle/>
        <a:p>
          <a:endParaRPr lang="ru-RU"/>
        </a:p>
      </dgm:t>
    </dgm:pt>
    <dgm:pt modelId="{3F8E9F3B-D05A-42D4-86E9-E01EDF32B002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преданность Родине, уверенность в своих силах, постоянная готовность к ее защите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2F000DF-115D-4811-AA5E-A73E4FD328B2}" type="parTrans" cxnId="{CF0BCA18-D891-455F-A78B-2187BC5A40D7}">
      <dgm:prSet/>
      <dgm:spPr/>
      <dgm:t>
        <a:bodyPr/>
        <a:lstStyle/>
        <a:p>
          <a:endParaRPr lang="ru-RU"/>
        </a:p>
      </dgm:t>
    </dgm:pt>
    <dgm:pt modelId="{2644CB7C-DC92-4762-A3AE-E16FCF9F7220}" type="sibTrans" cxnId="{CF0BCA18-D891-455F-A78B-2187BC5A40D7}">
      <dgm:prSet/>
      <dgm:spPr/>
      <dgm:t>
        <a:bodyPr/>
        <a:lstStyle/>
        <a:p>
          <a:endParaRPr lang="ru-RU"/>
        </a:p>
      </dgm:t>
    </dgm:pt>
    <dgm:pt modelId="{DD04B989-C441-4A8B-AD37-C3FA66A0CCA6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верность Военной присяге, военному долгу, массовый героизм в бою;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0C386D5A-7F11-454F-B8A1-FCF934B77EA1}" type="parTrans" cxnId="{4F3B8606-2298-4138-B019-A3C939A0DB2B}">
      <dgm:prSet/>
      <dgm:spPr/>
      <dgm:t>
        <a:bodyPr/>
        <a:lstStyle/>
        <a:p>
          <a:endParaRPr lang="ru-RU"/>
        </a:p>
      </dgm:t>
    </dgm:pt>
    <dgm:pt modelId="{70B46DF4-2444-4248-9DC2-AB76BE18C3B0}" type="sibTrans" cxnId="{4F3B8606-2298-4138-B019-A3C939A0DB2B}">
      <dgm:prSet/>
      <dgm:spPr/>
      <dgm:t>
        <a:bodyPr/>
        <a:lstStyle/>
        <a:p>
          <a:endParaRPr lang="ru-RU"/>
        </a:p>
      </dgm:t>
    </dgm:pt>
    <dgm:pt modelId="{B02A8E4B-EC6F-4C80-A43A-6B637624BB3A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товарищество;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28C80E40-40F1-4768-9519-F36133F87809}" type="parTrans" cxnId="{286369A0-5847-4BE8-A798-D9294E776B10}">
      <dgm:prSet/>
      <dgm:spPr/>
      <dgm:t>
        <a:bodyPr/>
        <a:lstStyle/>
        <a:p>
          <a:endParaRPr lang="ru-RU"/>
        </a:p>
      </dgm:t>
    </dgm:pt>
    <dgm:pt modelId="{B2769BF0-099B-4423-9EC9-56D5CF621A17}" type="sibTrans" cxnId="{286369A0-5847-4BE8-A798-D9294E776B10}">
      <dgm:prSet/>
      <dgm:spPr/>
      <dgm:t>
        <a:bodyPr/>
        <a:lstStyle/>
        <a:p>
          <a:endParaRPr lang="ru-RU"/>
        </a:p>
      </dgm:t>
    </dgm:pt>
    <dgm:pt modelId="{94E9F27A-D31F-47E2-93DA-CD098384BFE4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верность Боевому Знамени воинской части, Военно-морскому флагу корабля;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634B0C6D-66F7-4450-BC4D-BD4C2D851C43}" type="parTrans" cxnId="{260313EA-FBCA-4490-A80D-1B486203A811}">
      <dgm:prSet/>
      <dgm:spPr/>
      <dgm:t>
        <a:bodyPr/>
        <a:lstStyle/>
        <a:p>
          <a:endParaRPr lang="ru-RU"/>
        </a:p>
      </dgm:t>
    </dgm:pt>
    <dgm:pt modelId="{C29F086F-C717-40F3-8FF9-0A2E3EC6B4EC}" type="sibTrans" cxnId="{260313EA-FBCA-4490-A80D-1B486203A811}">
      <dgm:prSet/>
      <dgm:spPr/>
      <dgm:t>
        <a:bodyPr/>
        <a:lstStyle/>
        <a:p>
          <a:endParaRPr lang="ru-RU"/>
        </a:p>
      </dgm:t>
    </dgm:pt>
    <dgm:pt modelId="{D7930391-A4BA-4F8D-931A-631B3FC3D382}">
      <dgm:prSet phldrT="[Текст]" custT="1"/>
      <dgm:spPr/>
      <dgm:t>
        <a:bodyPr/>
        <a:lstStyle/>
        <a:p>
          <a:r>
            <a:rPr lang="ru-RU" sz="1800" dirty="0" smtClean="0">
              <a:latin typeface="Arial" pitchFamily="34" charset="0"/>
              <a:cs typeface="Arial" pitchFamily="34" charset="0"/>
            </a:rPr>
            <a:t>неустанное стремление к овладению военно-профессиональными знаниями, совершенствованию воинского мастерства.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8DF724A7-BCC9-4CFB-BFDC-E69C9B7D2A5C}" type="parTrans" cxnId="{27ECEBB1-61CF-4944-BC2A-485232B1CFAD}">
      <dgm:prSet/>
      <dgm:spPr/>
      <dgm:t>
        <a:bodyPr/>
        <a:lstStyle/>
        <a:p>
          <a:endParaRPr lang="ru-RU"/>
        </a:p>
      </dgm:t>
    </dgm:pt>
    <dgm:pt modelId="{9508AEF3-5F71-4144-BD86-6480E527708B}" type="sibTrans" cxnId="{27ECEBB1-61CF-4944-BC2A-485232B1CFAD}">
      <dgm:prSet/>
      <dgm:spPr/>
      <dgm:t>
        <a:bodyPr/>
        <a:lstStyle/>
        <a:p>
          <a:endParaRPr lang="ru-RU"/>
        </a:p>
      </dgm:t>
    </dgm:pt>
    <dgm:pt modelId="{998A4082-5EF4-4021-A502-2AD1F15D5765}" type="pres">
      <dgm:prSet presAssocID="{30625A56-EF8B-479C-BCB1-017C33CCE6E8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EAF18E9-0403-4D88-B71A-0B82CC140839}" type="pres">
      <dgm:prSet presAssocID="{3226E4E7-0E9C-40E5-B7DC-759541EAAAC5}" presName="root" presStyleCnt="0">
        <dgm:presLayoutVars>
          <dgm:chMax/>
          <dgm:chPref val="4"/>
        </dgm:presLayoutVars>
      </dgm:prSet>
      <dgm:spPr/>
    </dgm:pt>
    <dgm:pt modelId="{2572B7FB-D3A6-4DE3-90F2-E599F51AB122}" type="pres">
      <dgm:prSet presAssocID="{3226E4E7-0E9C-40E5-B7DC-759541EAAAC5}" presName="rootComposite" presStyleCnt="0">
        <dgm:presLayoutVars/>
      </dgm:prSet>
      <dgm:spPr/>
    </dgm:pt>
    <dgm:pt modelId="{CFB48EBA-3DA5-475C-BA92-61B4DCC535AB}" type="pres">
      <dgm:prSet presAssocID="{3226E4E7-0E9C-40E5-B7DC-759541EAAAC5}" presName="rootText" presStyleLbl="node0" presStyleIdx="0" presStyleCnt="1" custScaleX="155496" custLinFactNeighborX="-224" custLinFactNeighborY="8145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286325C-6394-42B1-8E34-3D9BDBEC2E52}" type="pres">
      <dgm:prSet presAssocID="{3226E4E7-0E9C-40E5-B7DC-759541EAAAC5}" presName="childShape" presStyleCnt="0">
        <dgm:presLayoutVars>
          <dgm:chMax val="0"/>
          <dgm:chPref val="0"/>
        </dgm:presLayoutVars>
      </dgm:prSet>
      <dgm:spPr/>
    </dgm:pt>
    <dgm:pt modelId="{5DAB7337-9A35-4B10-8531-359D94C1C980}" type="pres">
      <dgm:prSet presAssocID="{3F8E9F3B-D05A-42D4-86E9-E01EDF32B002}" presName="childComposite" presStyleCnt="0">
        <dgm:presLayoutVars>
          <dgm:chMax val="0"/>
          <dgm:chPref val="0"/>
        </dgm:presLayoutVars>
      </dgm:prSet>
      <dgm:spPr/>
    </dgm:pt>
    <dgm:pt modelId="{0D20F9DC-D04A-4192-9549-0EDF6729029C}" type="pres">
      <dgm:prSet presAssocID="{3F8E9F3B-D05A-42D4-86E9-E01EDF32B002}" presName="Image" presStyleLbl="node1" presStyleIdx="0" presStyleCnt="5" custScaleX="126335" custScaleY="119557" custLinFactNeighborX="-13334" custLinFactNeighborY="-189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915A4BA2-2834-4FBE-94B6-03E638C8DDAA}" type="pres">
      <dgm:prSet presAssocID="{3F8E9F3B-D05A-42D4-86E9-E01EDF32B002}" presName="childText" presStyleLbl="lnNode1" presStyleIdx="0" presStyleCnt="5" custScaleY="1292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97A8A7-5CA1-44C5-B239-A99543F3B355}" type="pres">
      <dgm:prSet presAssocID="{DD04B989-C441-4A8B-AD37-C3FA66A0CCA6}" presName="childComposite" presStyleCnt="0">
        <dgm:presLayoutVars>
          <dgm:chMax val="0"/>
          <dgm:chPref val="0"/>
        </dgm:presLayoutVars>
      </dgm:prSet>
      <dgm:spPr/>
    </dgm:pt>
    <dgm:pt modelId="{48833F4E-0580-4826-8A0A-94D27F26C30A}" type="pres">
      <dgm:prSet presAssocID="{DD04B989-C441-4A8B-AD37-C3FA66A0CCA6}" presName="Image" presStyleLbl="node1" presStyleIdx="1" presStyleCnt="5" custScaleX="130009" custScaleY="125005" custLinFactNeighborX="-13739" custLinFactNeighborY="-87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000F5E0-7EE5-4D38-B0B6-20FFB13D0C25}" type="pres">
      <dgm:prSet presAssocID="{DD04B989-C441-4A8B-AD37-C3FA66A0CCA6}" presName="childText" presStyleLbl="l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1A8267-613F-4FEF-937B-2A2D05CC80F2}" type="pres">
      <dgm:prSet presAssocID="{94E9F27A-D31F-47E2-93DA-CD098384BFE4}" presName="childComposite" presStyleCnt="0">
        <dgm:presLayoutVars>
          <dgm:chMax val="0"/>
          <dgm:chPref val="0"/>
        </dgm:presLayoutVars>
      </dgm:prSet>
      <dgm:spPr/>
    </dgm:pt>
    <dgm:pt modelId="{0B7C0A0F-054F-4629-BE14-001653884C7D}" type="pres">
      <dgm:prSet presAssocID="{94E9F27A-D31F-47E2-93DA-CD098384BFE4}" presName="Image" presStyleLbl="node1" presStyleIdx="2" presStyleCnt="5" custScaleX="139548" custScaleY="110817" custLinFactNeighborX="-15428" custLinFactNeighborY="-5786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A4ECB88-25F5-4C69-96DD-0DA0C3BBFDC5}" type="pres">
      <dgm:prSet presAssocID="{94E9F27A-D31F-47E2-93DA-CD098384BFE4}" presName="childText" presStyleLbl="l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F71CF-10F0-45A5-9ED6-010DCA89517C}" type="pres">
      <dgm:prSet presAssocID="{B02A8E4B-EC6F-4C80-A43A-6B637624BB3A}" presName="childComposite" presStyleCnt="0">
        <dgm:presLayoutVars>
          <dgm:chMax val="0"/>
          <dgm:chPref val="0"/>
        </dgm:presLayoutVars>
      </dgm:prSet>
      <dgm:spPr/>
    </dgm:pt>
    <dgm:pt modelId="{68A419E3-F60E-49A0-AA17-77FF54169A24}" type="pres">
      <dgm:prSet presAssocID="{B02A8E4B-EC6F-4C80-A43A-6B637624BB3A}" presName="Image" presStyleLbl="node1" presStyleIdx="3" presStyleCnt="5" custScaleX="134047" custScaleY="115437" custLinFactNeighborX="-14925" custLinFactNeighborY="-425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C5B39747-43C1-4F95-9F33-40A5F8A8CC5A}" type="pres">
      <dgm:prSet presAssocID="{B02A8E4B-EC6F-4C80-A43A-6B637624BB3A}" presName="childText" presStyleLbl="l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48FF9C-D596-44A2-A3B2-23F1A74BDB3A}" type="pres">
      <dgm:prSet presAssocID="{D7930391-A4BA-4F8D-931A-631B3FC3D382}" presName="childComposite" presStyleCnt="0">
        <dgm:presLayoutVars>
          <dgm:chMax val="0"/>
          <dgm:chPref val="0"/>
        </dgm:presLayoutVars>
      </dgm:prSet>
      <dgm:spPr/>
    </dgm:pt>
    <dgm:pt modelId="{08BC7DAE-F784-4C83-83D2-1B9DAAC367B7}" type="pres">
      <dgm:prSet presAssocID="{D7930391-A4BA-4F8D-931A-631B3FC3D382}" presName="Image" presStyleLbl="node1" presStyleIdx="4" presStyleCnt="5" custScaleX="137064" custScaleY="140920" custLinFactNeighborX="-22682" custLinFactNeighborY="-258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BA86B911-224D-497B-B606-2113DFF389DA}" type="pres">
      <dgm:prSet presAssocID="{D7930391-A4BA-4F8D-931A-631B3FC3D382}" presName="childText" presStyleLbl="lnNode1" presStyleIdx="4" presStyleCnt="5" custScaleY="18785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05F7F5-AFE0-4938-98E0-D57F1D43D3A1}" srcId="{30625A56-EF8B-479C-BCB1-017C33CCE6E8}" destId="{3226E4E7-0E9C-40E5-B7DC-759541EAAAC5}" srcOrd="0" destOrd="0" parTransId="{D3A75760-9E6D-4C1B-AB71-5DEC4024A684}" sibTransId="{4BCEC76A-DAA9-4254-94BF-1D0ED92F4BD1}"/>
    <dgm:cxn modelId="{21045F85-2BF2-488D-BEAF-AD5FE243CAAA}" type="presOf" srcId="{30625A56-EF8B-479C-BCB1-017C33CCE6E8}" destId="{998A4082-5EF4-4021-A502-2AD1F15D5765}" srcOrd="0" destOrd="0" presId="urn:microsoft.com/office/officeart/2008/layout/PictureAccentList"/>
    <dgm:cxn modelId="{EABF5439-B1FA-4229-A30F-34E4D6BCBF2C}" type="presOf" srcId="{B02A8E4B-EC6F-4C80-A43A-6B637624BB3A}" destId="{C5B39747-43C1-4F95-9F33-40A5F8A8CC5A}" srcOrd="0" destOrd="0" presId="urn:microsoft.com/office/officeart/2008/layout/PictureAccentList"/>
    <dgm:cxn modelId="{73F5A0BF-DD67-42BF-B4C8-3989D2775B30}" type="presOf" srcId="{3F8E9F3B-D05A-42D4-86E9-E01EDF32B002}" destId="{915A4BA2-2834-4FBE-94B6-03E638C8DDAA}" srcOrd="0" destOrd="0" presId="urn:microsoft.com/office/officeart/2008/layout/PictureAccentList"/>
    <dgm:cxn modelId="{27ECEBB1-61CF-4944-BC2A-485232B1CFAD}" srcId="{3226E4E7-0E9C-40E5-B7DC-759541EAAAC5}" destId="{D7930391-A4BA-4F8D-931A-631B3FC3D382}" srcOrd="4" destOrd="0" parTransId="{8DF724A7-BCC9-4CFB-BFDC-E69C9B7D2A5C}" sibTransId="{9508AEF3-5F71-4144-BD86-6480E527708B}"/>
    <dgm:cxn modelId="{CF0BCA18-D891-455F-A78B-2187BC5A40D7}" srcId="{3226E4E7-0E9C-40E5-B7DC-759541EAAAC5}" destId="{3F8E9F3B-D05A-42D4-86E9-E01EDF32B002}" srcOrd="0" destOrd="0" parTransId="{A2F000DF-115D-4811-AA5E-A73E4FD328B2}" sibTransId="{2644CB7C-DC92-4762-A3AE-E16FCF9F7220}"/>
    <dgm:cxn modelId="{94A122C2-C276-4593-A3B6-ABBFEA23FA26}" type="presOf" srcId="{DD04B989-C441-4A8B-AD37-C3FA66A0CCA6}" destId="{8000F5E0-7EE5-4D38-B0B6-20FFB13D0C25}" srcOrd="0" destOrd="0" presId="urn:microsoft.com/office/officeart/2008/layout/PictureAccentList"/>
    <dgm:cxn modelId="{260313EA-FBCA-4490-A80D-1B486203A811}" srcId="{3226E4E7-0E9C-40E5-B7DC-759541EAAAC5}" destId="{94E9F27A-D31F-47E2-93DA-CD098384BFE4}" srcOrd="2" destOrd="0" parTransId="{634B0C6D-66F7-4450-BC4D-BD4C2D851C43}" sibTransId="{C29F086F-C717-40F3-8FF9-0A2E3EC6B4EC}"/>
    <dgm:cxn modelId="{1618CE82-C489-4F7C-9D57-2E90DF6362D4}" type="presOf" srcId="{94E9F27A-D31F-47E2-93DA-CD098384BFE4}" destId="{1A4ECB88-25F5-4C69-96DD-0DA0C3BBFDC5}" srcOrd="0" destOrd="0" presId="urn:microsoft.com/office/officeart/2008/layout/PictureAccentList"/>
    <dgm:cxn modelId="{4F3B8606-2298-4138-B019-A3C939A0DB2B}" srcId="{3226E4E7-0E9C-40E5-B7DC-759541EAAAC5}" destId="{DD04B989-C441-4A8B-AD37-C3FA66A0CCA6}" srcOrd="1" destOrd="0" parTransId="{0C386D5A-7F11-454F-B8A1-FCF934B77EA1}" sibTransId="{70B46DF4-2444-4248-9DC2-AB76BE18C3B0}"/>
    <dgm:cxn modelId="{286369A0-5847-4BE8-A798-D9294E776B10}" srcId="{3226E4E7-0E9C-40E5-B7DC-759541EAAAC5}" destId="{B02A8E4B-EC6F-4C80-A43A-6B637624BB3A}" srcOrd="3" destOrd="0" parTransId="{28C80E40-40F1-4768-9519-F36133F87809}" sibTransId="{B2769BF0-099B-4423-9EC9-56D5CF621A17}"/>
    <dgm:cxn modelId="{223E8333-409B-475C-ACD4-4F42A4A3E858}" type="presOf" srcId="{D7930391-A4BA-4F8D-931A-631B3FC3D382}" destId="{BA86B911-224D-497B-B606-2113DFF389DA}" srcOrd="0" destOrd="0" presId="urn:microsoft.com/office/officeart/2008/layout/PictureAccentList"/>
    <dgm:cxn modelId="{DB55BDA6-01A4-4531-86B0-A636AD619864}" type="presOf" srcId="{3226E4E7-0E9C-40E5-B7DC-759541EAAAC5}" destId="{CFB48EBA-3DA5-475C-BA92-61B4DCC535AB}" srcOrd="0" destOrd="0" presId="urn:microsoft.com/office/officeart/2008/layout/PictureAccentList"/>
    <dgm:cxn modelId="{3C48C2CB-8A1F-48DF-8239-31C48346700D}" type="presParOf" srcId="{998A4082-5EF4-4021-A502-2AD1F15D5765}" destId="{5EAF18E9-0403-4D88-B71A-0B82CC140839}" srcOrd="0" destOrd="0" presId="urn:microsoft.com/office/officeart/2008/layout/PictureAccentList"/>
    <dgm:cxn modelId="{7B6ED8AA-1AA4-4C43-874D-DBD6C3D3FCFE}" type="presParOf" srcId="{5EAF18E9-0403-4D88-B71A-0B82CC140839}" destId="{2572B7FB-D3A6-4DE3-90F2-E599F51AB122}" srcOrd="0" destOrd="0" presId="urn:microsoft.com/office/officeart/2008/layout/PictureAccentList"/>
    <dgm:cxn modelId="{BEAD1288-CB29-47D8-8461-C866B79D38C1}" type="presParOf" srcId="{2572B7FB-D3A6-4DE3-90F2-E599F51AB122}" destId="{CFB48EBA-3DA5-475C-BA92-61B4DCC535AB}" srcOrd="0" destOrd="0" presId="urn:microsoft.com/office/officeart/2008/layout/PictureAccentList"/>
    <dgm:cxn modelId="{1ED990CA-EED7-48D9-AE8E-CB391969DB90}" type="presParOf" srcId="{5EAF18E9-0403-4D88-B71A-0B82CC140839}" destId="{9286325C-6394-42B1-8E34-3D9BDBEC2E52}" srcOrd="1" destOrd="0" presId="urn:microsoft.com/office/officeart/2008/layout/PictureAccentList"/>
    <dgm:cxn modelId="{CADFF070-69A3-40B9-9E9A-5FAE488C8FD4}" type="presParOf" srcId="{9286325C-6394-42B1-8E34-3D9BDBEC2E52}" destId="{5DAB7337-9A35-4B10-8531-359D94C1C980}" srcOrd="0" destOrd="0" presId="urn:microsoft.com/office/officeart/2008/layout/PictureAccentList"/>
    <dgm:cxn modelId="{3C61E29B-4428-41AF-840B-704B8BD395E6}" type="presParOf" srcId="{5DAB7337-9A35-4B10-8531-359D94C1C980}" destId="{0D20F9DC-D04A-4192-9549-0EDF6729029C}" srcOrd="0" destOrd="0" presId="urn:microsoft.com/office/officeart/2008/layout/PictureAccentList"/>
    <dgm:cxn modelId="{0039F805-91AD-4ACF-AFD9-DC322C50ED4A}" type="presParOf" srcId="{5DAB7337-9A35-4B10-8531-359D94C1C980}" destId="{915A4BA2-2834-4FBE-94B6-03E638C8DDAA}" srcOrd="1" destOrd="0" presId="urn:microsoft.com/office/officeart/2008/layout/PictureAccentList"/>
    <dgm:cxn modelId="{A0C59A4A-6681-4369-8403-0A27AC838581}" type="presParOf" srcId="{9286325C-6394-42B1-8E34-3D9BDBEC2E52}" destId="{BE97A8A7-5CA1-44C5-B239-A99543F3B355}" srcOrd="1" destOrd="0" presId="urn:microsoft.com/office/officeart/2008/layout/PictureAccentList"/>
    <dgm:cxn modelId="{3D787664-48B6-4B70-8818-E7FF7E087C54}" type="presParOf" srcId="{BE97A8A7-5CA1-44C5-B239-A99543F3B355}" destId="{48833F4E-0580-4826-8A0A-94D27F26C30A}" srcOrd="0" destOrd="0" presId="urn:microsoft.com/office/officeart/2008/layout/PictureAccentList"/>
    <dgm:cxn modelId="{461AB6BB-2D0B-484B-81CC-1DD68AB36427}" type="presParOf" srcId="{BE97A8A7-5CA1-44C5-B239-A99543F3B355}" destId="{8000F5E0-7EE5-4D38-B0B6-20FFB13D0C25}" srcOrd="1" destOrd="0" presId="urn:microsoft.com/office/officeart/2008/layout/PictureAccentList"/>
    <dgm:cxn modelId="{C0773ED0-9BE1-454D-88B6-4BA36E159264}" type="presParOf" srcId="{9286325C-6394-42B1-8E34-3D9BDBEC2E52}" destId="{C31A8267-613F-4FEF-937B-2A2D05CC80F2}" srcOrd="2" destOrd="0" presId="urn:microsoft.com/office/officeart/2008/layout/PictureAccentList"/>
    <dgm:cxn modelId="{6513AF8C-A663-4DD4-9144-028901CE6DA4}" type="presParOf" srcId="{C31A8267-613F-4FEF-937B-2A2D05CC80F2}" destId="{0B7C0A0F-054F-4629-BE14-001653884C7D}" srcOrd="0" destOrd="0" presId="urn:microsoft.com/office/officeart/2008/layout/PictureAccentList"/>
    <dgm:cxn modelId="{5B32F054-411F-4562-93DF-DACC10FFD358}" type="presParOf" srcId="{C31A8267-613F-4FEF-937B-2A2D05CC80F2}" destId="{1A4ECB88-25F5-4C69-96DD-0DA0C3BBFDC5}" srcOrd="1" destOrd="0" presId="urn:microsoft.com/office/officeart/2008/layout/PictureAccentList"/>
    <dgm:cxn modelId="{D6561328-0097-479A-887A-95F922BCE54E}" type="presParOf" srcId="{9286325C-6394-42B1-8E34-3D9BDBEC2E52}" destId="{D9BF71CF-10F0-45A5-9ED6-010DCA89517C}" srcOrd="3" destOrd="0" presId="urn:microsoft.com/office/officeart/2008/layout/PictureAccentList"/>
    <dgm:cxn modelId="{3AAD327A-A19D-4FFF-8E56-CDCE2C961E9E}" type="presParOf" srcId="{D9BF71CF-10F0-45A5-9ED6-010DCA89517C}" destId="{68A419E3-F60E-49A0-AA17-77FF54169A24}" srcOrd="0" destOrd="0" presId="urn:microsoft.com/office/officeart/2008/layout/PictureAccentList"/>
    <dgm:cxn modelId="{48A6175E-A9B6-4D2E-A59A-B1A271ABD44B}" type="presParOf" srcId="{D9BF71CF-10F0-45A5-9ED6-010DCA89517C}" destId="{C5B39747-43C1-4F95-9F33-40A5F8A8CC5A}" srcOrd="1" destOrd="0" presId="urn:microsoft.com/office/officeart/2008/layout/PictureAccentList"/>
    <dgm:cxn modelId="{43029E90-F7B5-430F-8D2E-1AA9C5C2EAA5}" type="presParOf" srcId="{9286325C-6394-42B1-8E34-3D9BDBEC2E52}" destId="{9148FF9C-D596-44A2-A3B2-23F1A74BDB3A}" srcOrd="4" destOrd="0" presId="urn:microsoft.com/office/officeart/2008/layout/PictureAccentList"/>
    <dgm:cxn modelId="{4AFB002E-4BEF-404F-B9ED-257DA01E70DB}" type="presParOf" srcId="{9148FF9C-D596-44A2-A3B2-23F1A74BDB3A}" destId="{08BC7DAE-F784-4C83-83D2-1B9DAAC367B7}" srcOrd="0" destOrd="0" presId="urn:microsoft.com/office/officeart/2008/layout/PictureAccentList"/>
    <dgm:cxn modelId="{9E272C08-2117-45A5-B368-FC9CC8A3A968}" type="presParOf" srcId="{9148FF9C-D596-44A2-A3B2-23F1A74BDB3A}" destId="{BA86B911-224D-497B-B606-2113DFF389DA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B48EBA-3DA5-475C-BA92-61B4DCC535AB}">
      <dsp:nvSpPr>
        <dsp:cNvPr id="0" name=""/>
        <dsp:cNvSpPr/>
      </dsp:nvSpPr>
      <dsp:spPr>
        <a:xfrm>
          <a:off x="1111396" y="63161"/>
          <a:ext cx="6543330" cy="74158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Важнейшие боевые традиции вооруженных сил</a:t>
          </a:r>
          <a:endParaRPr lang="ru-RU" sz="2400" kern="1200" dirty="0"/>
        </a:p>
      </dsp:txBody>
      <dsp:txXfrm>
        <a:off x="1133116" y="84881"/>
        <a:ext cx="6499890" cy="698140"/>
      </dsp:txXfrm>
    </dsp:sp>
    <dsp:sp modelId="{0D20F9DC-D04A-4192-9549-0EDF6729029C}">
      <dsp:nvSpPr>
        <dsp:cNvPr id="0" name=""/>
        <dsp:cNvSpPr/>
      </dsp:nvSpPr>
      <dsp:spPr>
        <a:xfrm>
          <a:off x="2165259" y="899519"/>
          <a:ext cx="936875" cy="886611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5A4BA2-2834-4FBE-94B6-03E638C8DDAA}">
      <dsp:nvSpPr>
        <dsp:cNvPr id="0" name=""/>
        <dsp:cNvSpPr/>
      </dsp:nvSpPr>
      <dsp:spPr>
        <a:xfrm>
          <a:off x="3147864" y="877824"/>
          <a:ext cx="3421962" cy="958151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преданность Родине, уверенность в своих силах, постоянная готовность к ее защите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94645" y="924605"/>
        <a:ext cx="3328400" cy="864589"/>
      </dsp:txXfrm>
    </dsp:sp>
    <dsp:sp modelId="{48833F4E-0580-4826-8A0A-94D27F26C30A}">
      <dsp:nvSpPr>
        <dsp:cNvPr id="0" name=""/>
        <dsp:cNvSpPr/>
      </dsp:nvSpPr>
      <dsp:spPr>
        <a:xfrm>
          <a:off x="2148632" y="1860210"/>
          <a:ext cx="964121" cy="927012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0F5E0-7EE5-4D38-B0B6-20FFB13D0C25}">
      <dsp:nvSpPr>
        <dsp:cNvPr id="0" name=""/>
        <dsp:cNvSpPr/>
      </dsp:nvSpPr>
      <dsp:spPr>
        <a:xfrm>
          <a:off x="3147864" y="2017681"/>
          <a:ext cx="3421962" cy="74158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верность Военной присяге, военному долгу, массовый героизм в бою;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84071" y="2053888"/>
        <a:ext cx="3349548" cy="669166"/>
      </dsp:txXfrm>
    </dsp:sp>
    <dsp:sp modelId="{0B7C0A0F-054F-4629-BE14-001653884C7D}">
      <dsp:nvSpPr>
        <dsp:cNvPr id="0" name=""/>
        <dsp:cNvSpPr/>
      </dsp:nvSpPr>
      <dsp:spPr>
        <a:xfrm>
          <a:off x="2100738" y="2898060"/>
          <a:ext cx="1034860" cy="821797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4ECB88-25F5-4C69-96DD-0DA0C3BBFDC5}">
      <dsp:nvSpPr>
        <dsp:cNvPr id="0" name=""/>
        <dsp:cNvSpPr/>
      </dsp:nvSpPr>
      <dsp:spPr>
        <a:xfrm>
          <a:off x="3147864" y="2981076"/>
          <a:ext cx="3421962" cy="74158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верность Боевому Знамени воинской части, Военно-морскому флагу корабля;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84071" y="3017283"/>
        <a:ext cx="3349548" cy="669166"/>
      </dsp:txXfrm>
    </dsp:sp>
    <dsp:sp modelId="{68A419E3-F60E-49A0-AA17-77FF54169A24}">
      <dsp:nvSpPr>
        <dsp:cNvPr id="0" name=""/>
        <dsp:cNvSpPr/>
      </dsp:nvSpPr>
      <dsp:spPr>
        <a:xfrm>
          <a:off x="2124865" y="3848603"/>
          <a:ext cx="994066" cy="856058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B39747-43C1-4F95-9F33-40A5F8A8CC5A}">
      <dsp:nvSpPr>
        <dsp:cNvPr id="0" name=""/>
        <dsp:cNvSpPr/>
      </dsp:nvSpPr>
      <dsp:spPr>
        <a:xfrm>
          <a:off x="3147864" y="3908993"/>
          <a:ext cx="3421962" cy="741580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товарищество;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184071" y="3945200"/>
        <a:ext cx="3349548" cy="669166"/>
      </dsp:txXfrm>
    </dsp:sp>
    <dsp:sp modelId="{08BC7DAE-F784-4C83-83D2-1B9DAAC367B7}">
      <dsp:nvSpPr>
        <dsp:cNvPr id="0" name=""/>
        <dsp:cNvSpPr/>
      </dsp:nvSpPr>
      <dsp:spPr>
        <a:xfrm>
          <a:off x="2056154" y="4951670"/>
          <a:ext cx="1016439" cy="104503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86B911-224D-497B-B606-2113DFF389DA}">
      <dsp:nvSpPr>
        <dsp:cNvPr id="0" name=""/>
        <dsp:cNvSpPr/>
      </dsp:nvSpPr>
      <dsp:spPr>
        <a:xfrm>
          <a:off x="3147864" y="4796802"/>
          <a:ext cx="3421962" cy="1393125"/>
        </a:xfrm>
        <a:prstGeom prst="roundRect">
          <a:avLst>
            <a:gd name="adj" fmla="val 166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неустанное стремление к овладению военно-профессиональными знаниями, совершенствованию воинского мастерства.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3215883" y="4864821"/>
        <a:ext cx="3285924" cy="12570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9570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31836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2905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5166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8478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5514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467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5368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3778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9633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95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E6EE0-FF97-41F0-BAB5-01FB6FB64917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075B5A-DA79-42F9-98CE-5B9F2D3091E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2640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5252" y="32671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БОЕВЫЕ ТРАДИЦИИ ВООРУЖЕННЫХ СИЛ РФ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Выполнил: преподаватель </a:t>
            </a:r>
          </a:p>
          <a:p>
            <a:r>
              <a:rPr lang="ru-RU" dirty="0" smtClean="0"/>
              <a:t>ГБПОУ «Тверской колледж им. А. Н. </a:t>
            </a:r>
            <a:r>
              <a:rPr lang="ru-RU" smtClean="0"/>
              <a:t>Коняева»</a:t>
            </a:r>
          </a:p>
          <a:p>
            <a:r>
              <a:rPr lang="ru-RU" smtClean="0"/>
              <a:t> </a:t>
            </a:r>
            <a:r>
              <a:rPr lang="ru-RU" dirty="0" err="1" smtClean="0"/>
              <a:t>Першова</a:t>
            </a:r>
            <a:r>
              <a:rPr lang="ru-RU" dirty="0" smtClean="0"/>
              <a:t> Р. 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81200" y="260649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/>
              <a:t>Боевые традиции российских Вооруженных сил</a:t>
            </a:r>
            <a:r>
              <a:rPr lang="ru-RU" sz="4000" dirty="0"/>
              <a:t> — это исторически сложившиеся в армии и на флоте, передающиеся из поколения в поколение правила, обычаи и нормы поведения военнослужащих, связанные с выполнением боевых задач и несением воинской службы.</a:t>
            </a:r>
          </a:p>
        </p:txBody>
      </p:sp>
    </p:spTree>
    <p:extLst>
      <p:ext uri="{BB962C8B-B14F-4D97-AF65-F5344CB8AC3E}">
        <p14:creationId xmlns:p14="http://schemas.microsoft.com/office/powerpoint/2010/main" xmlns="" val="212896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-3440"/>
            <a:ext cx="9143999" cy="6861439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1981200" y="1857365"/>
            <a:ext cx="8229600" cy="4268799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Ритуал</a:t>
            </a:r>
            <a:r>
              <a:rPr lang="ru-RU" b="1" i="1" u="sng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– это торжественный официальный акт, при проведении которого установлен определенный порядок (церемониал). Ритуалы, проводимые в воинских частях, выражают высокие, благородные идеалы защиты Отечества, верности воинскому долгу, Военной присяге, Боевому Знамени части.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69669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2024034" y="1785927"/>
            <a:ext cx="8229600" cy="4525963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Воинские ритуалы</a:t>
            </a: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– это торжественные церемонии, эмоционально выражающие смысл и содержание традиций, связанных с важнейшими событиями в жизни общества; особая форма социального общения, в которой находят отражение мировоззрение определенных социальных групп или общества в целом, а также нравственные идеалы.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9205834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39"/>
            <a:ext cx="9144000" cy="6864878"/>
          </a:xfrm>
          <a:prstGeom prst="rect">
            <a:avLst/>
          </a:prstGeom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1981200" y="1785926"/>
            <a:ext cx="8229600" cy="464347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Уставом внутренней службы Вооруженных Сил Российской Федерации конкретно четко определены порядок (церемониал) приведения к Военной присяге, вручения Боевого Знамени воинской части, вручения военнослужащим личного вооружения и военной техники, порядок проводов военнослужащих, уволенных в запас и в отставку.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3493550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-3440"/>
            <a:ext cx="9143999" cy="686143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38282" y="1785926"/>
            <a:ext cx="8715436" cy="4857784"/>
          </a:xfrm>
        </p:spPr>
        <p:txBody>
          <a:bodyPr>
            <a:normAutofit fontScale="77500" lnSpcReduction="20000"/>
          </a:bodyPr>
          <a:lstStyle/>
          <a:p>
            <a:r>
              <a:rPr lang="ru-RU" sz="3400" b="1" i="1" u="sng" dirty="0">
                <a:solidFill>
                  <a:srgbClr val="002060"/>
                </a:solidFill>
              </a:rPr>
              <a:t>Ритуал приведения к военной присяге.</a:t>
            </a:r>
            <a:endParaRPr lang="ru-RU" sz="34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400" dirty="0">
                <a:solidFill>
                  <a:srgbClr val="002060"/>
                </a:solidFill>
              </a:rPr>
              <a:t>     Впервые ритуал принятия военной клятвы на верность царю и Отечеству был закреплен в русском воинском </a:t>
            </a:r>
            <a:r>
              <a:rPr lang="ru-RU" sz="3400" b="1" i="1" dirty="0">
                <a:solidFill>
                  <a:srgbClr val="002060"/>
                </a:solidFill>
              </a:rPr>
              <a:t>«Уставе ратных, пушечных и других дел, касающихся до военной науки» (1607 год)</a:t>
            </a:r>
            <a:r>
              <a:rPr lang="ru-RU" sz="3400" dirty="0">
                <a:solidFill>
                  <a:srgbClr val="002060"/>
                </a:solidFill>
              </a:rPr>
              <a:t>. «</a:t>
            </a:r>
            <a:r>
              <a:rPr lang="ru-RU" sz="3400" i="1" u="sng" dirty="0">
                <a:solidFill>
                  <a:srgbClr val="002060"/>
                </a:solidFill>
              </a:rPr>
              <a:t>Каждый военный человек</a:t>
            </a:r>
            <a:r>
              <a:rPr lang="ru-RU" sz="3400" dirty="0">
                <a:solidFill>
                  <a:srgbClr val="002060"/>
                </a:solidFill>
              </a:rPr>
              <a:t>, - говорилось в нем, - </a:t>
            </a:r>
            <a:r>
              <a:rPr lang="ru-RU" sz="3400" i="1" u="sng" dirty="0">
                <a:solidFill>
                  <a:srgbClr val="002060"/>
                </a:solidFill>
              </a:rPr>
              <a:t>должен приводиться к крестному целованию – приносить присягу, верно служить и всем в послушании и покорении быть»</a:t>
            </a:r>
            <a:r>
              <a:rPr lang="ru-RU" sz="3400" u="sng" dirty="0">
                <a:solidFill>
                  <a:srgbClr val="002060"/>
                </a:solidFill>
              </a:rPr>
              <a:t>. </a:t>
            </a:r>
            <a:endParaRPr lang="ru-RU" sz="34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400" dirty="0">
                <a:solidFill>
                  <a:srgbClr val="002060"/>
                </a:solidFill>
              </a:rPr>
              <a:t>     Запись по которой служилый человек приносил клятву в присутствии священника, называлась </a:t>
            </a:r>
            <a:r>
              <a:rPr lang="ru-RU" sz="3400" i="1" u="sng" dirty="0">
                <a:solidFill>
                  <a:srgbClr val="002060"/>
                </a:solidFill>
              </a:rPr>
              <a:t>крестоцеловальной</a:t>
            </a:r>
            <a:r>
              <a:rPr lang="ru-RU" sz="3400" dirty="0">
                <a:solidFill>
                  <a:srgbClr val="002060"/>
                </a:solidFill>
              </a:rPr>
              <a:t> или </a:t>
            </a:r>
            <a:r>
              <a:rPr lang="ru-RU" sz="3400" i="1" u="sng" dirty="0" err="1">
                <a:solidFill>
                  <a:srgbClr val="002060"/>
                </a:solidFill>
              </a:rPr>
              <a:t>подкрестной</a:t>
            </a:r>
            <a:r>
              <a:rPr lang="ru-RU" sz="3400" dirty="0">
                <a:solidFill>
                  <a:srgbClr val="002060"/>
                </a:solidFill>
              </a:rPr>
              <a:t>. Религиозная вера служила гарантом исполнения данных обязательств. Разновидностью служебной присяги являлось </a:t>
            </a:r>
            <a:r>
              <a:rPr lang="ru-RU" sz="3400" i="1" u="sng" dirty="0">
                <a:solidFill>
                  <a:srgbClr val="002060"/>
                </a:solidFill>
              </a:rPr>
              <a:t>поручная запись</a:t>
            </a:r>
            <a:r>
              <a:rPr lang="ru-RU" sz="3400" dirty="0">
                <a:solidFill>
                  <a:srgbClr val="002060"/>
                </a:solidFill>
              </a:rPr>
              <a:t>. Она предусматривала письменные гарантии какого-либо лица, в том числе родственника, за рекрутируемого.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5525563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"/>
            <a:ext cx="9144000" cy="686143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738282" y="1285860"/>
            <a:ext cx="8715436" cy="51435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002060"/>
                </a:solidFill>
              </a:rPr>
              <a:t>Во времена </a:t>
            </a:r>
            <a:r>
              <a:rPr lang="ru-RU" b="1" dirty="0" smtClean="0">
                <a:solidFill>
                  <a:srgbClr val="002060"/>
                </a:solidFill>
              </a:rPr>
              <a:t>Петра 1</a:t>
            </a:r>
            <a:r>
              <a:rPr lang="ru-RU" dirty="0" smtClean="0">
                <a:solidFill>
                  <a:srgbClr val="002060"/>
                </a:solidFill>
              </a:rPr>
              <a:t> воины клялись «</a:t>
            </a:r>
            <a:r>
              <a:rPr lang="ru-RU" i="1" u="sng" dirty="0" smtClean="0">
                <a:solidFill>
                  <a:srgbClr val="002060"/>
                </a:solidFill>
              </a:rPr>
              <a:t>служить верно и послушно; во всем поступать так, как честному, верному, послушному, храброму и неторопливому солдату быть надлежит</a:t>
            </a:r>
            <a:r>
              <a:rPr lang="ru-RU" dirty="0" smtClean="0">
                <a:solidFill>
                  <a:srgbClr val="002060"/>
                </a:solidFill>
              </a:rPr>
              <a:t>».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По воинскому уставу присяга приносилась </a:t>
            </a:r>
            <a:r>
              <a:rPr lang="ru-RU" i="1" u="sng" dirty="0" smtClean="0">
                <a:solidFill>
                  <a:srgbClr val="002060"/>
                </a:solidFill>
              </a:rPr>
              <a:t>«при полку или роте, при распущенном знамени»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Присягающий обязан был, произнося текст присяги, </a:t>
            </a:r>
            <a:r>
              <a:rPr lang="ru-RU" i="1" u="sng" dirty="0" smtClean="0">
                <a:solidFill>
                  <a:srgbClr val="002060"/>
                </a:solidFill>
              </a:rPr>
              <a:t>«положить левую руку на Евангелие, а правую поднять вверх с простертыми двумя большими перстами»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Обязательным было целование Евангелия. Присягающие подписывали индивидуальные клятвенные обещания, или </a:t>
            </a:r>
            <a:r>
              <a:rPr lang="ru-RU" i="1" u="sng" dirty="0" smtClean="0">
                <a:solidFill>
                  <a:srgbClr val="002060"/>
                </a:solidFill>
              </a:rPr>
              <a:t>присяжные листы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43273088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39"/>
            <a:ext cx="9144000" cy="686487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666844" y="1857340"/>
            <a:ext cx="8786874" cy="500066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     В апреле 1918 года</a:t>
            </a:r>
            <a:r>
              <a:rPr lang="ru-RU" dirty="0" smtClean="0">
                <a:solidFill>
                  <a:srgbClr val="002060"/>
                </a:solidFill>
              </a:rPr>
              <a:t> ВЦИК принял постановление о приведении к присяге всего личного состава армии и флота.  Оно гласило, что «</a:t>
            </a:r>
            <a:r>
              <a:rPr lang="ru-RU" i="1" u="sng" dirty="0" smtClean="0">
                <a:solidFill>
                  <a:srgbClr val="002060"/>
                </a:solidFill>
              </a:rPr>
              <a:t>красная присяга</a:t>
            </a:r>
            <a:r>
              <a:rPr lang="ru-RU" dirty="0" smtClean="0">
                <a:solidFill>
                  <a:srgbClr val="002060"/>
                </a:solidFill>
              </a:rPr>
              <a:t>» должна стать для каждого гражданина, принимающего на себя звание воина Красной армии </a:t>
            </a:r>
            <a:r>
              <a:rPr lang="ru-RU" i="1" u="sng" dirty="0" smtClean="0">
                <a:solidFill>
                  <a:srgbClr val="002060"/>
                </a:solidFill>
              </a:rPr>
              <a:t>«торжественным выражением обязательств перед рабоче-крестьянской Республикой Советов и ее правительством</a:t>
            </a:r>
            <a:r>
              <a:rPr lang="ru-RU" dirty="0" smtClean="0">
                <a:solidFill>
                  <a:srgbClr val="002060"/>
                </a:solidFill>
              </a:rPr>
              <a:t>». Был установлен единый день приведения бойцов к присяге – </a:t>
            </a:r>
            <a:r>
              <a:rPr lang="ru-RU" i="1" u="sng" dirty="0" smtClean="0">
                <a:solidFill>
                  <a:srgbClr val="002060"/>
                </a:solidFill>
              </a:rPr>
              <a:t>1 мая</a:t>
            </a:r>
            <a:r>
              <a:rPr lang="ru-RU" dirty="0" smtClean="0">
                <a:solidFill>
                  <a:srgbClr val="002060"/>
                </a:solidFill>
              </a:rPr>
              <a:t>, а также одинаковый порядок ее принятия. Присяга принималась коллективно в строю. Представитель, уполномоченный для приведения к присяге, кратко  разъяснял ее сущность и  громко зачитывал текст. Военнослужащие повторяли вслух каждое слово.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35310675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39"/>
            <a:ext cx="9144000" cy="6864878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24000" y="1857364"/>
            <a:ext cx="8929718" cy="5000636"/>
          </a:xfrm>
        </p:spPr>
        <p:txBody>
          <a:bodyPr>
            <a:normAutofit fontScale="77500" lnSpcReduction="20000"/>
          </a:bodyPr>
          <a:lstStyle/>
          <a:p>
            <a:r>
              <a:rPr lang="ru-RU" sz="3400" dirty="0">
                <a:solidFill>
                  <a:srgbClr val="002060"/>
                </a:solidFill>
              </a:rPr>
              <a:t>Этот порядок существовал </a:t>
            </a:r>
            <a:r>
              <a:rPr lang="ru-RU" sz="3400" b="1" dirty="0">
                <a:solidFill>
                  <a:srgbClr val="002060"/>
                </a:solidFill>
              </a:rPr>
              <a:t>до 1939</a:t>
            </a:r>
            <a:r>
              <a:rPr lang="ru-RU" sz="3400" dirty="0">
                <a:solidFill>
                  <a:srgbClr val="002060"/>
                </a:solidFill>
              </a:rPr>
              <a:t> года, когда Президиум Верховного Совета СССР утвердил новый текст военной присяги в соответствии с принятой в 1936 году Конституцией СССР.</a:t>
            </a:r>
          </a:p>
          <a:p>
            <a:r>
              <a:rPr lang="ru-RU" sz="3400" dirty="0">
                <a:solidFill>
                  <a:srgbClr val="002060"/>
                </a:solidFill>
              </a:rPr>
              <a:t> Одновременно было утверждено и новое </a:t>
            </a:r>
            <a:r>
              <a:rPr lang="ru-RU" sz="3400" i="1" u="sng" dirty="0">
                <a:solidFill>
                  <a:srgbClr val="002060"/>
                </a:solidFill>
              </a:rPr>
              <a:t>Положение о порядке принятия присяги.</a:t>
            </a:r>
            <a:r>
              <a:rPr lang="ru-RU" sz="3400" i="1" dirty="0">
                <a:solidFill>
                  <a:srgbClr val="002060"/>
                </a:solidFill>
              </a:rPr>
              <a:t> </a:t>
            </a:r>
            <a:r>
              <a:rPr lang="ru-RU" sz="3400" dirty="0">
                <a:solidFill>
                  <a:srgbClr val="002060"/>
                </a:solidFill>
              </a:rPr>
              <a:t>С этого времени воины армии и флота принимают военную присягу индивидуально и скрепляют ее собственной подписью. </a:t>
            </a:r>
          </a:p>
          <a:p>
            <a:r>
              <a:rPr lang="ru-RU" sz="3400" dirty="0">
                <a:solidFill>
                  <a:srgbClr val="002060"/>
                </a:solidFill>
              </a:rPr>
              <a:t>В последующее время в текст присяги вносились некоторые изменения, но смысл ее оставался прежним. </a:t>
            </a:r>
            <a:r>
              <a:rPr lang="ru-RU" sz="3400" i="1" u="sng" dirty="0">
                <a:solidFill>
                  <a:srgbClr val="002060"/>
                </a:solidFill>
              </a:rPr>
              <a:t>Текст</a:t>
            </a:r>
            <a:r>
              <a:rPr lang="ru-RU" sz="3400" dirty="0">
                <a:solidFill>
                  <a:srgbClr val="002060"/>
                </a:solidFill>
              </a:rPr>
              <a:t> ныне действующей </a:t>
            </a:r>
            <a:r>
              <a:rPr lang="ru-RU" sz="3400" i="1" u="sng" dirty="0">
                <a:solidFill>
                  <a:srgbClr val="002060"/>
                </a:solidFill>
              </a:rPr>
              <a:t>военной присяги утвержден Федеральным законом «О воинской обязанности и военной службе».</a:t>
            </a:r>
          </a:p>
          <a:p>
            <a:r>
              <a:rPr lang="ru-RU" sz="3400" dirty="0">
                <a:solidFill>
                  <a:srgbClr val="002060"/>
                </a:solidFill>
              </a:rPr>
              <a:t>Гражданин Российской Федерации, впервые поступивший на военную службу, приводится к Военной присяге перед Государственным флагом Российской Федерации и Боевым Знаменем воинской части.</a:t>
            </a:r>
          </a:p>
          <a:p>
            <a:endParaRPr lang="ru-RU" i="1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028928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079127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524000" y="1500174"/>
            <a:ext cx="9144000" cy="507207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2060"/>
                </a:solidFill>
              </a:rPr>
              <a:t>Приведения к Военной присяге объявляется в приказе командира воинской части. 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002060"/>
                </a:solidFill>
              </a:rPr>
              <a:t>Воинская часть при Боевом Знамени и Государственном флаге Российской Федерации строится в парадной, а в военное время в полевой форме одежды, с оружием. 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002060"/>
                </a:solidFill>
              </a:rPr>
              <a:t>Военнослужащие, принимающие Военную присягу, находятся в первых шеренгах. </a:t>
            </a:r>
          </a:p>
          <a:p>
            <a:pPr>
              <a:lnSpc>
                <a:spcPct val="120000"/>
              </a:lnSpc>
            </a:pPr>
            <a:r>
              <a:rPr lang="ru-RU" sz="2400" dirty="0">
                <a:solidFill>
                  <a:srgbClr val="002060"/>
                </a:solidFill>
              </a:rPr>
              <a:t>Командир части в краткой речи напоминает воинам значение Военной присяги. После этого  командиры рот и других подразделений поочередно вызывают из строя военнослужащих, принимающих присягу. </a:t>
            </a:r>
          </a:p>
          <a:p>
            <a:pPr>
              <a:lnSpc>
                <a:spcPct val="120000"/>
              </a:lnSpc>
              <a:buNone/>
            </a:pP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28656197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10800000" flipV="1">
            <a:off x="1863211" y="820162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Боевые традиции вооруженных сил России</a:t>
            </a:r>
            <a:r>
              <a:rPr lang="en-US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8425" y="3068961"/>
            <a:ext cx="4762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024628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-60648"/>
            <a:ext cx="9143999" cy="6918647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095472" y="1571612"/>
            <a:ext cx="8229600" cy="49292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Текст Военной присяги: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i="1" dirty="0" smtClean="0"/>
              <a:t>   </a:t>
            </a:r>
            <a:r>
              <a:rPr lang="ru-RU" b="1" i="1" dirty="0" smtClean="0">
                <a:solidFill>
                  <a:srgbClr val="C00000"/>
                </a:solidFill>
              </a:rPr>
              <a:t>“Я, </a:t>
            </a:r>
            <a:r>
              <a:rPr lang="ru-RU" b="1" i="1" u="sng" dirty="0" smtClean="0">
                <a:solidFill>
                  <a:srgbClr val="C00000"/>
                </a:solidFill>
              </a:rPr>
              <a:t>(</a:t>
            </a:r>
            <a:r>
              <a:rPr lang="ru-RU" sz="2400" b="1" i="1" u="sng" dirty="0">
                <a:solidFill>
                  <a:srgbClr val="C00000"/>
                </a:solidFill>
              </a:rPr>
              <a:t>фамилия, имя, отчество</a:t>
            </a:r>
            <a:r>
              <a:rPr lang="ru-RU" b="1" i="1" dirty="0" smtClean="0">
                <a:solidFill>
                  <a:srgbClr val="C00000"/>
                </a:solidFill>
              </a:rPr>
              <a:t>), торжественно   </a:t>
            </a:r>
          </a:p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              присягаю на верность своей Родине –  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Российской Федерации.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   Клянусь свято соблюдать ее Конституцию и законы, строго выполнять    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требования   воинских уставов, приказы командиров и начальников.</a:t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     Клянусь достойно выполнять воинский долг, мужественно защищать свободу, </a:t>
            </a:r>
            <a:endParaRPr lang="ru-RU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независимость и конституционный строй России, народ и Отечество”.</a:t>
            </a:r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7338537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67948004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40"/>
            <a:ext cx="9144000" cy="686143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1714488"/>
            <a:ext cx="9144000" cy="4786346"/>
          </a:xfrm>
        </p:spPr>
        <p:txBody>
          <a:bodyPr>
            <a:noAutofit/>
          </a:bodyPr>
          <a:lstStyle/>
          <a:p>
            <a:r>
              <a:rPr lang="ru-RU" sz="2400" b="1" i="1" u="sng" dirty="0">
                <a:solidFill>
                  <a:srgbClr val="002060"/>
                </a:solidFill>
              </a:rPr>
              <a:t>Музыка и ритуалы Вооруженных сил.</a:t>
            </a:r>
            <a:endParaRPr lang="ru-RU" sz="2400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dirty="0">
                <a:solidFill>
                  <a:srgbClr val="002060"/>
                </a:solidFill>
              </a:rPr>
              <a:t>      День принятия присяги - это начало воинского пути, памятный день в жизни воина, который зачастую сопровождается музыкой военного оркестра.</a:t>
            </a:r>
            <a:br>
              <a:rPr lang="ru-RU" sz="2400" dirty="0">
                <a:solidFill>
                  <a:srgbClr val="002060"/>
                </a:solidFill>
              </a:rPr>
            </a:br>
            <a:r>
              <a:rPr lang="ru-RU" sz="2400" dirty="0">
                <a:solidFill>
                  <a:srgbClr val="002060"/>
                </a:solidFill>
              </a:rPr>
              <a:t>Военная музыка, солдатская труба обладают каким-то магическим воздействием. </a:t>
            </a:r>
          </a:p>
          <a:p>
            <a:pPr>
              <a:buNone/>
            </a:pPr>
            <a:r>
              <a:rPr lang="ru-RU" sz="2400" dirty="0">
                <a:solidFill>
                  <a:srgbClr val="002060"/>
                </a:solidFill>
              </a:rPr>
              <a:t>      Хорошо понимал роль и значение музыки для воспитания высокого морального и боевого духа армии А.В. Суворов. Он проявлял постоянную заботу о повышении ее действенности, настойчиво добивался увеличения числа военных музыкантов даже за счет фронтовых солдат. Суворов говорил: </a:t>
            </a:r>
            <a:r>
              <a:rPr lang="ru-RU" sz="2400" i="1" u="sng" dirty="0">
                <a:solidFill>
                  <a:srgbClr val="002060"/>
                </a:solidFill>
              </a:rPr>
              <a:t>«Музыка в бою </a:t>
            </a:r>
            <a:r>
              <a:rPr lang="ru-RU" sz="2400" u="sng" dirty="0">
                <a:solidFill>
                  <a:srgbClr val="002060"/>
                </a:solidFill>
              </a:rPr>
              <a:t>нужна и полезна. Музыка удваивает армию. С распущенными знаменами и </a:t>
            </a:r>
            <a:r>
              <a:rPr lang="ru-RU" sz="2400" u="sng" dirty="0" err="1">
                <a:solidFill>
                  <a:srgbClr val="002060"/>
                </a:solidFill>
              </a:rPr>
              <a:t>громкогласной</a:t>
            </a:r>
            <a:r>
              <a:rPr lang="ru-RU" sz="2400" u="sng" dirty="0">
                <a:solidFill>
                  <a:srgbClr val="002060"/>
                </a:solidFill>
              </a:rPr>
              <a:t> музыкой я взял Измаил»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51682910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-3440"/>
            <a:ext cx="9144000" cy="686143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52596" y="1785926"/>
            <a:ext cx="8229600" cy="490063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Музыка - один из самых действенных компонентов художественного оформления воинских ритуалов.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Музыка в исполнении военных духовных оркестров придает воинскому ритуалу именно ту форму, через которую ярче всего выражается его сущность. Она вносит в ритуалы особую торжественность, создает приподнятое, праздничное настроение, вдохновляет, воодушевляет, сплачивает военнослужащих.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Музыка способна выполнять организующую и дисциплинирующую роль, синхронизируя и ритмизируя движения воинов, помогая вырабатывать точные, четкие и согласованные действия.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i="1" u="sng" dirty="0" smtClean="0">
                <a:solidFill>
                  <a:srgbClr val="002060"/>
                </a:solidFill>
              </a:rPr>
              <a:t>«Солдат без песни, что без ружья»,</a:t>
            </a:r>
            <a:r>
              <a:rPr lang="ru-RU" dirty="0" smtClean="0">
                <a:solidFill>
                  <a:srgbClr val="002060"/>
                </a:solidFill>
              </a:rPr>
              <a:t> - говорил А.В. Суворов.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6423476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23отстав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1686" y="0"/>
            <a:ext cx="4786314" cy="3643314"/>
          </a:xfrm>
          <a:prstGeom prst="rect">
            <a:avLst/>
          </a:prstGeom>
        </p:spPr>
      </p:pic>
      <p:pic>
        <p:nvPicPr>
          <p:cNvPr id="4" name="Рисунок 3" descr="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0144" y="2857497"/>
            <a:ext cx="5407856" cy="4000504"/>
          </a:xfrm>
          <a:prstGeom prst="rect">
            <a:avLst/>
          </a:prstGeom>
        </p:spPr>
      </p:pic>
      <p:pic>
        <p:nvPicPr>
          <p:cNvPr id="5" name="Рисунок 4" descr="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"/>
            <a:ext cx="4572000" cy="3643313"/>
          </a:xfrm>
          <a:prstGeom prst="rect">
            <a:avLst/>
          </a:prstGeom>
        </p:spPr>
      </p:pic>
      <p:pic>
        <p:nvPicPr>
          <p:cNvPr id="8" name="Рисунок 7" descr="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0" y="3429001"/>
            <a:ext cx="4572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83134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0"/>
            <a:ext cx="9128575" cy="6858000"/>
          </a:xfrm>
          <a:prstGeom prst="rect">
            <a:avLst/>
          </a:prstGeom>
        </p:spPr>
      </p:pic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1738282" y="1600200"/>
            <a:ext cx="8715436" cy="52578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002060"/>
                </a:solidFill>
              </a:rPr>
              <a:t>Ритуал вручения Боевого знамени воинской части.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Впервые его ввел Петр 1 в Воинском уставе 1716 года. Каждой части и каждому кораблю полагалось иметь знамя и под ним принимать военную присягу. От воинов требовалось защищать знамя в бою, </a:t>
            </a:r>
            <a:r>
              <a:rPr lang="ru-RU" i="1" u="sng" dirty="0" smtClean="0">
                <a:solidFill>
                  <a:srgbClr val="002060"/>
                </a:solidFill>
              </a:rPr>
              <a:t>«не щадя живота»</a:t>
            </a:r>
            <a:r>
              <a:rPr lang="ru-RU" dirty="0" smtClean="0">
                <a:solidFill>
                  <a:srgbClr val="002060"/>
                </a:solidFill>
              </a:rPr>
              <a:t>. Утрата воинской святыни считалось величайшим преступлением и позором.</a:t>
            </a:r>
          </a:p>
          <a:p>
            <a:r>
              <a:rPr lang="ru-RU" i="1" u="sng" dirty="0" smtClean="0">
                <a:solidFill>
                  <a:srgbClr val="002060"/>
                </a:solidFill>
              </a:rPr>
              <a:t>Боевое знамя</a:t>
            </a:r>
            <a:r>
              <a:rPr lang="ru-RU" dirty="0" smtClean="0">
                <a:solidFill>
                  <a:srgbClr val="002060"/>
                </a:solidFill>
              </a:rPr>
              <a:t>  вручается каждой воинской части после ее формирования. Положение о Боевом знамени утверждается Указом Президента Р.Ф. В нем говорится, что Боевое знамя воинской части Вооруженных Сил Российской Федерации есть символ воинской части, доблести, славы, оно является напоминанием каждому военнослужащему о его священном долге , преданно служить Отечеству, защищать его мужественно, умело, стойко оборонять каждую пядь земли , не щадя своей крови и своей жизни.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3222397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40"/>
            <a:ext cx="9144000" cy="686143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24000" y="1643050"/>
            <a:ext cx="9144000" cy="5043510"/>
          </a:xfrm>
        </p:spPr>
        <p:txBody>
          <a:bodyPr>
            <a:noAutofit/>
          </a:bodyPr>
          <a:lstStyle/>
          <a:p>
            <a:r>
              <a:rPr lang="ru-RU" sz="2300" dirty="0">
                <a:solidFill>
                  <a:srgbClr val="002060"/>
                </a:solidFill>
              </a:rPr>
              <a:t>Боевое знамя сохраняется за воинской частью на все время ее существования. Оно всегда находится в части, а на поле боя – в боевых действиях. Весь личный состав части обязан мужественно защищать Боевое знамя в бою, не допустить захвата его противником. </a:t>
            </a:r>
          </a:p>
          <a:p>
            <a:r>
              <a:rPr lang="ru-RU" sz="2300" dirty="0">
                <a:solidFill>
                  <a:srgbClr val="002060"/>
                </a:solidFill>
              </a:rPr>
              <a:t>При утрате Боевого знамени командир части и виновные подлежат военному суду, а часть расформировывается. </a:t>
            </a:r>
          </a:p>
          <a:p>
            <a:r>
              <a:rPr lang="ru-RU" sz="2300" dirty="0">
                <a:solidFill>
                  <a:srgbClr val="002060"/>
                </a:solidFill>
              </a:rPr>
              <a:t>Для охраны Боевого знамени выставляется пост, который является одним из самых ответственных и доверяется лучшим солдатам. Под боевым знаменем воины принимают присягу, участвуют в учениях, походах и парадах. </a:t>
            </a:r>
          </a:p>
          <a:p>
            <a:r>
              <a:rPr lang="ru-RU" sz="2300" dirty="0">
                <a:solidFill>
                  <a:srgbClr val="002060"/>
                </a:solidFill>
              </a:rPr>
              <a:t>К боевому знамени прикрепляются ордена, которыми удостаивается воинская часть за выдающиеся боевые заслуги.</a:t>
            </a:r>
          </a:p>
        </p:txBody>
      </p:sp>
    </p:spTree>
    <p:extLst>
      <p:ext uri="{BB962C8B-B14F-4D97-AF65-F5344CB8AC3E}">
        <p14:creationId xmlns:p14="http://schemas.microsoft.com/office/powerpoint/2010/main" xmlns="" val="71569478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719136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412"/>
            <a:ext cx="9144000" cy="6853588"/>
          </a:xfrm>
          <a:prstGeom prst="rect">
            <a:avLst/>
          </a:prstGeom>
        </p:spPr>
      </p:pic>
      <p:pic>
        <p:nvPicPr>
          <p:cNvPr id="2" name="Рисунок 1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20" y="1571624"/>
            <a:ext cx="4500594" cy="492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427589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-3440"/>
            <a:ext cx="9143999" cy="686143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24000" y="1600200"/>
            <a:ext cx="8929718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Для выноса Боевого Знамени к месту вручения в распоряжение прибывшего для этого начальника командир воинской части назначает знаменщика и двух ассистентов из сержантов, прапорщиков или офицеров и знаменный взвод.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 установленное время знаменщик, выносит знамя в чехле к месту построения воинской части. При этом он держит знамя на левом плече, а справа и слева от него следуют ассистенты.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Когда начальник, прибывший для вручения знамени, приблизится на 40–50 шагов к строю, командир части подает команду: “Полк, под знамя, смирно, равнение – на–право!” Оркестр исполняет “Встречный марш”.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Командир части, подав команду, прикладывает руку к головному убору, подходит к лицу, прибывшему для вручения, и докладывает ему о том, что полк по случаю вручения Боевого Знамени построен.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896230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3274" y="298543"/>
            <a:ext cx="568863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just"/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Боевые традиции российских Вооруженных сил – это исторически сложившиеся в армии и на флоте и передающиеся из поколения в поколение правила, обычаи и нормы поведения военнослужащих.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975" y="1849360"/>
            <a:ext cx="523875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3761" y="4500748"/>
            <a:ext cx="403624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Многие государства мира имеют свои боевые традиции, содержание которых складывается в каждой стране с учетом своих исторических особенностей.</a:t>
            </a:r>
          </a:p>
        </p:txBody>
      </p:sp>
    </p:spTree>
    <p:extLst>
      <p:ext uri="{BB962C8B-B14F-4D97-AF65-F5344CB8AC3E}">
        <p14:creationId xmlns:p14="http://schemas.microsoft.com/office/powerpoint/2010/main" xmlns="" val="18792754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55575" y="307174"/>
            <a:ext cx="5243005" cy="6164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Боевое знамя воинской части</a:t>
            </a:r>
            <a:r>
              <a:rPr lang="ru-RU" dirty="0" smtClean="0"/>
              <a:t>-знак, объединяющий воинскую часть и указывающий на её принадлежность к ВС РФ; является официальным символом и воинской реликвией воинской части. Оно олицетворяет честь, доблесть, славу и боевые традиции воинской части, её предназначение и принадлежность к ВС РФ, другим войскам, воинским формированиям и органам.</a:t>
            </a:r>
            <a:endParaRPr lang="ru-RU" dirty="0"/>
          </a:p>
        </p:txBody>
      </p:sp>
      <p:pic>
        <p:nvPicPr>
          <p:cNvPr id="1027" name="Picture 3" descr="http://pobeda.ru/wp-content/uploads/2013/01/018_vvmvd_1212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4997" y="1287262"/>
            <a:ext cx="5800227" cy="3868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09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563" y="1"/>
            <a:ext cx="10332869" cy="624468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Описание Боевого знамени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45327" y="624469"/>
            <a:ext cx="6813395" cy="5943600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Боевое знамя воинской части состоит из двустороннего полотнища, древка, </a:t>
            </a:r>
            <a:r>
              <a:rPr lang="ru-RU" sz="14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навершия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скобы, подтока, тесьмы с кистями и знаменных гвоздей.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Полотнище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основная часть знамени. Обычно полотнище знамени изготавливается из двух отрезов ткани, сшиваемых по периметру.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Древко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мачта для крепления полотнища, как правило, изготовленная из дерева.</a:t>
            </a:r>
          </a:p>
          <a:p>
            <a:r>
              <a:rPr 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Навершие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элемент, крепящийся на вершине древка. Обычно это металлическая фигура в виде наконечника копья, либо шар. </a:t>
            </a:r>
            <a:r>
              <a:rPr lang="ru-RU" sz="14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Навершие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крепится к древку с помощью трубки, в ней же крепятся шнуры с кистями и ленты (с памятными надписями или орденские).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Скоба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элемент, крепящийся на древке ниже знамени. Это металлическое кольцо, на котором традиционно гравируют памятные надписи (в Российской армии - краткую биографию воинской части).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Подток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это опора для знамени на конце древка, выполненная из твёрдого материала.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Тесьма с кистями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декоративный элемент полотнища.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Знамённые гвозди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специальные гвозди, служащие для закрепления полотнища на древке.</a:t>
            </a:r>
          </a:p>
          <a:p>
            <a:r>
              <a:rPr 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Панталер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перевязь через плечо знаменосца, предназначенная для ношения знамени.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комплект с Боевым знаменем также входят 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орденские ленты 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(для гвардейских воинских частей - георгиевские знаменные ленты), </a:t>
            </a:r>
            <a:r>
              <a:rPr lang="ru-RU" sz="14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панталер</a:t>
            </a:r>
            <a:r>
              <a:rPr lang="ru-RU" sz="1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(перевязь через плечо знаменосца, предназначенная для ношения знамени) и знаменный </a:t>
            </a:r>
            <a:r>
              <a:rPr lang="ru-RU" sz="14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чехол.</a:t>
            </a:r>
            <a:endParaRPr lang="ru-RU" sz="14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2" name="Picture 4" descr="http://www.simvol.ru/upload/iblock/c83/c83a955849e135a7c73b73c077e61e5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6828" y="1260629"/>
            <a:ext cx="4958013" cy="472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321677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 «Положении о Боевом знамени </a:t>
            </a:r>
            <a:r>
              <a:rPr lang="ru-RU" b="1" dirty="0"/>
              <a:t>в</a:t>
            </a:r>
            <a:r>
              <a:rPr lang="ru-RU" b="1" dirty="0" smtClean="0"/>
              <a:t>оинской части» определено: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384916" y="2349408"/>
            <a:ext cx="8450802" cy="410465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«…является официальным символом и воинской реликвией воинской части, олицетворяет её честь, доблесть, славу и боевые традиции, указывает на предназначение воинской части и её принадлежность к Вооруженном Силам Российской Федерации, другим войскам, воинским формированием и органам»,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45705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5322903" cy="1099691"/>
          </a:xfrm>
        </p:spPr>
        <p:txBody>
          <a:bodyPr/>
          <a:lstStyle/>
          <a:p>
            <a:r>
              <a:rPr lang="ru-RU" b="1" dirty="0" smtClean="0"/>
              <a:t>Выводы.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12578" y="1464816"/>
            <a:ext cx="6050872" cy="476541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Воинские части (начиная с полка и выше) </a:t>
            </a:r>
          </a:p>
          <a:p>
            <a:pPr marL="0" indent="0">
              <a:buNone/>
            </a:pPr>
            <a:r>
              <a:rPr lang="ru-RU" dirty="0" smtClean="0"/>
              <a:t>    имеют Боевые знамена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Статус Боевого знамени в нашей стране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определен в Уставе внутренней службы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Вооруженных Сил РФ и в «Положении о </a:t>
            </a:r>
          </a:p>
          <a:p>
            <a:pPr marL="0" indent="0">
              <a:buNone/>
            </a:pPr>
            <a:r>
              <a:rPr lang="ru-RU" dirty="0" smtClean="0"/>
              <a:t>    Боевом знамени воинской части»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Боевое Знамя вручается воинской части от </a:t>
            </a:r>
          </a:p>
          <a:p>
            <a:pPr marL="0" indent="0">
              <a:buNone/>
            </a:pPr>
            <a:r>
              <a:rPr lang="ru-RU" dirty="0" smtClean="0"/>
              <a:t>   имени Президента РФ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Высшим знаком отличий воинской части </a:t>
            </a:r>
          </a:p>
          <a:p>
            <a:pPr marL="0" indent="0">
              <a:buNone/>
            </a:pPr>
            <a:r>
              <a:rPr lang="ru-RU" dirty="0" smtClean="0"/>
              <a:t>   является «Георгиевское знамя»</a:t>
            </a:r>
            <a:endParaRPr lang="ru-RU" dirty="0"/>
          </a:p>
        </p:txBody>
      </p:sp>
      <p:pic>
        <p:nvPicPr>
          <p:cNvPr id="3074" name="Picture 2" descr="http://www.ampravda.ru/files/articles-2/48319/8q3j0k56xmqg-5-6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7943" y="1571918"/>
            <a:ext cx="5680852" cy="378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634893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3440"/>
            <a:ext cx="9144000" cy="686143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24000" y="1600200"/>
            <a:ext cx="9144000" cy="52578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002060"/>
                </a:solidFill>
              </a:rPr>
              <a:t>Ритуал вручения личному составу вооружения и </a:t>
            </a:r>
          </a:p>
          <a:p>
            <a:pPr algn="ctr">
              <a:buNone/>
            </a:pPr>
            <a:r>
              <a:rPr lang="ru-RU" b="1" i="1" u="sng" dirty="0" smtClean="0">
                <a:solidFill>
                  <a:srgbClr val="002060"/>
                </a:solidFill>
              </a:rPr>
              <a:t>военной техники.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Любовь к оружию, искусное применение его в бою - славная традиция российских воинов, уходящая корнями в глубокую старину. Выражением этой традиции стал торжественный ритуал вручения оружия молодым воинам. Он символизирует передачу дела защиты Родины одного поколения другому. Получая личное оружие, молодой воин, уже изучивший его и хорошо владеющий им, клянется быть в постоянной готовности с честью выполнить свой долг перед Родиной.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Закрепление за военнослужащими вооружения и военной техники производится после принятия ими Военной присяги. Время и порядок их вручения определяются приказом командира воинской части.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04416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0" y="0"/>
            <a:ext cx="5689600" cy="4267200"/>
          </a:xfrm>
          <a:prstGeom prst="rect">
            <a:avLst/>
          </a:prstGeom>
        </p:spPr>
      </p:pic>
      <p:pic>
        <p:nvPicPr>
          <p:cNvPr id="4" name="Рисунок 3" descr="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375422"/>
            <a:ext cx="4643439" cy="3482579"/>
          </a:xfrm>
          <a:prstGeom prst="rect">
            <a:avLst/>
          </a:prstGeom>
        </p:spPr>
      </p:pic>
      <p:pic>
        <p:nvPicPr>
          <p:cNvPr id="6" name="Рисунок 5" descr="1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0"/>
            <a:ext cx="4643438" cy="3714752"/>
          </a:xfrm>
          <a:prstGeom prst="rect">
            <a:avLst/>
          </a:prstGeom>
        </p:spPr>
      </p:pic>
      <p:pic>
        <p:nvPicPr>
          <p:cNvPr id="7" name="Рисунок 6" descr="1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7438" y="4143380"/>
            <a:ext cx="4500562" cy="271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9751758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-60648"/>
            <a:ext cx="9144000" cy="6918647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524000" y="1600200"/>
            <a:ext cx="91440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назначенное время часть выстраивается в пешем порядке с оружием при Боевом Знамени и с оркестром.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Стрелковое оружие, подлежащее вручению, выносится к месту построения и раскладывается на столах в 10 м от строя. Другое вооружение и военная техника вручаются на местах их хранения.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Перед вручением оружия и техники командир части в краткой речи напоминает военнослужащим требования воинских уставов о мастерском владении вверенным вооружением и военной техникой, постоянном поддержании их в готовности к применению для защиты Отечества.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Затем объявляют приказ о закреплении вооружения и военной техники за членами экипажей (расчетов), водителями и другими должностными лицами подразделений, и командир части приказывает командирам подразделений приступить к вручению стрелкового оружия.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549623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350338" cy="6861439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58139" y="1448790"/>
            <a:ext cx="11234057" cy="5409210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4400" dirty="0">
                <a:solidFill>
                  <a:srgbClr val="002060"/>
                </a:solidFill>
              </a:rPr>
              <a:t>Командиры рот (батареи) и других подразделений поочередно вызывают из строя военнослужащих и вручают им оружие. </a:t>
            </a:r>
          </a:p>
          <a:p>
            <a:pPr algn="just"/>
            <a:r>
              <a:rPr lang="ru-RU" sz="4400" dirty="0">
                <a:solidFill>
                  <a:srgbClr val="002060"/>
                </a:solidFill>
              </a:rPr>
              <a:t>Завершив вручение стрелкового оружия, командиры подразделений отводят военнослужащих к местам хранения вооружения и военной техники. </a:t>
            </a:r>
          </a:p>
          <a:p>
            <a:pPr algn="just"/>
            <a:r>
              <a:rPr lang="ru-RU" sz="4400" dirty="0">
                <a:solidFill>
                  <a:srgbClr val="002060"/>
                </a:solidFill>
              </a:rPr>
              <a:t>Личный состав для приема вооружения и военной техники выстраивается </a:t>
            </a:r>
            <a:r>
              <a:rPr lang="ru-RU" sz="4400" dirty="0" err="1">
                <a:solidFill>
                  <a:srgbClr val="002060"/>
                </a:solidFill>
              </a:rPr>
              <a:t>поэкипажно</a:t>
            </a:r>
            <a:r>
              <a:rPr lang="ru-RU" sz="4400" dirty="0">
                <a:solidFill>
                  <a:srgbClr val="002060"/>
                </a:solidFill>
              </a:rPr>
              <a:t> (по расчетам) и по команде командира подразделения проверяет их состояние и комплектность. Командиры подразделений принимают доклады командиров экипажей (расчетов), водителей (механиков–водителей) или других лиц, за которыми закрепляется вооружение или военная техника, и вручают им формуляры (паспорта), в которых военнослужащие расписываются.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7241663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440"/>
            <a:ext cx="12192000" cy="686143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5013" y="1104405"/>
            <a:ext cx="11103429" cy="5207485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i="1" u="sng" dirty="0" smtClean="0">
                <a:solidFill>
                  <a:srgbClr val="002060"/>
                </a:solidFill>
              </a:rPr>
              <a:t> Ритуал проводов военнослужащих, уволенных  в запас и в отставку.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Проводы военнослужащих, добросовестно отслуживших установленный срок, в запас или отставку проводятся в торжественной обстановке.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На </a:t>
            </a:r>
            <a:r>
              <a:rPr lang="ru-RU" dirty="0" smtClean="0">
                <a:solidFill>
                  <a:srgbClr val="002060"/>
                </a:solidFill>
              </a:rPr>
              <a:t>них могут приглашаться ветераны, военнослужащие других частей, представители общественности и члены семей военнослужащих. Для проводов уволенных военнослужащих воинская часть выстраивается в пешем порядке в повседневной форме одежды.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По </a:t>
            </a:r>
            <a:r>
              <a:rPr lang="ru-RU" dirty="0" smtClean="0">
                <a:solidFill>
                  <a:srgbClr val="002060"/>
                </a:solidFill>
              </a:rPr>
              <a:t>решению командира части может быть вынесено Боевое Знамя части.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После </a:t>
            </a:r>
            <a:r>
              <a:rPr lang="ru-RU" dirty="0" smtClean="0">
                <a:solidFill>
                  <a:srgbClr val="002060"/>
                </a:solidFill>
              </a:rPr>
              <a:t>построения, уволенные военнослужащие по команде выходят из строя и выстраиваются по подразделениям в 20–40 м перед строем части, а затем смыкаются к середине.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804702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 (2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61" y="1"/>
            <a:ext cx="11447813" cy="6857999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3777" y="1175657"/>
            <a:ext cx="9975271" cy="5350547"/>
          </a:xfrm>
        </p:spPr>
        <p:txBody>
          <a:bodyPr>
            <a:normAutofit lnSpcReduction="10000"/>
          </a:bodyPr>
          <a:lstStyle/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Начальник </a:t>
            </a:r>
            <a:r>
              <a:rPr lang="ru-RU" dirty="0" smtClean="0">
                <a:solidFill>
                  <a:srgbClr val="002060"/>
                </a:solidFill>
              </a:rPr>
              <a:t>штаба части объявляет приказ об их увольнении и поощрении наиболее отличившихся. Награждение производится командиром воинской части.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После </a:t>
            </a:r>
            <a:r>
              <a:rPr lang="ru-RU" dirty="0" smtClean="0">
                <a:solidFill>
                  <a:srgbClr val="002060"/>
                </a:solidFill>
              </a:rPr>
              <a:t>этого предоставляют слово нескольким военнослужащим, а командир части благодарит воинов за службу.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Затем </a:t>
            </a:r>
            <a:r>
              <a:rPr lang="ru-RU" dirty="0" smtClean="0">
                <a:solidFill>
                  <a:srgbClr val="002060"/>
                </a:solidFill>
              </a:rPr>
              <a:t>оркестр исполняет Государственный гимн Российской Федерации. </a:t>
            </a:r>
            <a:endParaRPr lang="ru-RU" dirty="0" smtClean="0">
              <a:solidFill>
                <a:srgbClr val="002060"/>
              </a:solidFill>
            </a:endParaRPr>
          </a:p>
          <a:p>
            <a:pPr algn="just"/>
            <a:r>
              <a:rPr lang="ru-RU" dirty="0" smtClean="0">
                <a:solidFill>
                  <a:srgbClr val="002060"/>
                </a:solidFill>
              </a:rPr>
              <a:t>Проводы </a:t>
            </a:r>
            <a:r>
              <a:rPr lang="ru-RU" dirty="0" smtClean="0">
                <a:solidFill>
                  <a:srgbClr val="002060"/>
                </a:solidFill>
              </a:rPr>
              <a:t>завершаются прохождением воинской части торжественным маршем перед строем уволенных военнослужащих.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55607611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/>
          </p:nvPr>
        </p:nvGraphicFramePr>
        <p:xfrm>
          <a:off x="629391" y="188640"/>
          <a:ext cx="11305310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399715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3отстав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0" y="4572008"/>
            <a:ext cx="9144000" cy="2285992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/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Многие из воинских ритуалов, традиций и русского военного этикета закреплены в уставах, приказах, наставлениях и инструкциях. Велика роль воинских ритуалов в формировании вкуса военнослужащего. Военная культура, культура быта, общения, поведения и этикета... Они не привносятся со стороны, а воспитываются день ото дня, вырабатываются повседневной жизнью армии.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70579010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4" descr="https://myslide.ru/documents_7/fa07c910c51100f36c3bf10937e839f9/img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myslide.ru/documents_7/fa07c910c51100f36c3bf10937e839f9/img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517" y="332509"/>
            <a:ext cx="10913423" cy="629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69042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468" y="365125"/>
            <a:ext cx="11117766" cy="6169490"/>
          </a:xfrm>
        </p:spPr>
      </p:pic>
    </p:spTree>
    <p:extLst>
      <p:ext uri="{BB962C8B-B14F-4D97-AF65-F5344CB8AC3E}">
        <p14:creationId xmlns:p14="http://schemas.microsoft.com/office/powerpoint/2010/main" xmlns="" val="175779690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История государства Российского", Изд. "Пламя", </a:t>
            </a:r>
            <a:r>
              <a:rPr lang="ru-RU" dirty="0" smtClean="0"/>
              <a:t>2019 </a:t>
            </a:r>
            <a:r>
              <a:rPr lang="ru-RU" dirty="0" smtClean="0"/>
              <a:t>г. 410 с.</a:t>
            </a:r>
          </a:p>
          <a:p>
            <a:pPr fontAlgn="base"/>
            <a:r>
              <a:rPr lang="ru-RU" dirty="0" smtClean="0"/>
              <a:t>Карев </a:t>
            </a:r>
            <a:r>
              <a:rPr lang="ru-RU" dirty="0" smtClean="0"/>
              <a:t>Г. А. "Пылающий берег", издательство "Маяк", Одесса </a:t>
            </a:r>
            <a:r>
              <a:rPr lang="ru-RU" dirty="0" smtClean="0"/>
              <a:t>2020 </a:t>
            </a:r>
            <a:r>
              <a:rPr lang="ru-RU" dirty="0" smtClean="0"/>
              <a:t>г. - 262 с.</a:t>
            </a:r>
          </a:p>
          <a:p>
            <a:pPr fontAlgn="base"/>
            <a:r>
              <a:rPr lang="ru-RU" dirty="0" smtClean="0"/>
              <a:t>Конев </a:t>
            </a:r>
            <a:r>
              <a:rPr lang="ru-RU" dirty="0" smtClean="0"/>
              <a:t>И. С. "Записки Командующего фронтом", Воениздат, Москва </a:t>
            </a:r>
            <a:r>
              <a:rPr lang="ru-RU" dirty="0" smtClean="0"/>
              <a:t>-2020 </a:t>
            </a:r>
            <a:r>
              <a:rPr lang="ru-RU" dirty="0" smtClean="0"/>
              <a:t>г. - 730 с.</a:t>
            </a:r>
          </a:p>
          <a:p>
            <a:pPr fontAlgn="base"/>
            <a:r>
              <a:rPr lang="ru-RU" dirty="0" smtClean="0"/>
              <a:t>"</a:t>
            </a:r>
            <a:r>
              <a:rPr lang="ru-RU" dirty="0" smtClean="0"/>
              <a:t>Краснознаменный Киевский", Издательство Политической литературы, Киев- </a:t>
            </a:r>
            <a:r>
              <a:rPr lang="ru-RU" dirty="0" smtClean="0"/>
              <a:t>2021 </a:t>
            </a:r>
            <a:r>
              <a:rPr lang="ru-RU" dirty="0" smtClean="0"/>
              <a:t>г. - 462 с.</a:t>
            </a:r>
          </a:p>
          <a:p>
            <a:pPr fontAlgn="base"/>
            <a:r>
              <a:rPr lang="ru-RU" dirty="0" smtClean="0"/>
              <a:t>"</a:t>
            </a:r>
            <a:r>
              <a:rPr lang="ru-RU" dirty="0" smtClean="0"/>
              <a:t>О долге и чести воинской в Российской Армии", Собрание материалов, документов и статей, Воениздат, Москва- </a:t>
            </a:r>
            <a:r>
              <a:rPr lang="ru-RU" dirty="0" smtClean="0"/>
              <a:t>2021 </a:t>
            </a:r>
            <a:r>
              <a:rPr lang="ru-RU" dirty="0" smtClean="0"/>
              <a:t>г.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0967" y="476672"/>
            <a:ext cx="4095416" cy="92333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Патриотизм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774" y="1153032"/>
            <a:ext cx="3292092" cy="4681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03911" y="1556792"/>
            <a:ext cx="6500161" cy="646331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Патриотизм– это любовь к своей Родине, народу, его истории, языку, национальной культуре.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03911" y="2480123"/>
            <a:ext cx="6357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Истинный патриот любит свое Отечество не за то, что оно дает ему какие-то блага и привилегии перед другими народами, а потому, что это его Родина.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03911" y="3957451"/>
            <a:ext cx="64170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Под патриотизмом понимается не только и не просто любовь к Родине, а преданность ей, гордость за нее, стремление служить ее интересам, защищать от врагов.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212316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819" y="248774"/>
            <a:ext cx="4032284" cy="3200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2509" y="260647"/>
            <a:ext cx="663830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Традиции патриотизма и верности Родине в наибольшей мере проявились в годы Великой Отечественной войны, когда решался вопрос о судьбе страны Отечественная война изобилует тысячами примеров самопожертвования русских людей, когда солдат закрывал грудью амбразуру дзота, подрывал последней гранатой себя и врагов, летчик шел на таран вражеского самолета или направлял горящий самолет на скопление врага, партизан погибал на виселице, но не становился предателем.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0520" y="3829119"/>
            <a:ext cx="6003032" cy="263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3260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7850" y="332657"/>
            <a:ext cx="84963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Верность воинскому долгу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3952" y="2348881"/>
            <a:ext cx="47625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54162" y="1340768"/>
            <a:ext cx="7842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Долг – это концентрированное выражение определенных обязанностей человека. Высшим выражением долга выступает гражданский, патриотический долг перед Отечеством.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4162" y="2348880"/>
            <a:ext cx="37377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Воинский долг – это нравственно-правовая норма поведения военнослужащего. Он определяется требованиями общества, государства и назначением Вооруженных сил.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47850" y="4103206"/>
            <a:ext cx="37440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Осознание каждым человеком общественных обязанностей как своих личных, четкое их претворение в жизнь и есть выполнение общественного долга. </a:t>
            </a:r>
          </a:p>
        </p:txBody>
      </p:sp>
    </p:spTree>
    <p:extLst>
      <p:ext uri="{BB962C8B-B14F-4D97-AF65-F5344CB8AC3E}">
        <p14:creationId xmlns:p14="http://schemas.microsoft.com/office/powerpoint/2010/main" xmlns="" val="2708397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7528" y="288781"/>
            <a:ext cx="85689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Дружба и войсковое товарищество – основа боевой готовности войск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9266" y="1556792"/>
            <a:ext cx="4126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Воинский коллектив – объединенная группа людей, занятых несением военной службы, выполнением задач, вытекающих из функций Вооруженных сил Российской Федерации.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2384" y="2204864"/>
            <a:ext cx="4674096" cy="330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528" y="3429000"/>
            <a:ext cx="3816424" cy="292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0076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9576" y="476673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Через первичный воинский коллектив воин входит в коллектив части, ощущает свою принадлежность к соответствующему соединению, объединению, роду войск и виду Вооруженных сил. Всем укладом армейской жизни воины подразделения поставлены в такие условия, когда на занятиях, в походах, на боевом дежурстве, в казарме и на отдыхе они действуют сообща, чувствуют локоть друг друга, пульс своего коллектива.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9576" y="2507997"/>
            <a:ext cx="7776864" cy="3785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266323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2468</Words>
  <Application>Microsoft Office PowerPoint</Application>
  <PresentationFormat>Произвольный</PresentationFormat>
  <Paragraphs>124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БОЕВЫЕ ТРАДИЦИИ ВООРУЖЕННЫХ СИЛ РФ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Описание Боевого знамени</vt:lpstr>
      <vt:lpstr>В «Положении о Боевом знамени воинской части» определено:</vt:lpstr>
      <vt:lpstr>Выводы.</vt:lpstr>
      <vt:lpstr>Слайд 34</vt:lpstr>
      <vt:lpstr>Слайд 35</vt:lpstr>
      <vt:lpstr>Слайд 36</vt:lpstr>
      <vt:lpstr>Слайд 37</vt:lpstr>
      <vt:lpstr>Слайд 38</vt:lpstr>
      <vt:lpstr>Слайд 39</vt:lpstr>
      <vt:lpstr> Многие из воинских ритуалов, традиций и русского военного этикета закреплены в уставах, приказах, наставлениях и инструкциях. Велика роль воинских ритуалов в формировании вкуса военнослужащего. Военная культура, культура быта, общения, поведения и этикета... Они не привносятся со стороны, а воспитываются день ото дня, вырабатываются повседневной жизнью армии. </vt:lpstr>
      <vt:lpstr>Слайд 41</vt:lpstr>
      <vt:lpstr>Слайд 42</vt:lpstr>
      <vt:lpstr>Список литературы: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BRN</cp:lastModifiedBy>
  <cp:revision>7</cp:revision>
  <dcterms:created xsi:type="dcterms:W3CDTF">2022-02-07T09:22:40Z</dcterms:created>
  <dcterms:modified xsi:type="dcterms:W3CDTF">2023-11-14T06:34:53Z</dcterms:modified>
</cp:coreProperties>
</file>